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8.xml" ContentType="application/vnd.openxmlformats-officedocument.presentationml.tags+xml"/>
  <Override PartName="/ppt/notesSlides/notesSlide30.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31.xml" ContentType="application/vnd.openxmlformats-officedocument.presentationml.notesSlide+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12" r:id="rId3"/>
  </p:sldMasterIdLst>
  <p:notesMasterIdLst>
    <p:notesMasterId r:id="rId160"/>
  </p:notesMasterIdLst>
  <p:sldIdLst>
    <p:sldId id="256" r:id="rId4"/>
    <p:sldId id="960" r:id="rId5"/>
    <p:sldId id="259" r:id="rId6"/>
    <p:sldId id="958" r:id="rId7"/>
    <p:sldId id="962" r:id="rId8"/>
    <p:sldId id="261" r:id="rId9"/>
    <p:sldId id="961" r:id="rId10"/>
    <p:sldId id="529" r:id="rId11"/>
    <p:sldId id="313" r:id="rId12"/>
    <p:sldId id="314" r:id="rId13"/>
    <p:sldId id="521" r:id="rId14"/>
    <p:sldId id="316" r:id="rId15"/>
    <p:sldId id="317" r:id="rId16"/>
    <p:sldId id="526" r:id="rId17"/>
    <p:sldId id="320" r:id="rId18"/>
    <p:sldId id="322" r:id="rId19"/>
    <p:sldId id="325" r:id="rId20"/>
    <p:sldId id="326" r:id="rId21"/>
    <p:sldId id="527" r:id="rId22"/>
    <p:sldId id="332" r:id="rId23"/>
    <p:sldId id="333" r:id="rId24"/>
    <p:sldId id="334" r:id="rId25"/>
    <p:sldId id="335" r:id="rId26"/>
    <p:sldId id="338" r:id="rId27"/>
    <p:sldId id="386" r:id="rId28"/>
    <p:sldId id="266" r:id="rId29"/>
    <p:sldId id="387" r:id="rId30"/>
    <p:sldId id="967" r:id="rId31"/>
    <p:sldId id="265" r:id="rId32"/>
    <p:sldId id="404" r:id="rId33"/>
    <p:sldId id="351" r:id="rId34"/>
    <p:sldId id="352" r:id="rId35"/>
    <p:sldId id="267" r:id="rId36"/>
    <p:sldId id="341" r:id="rId37"/>
    <p:sldId id="342" r:id="rId38"/>
    <p:sldId id="344" r:id="rId39"/>
    <p:sldId id="345" r:id="rId40"/>
    <p:sldId id="346" r:id="rId41"/>
    <p:sldId id="348" r:id="rId42"/>
    <p:sldId id="349" r:id="rId43"/>
    <p:sldId id="350" r:id="rId44"/>
    <p:sldId id="363" r:id="rId45"/>
    <p:sldId id="364" r:id="rId46"/>
    <p:sldId id="530" r:id="rId47"/>
    <p:sldId id="366" r:id="rId48"/>
    <p:sldId id="368" r:id="rId49"/>
    <p:sldId id="369" r:id="rId50"/>
    <p:sldId id="370" r:id="rId51"/>
    <p:sldId id="371" r:id="rId52"/>
    <p:sldId id="372" r:id="rId53"/>
    <p:sldId id="373" r:id="rId54"/>
    <p:sldId id="375" r:id="rId55"/>
    <p:sldId id="376" r:id="rId56"/>
    <p:sldId id="378" r:id="rId57"/>
    <p:sldId id="380" r:id="rId58"/>
    <p:sldId id="382" r:id="rId59"/>
    <p:sldId id="269" r:id="rId60"/>
    <p:sldId id="353" r:id="rId61"/>
    <p:sldId id="354" r:id="rId62"/>
    <p:sldId id="355" r:id="rId63"/>
    <p:sldId id="356" r:id="rId64"/>
    <p:sldId id="357" r:id="rId65"/>
    <p:sldId id="531" r:id="rId66"/>
    <p:sldId id="405" r:id="rId67"/>
    <p:sldId id="408" r:id="rId68"/>
    <p:sldId id="409" r:id="rId69"/>
    <p:sldId id="410" r:id="rId70"/>
    <p:sldId id="411" r:id="rId71"/>
    <p:sldId id="414" r:id="rId72"/>
    <p:sldId id="412" r:id="rId73"/>
    <p:sldId id="416" r:id="rId74"/>
    <p:sldId id="406" r:id="rId75"/>
    <p:sldId id="495" r:id="rId76"/>
    <p:sldId id="417" r:id="rId77"/>
    <p:sldId id="971" r:id="rId78"/>
    <p:sldId id="964" r:id="rId79"/>
    <p:sldId id="965" r:id="rId80"/>
    <p:sldId id="273" r:id="rId81"/>
    <p:sldId id="393" r:id="rId82"/>
    <p:sldId id="394" r:id="rId83"/>
    <p:sldId id="395" r:id="rId84"/>
    <p:sldId id="968" r:id="rId85"/>
    <p:sldId id="969" r:id="rId86"/>
    <p:sldId id="970" r:id="rId87"/>
    <p:sldId id="396" r:id="rId88"/>
    <p:sldId id="957" r:id="rId89"/>
    <p:sldId id="432" r:id="rId90"/>
    <p:sldId id="433" r:id="rId91"/>
    <p:sldId id="434" r:id="rId92"/>
    <p:sldId id="435" r:id="rId93"/>
    <p:sldId id="966" r:id="rId94"/>
    <p:sldId id="458" r:id="rId95"/>
    <p:sldId id="724" r:id="rId96"/>
    <p:sldId id="816" r:id="rId97"/>
    <p:sldId id="843" r:id="rId98"/>
    <p:sldId id="847" r:id="rId99"/>
    <p:sldId id="846" r:id="rId100"/>
    <p:sldId id="719" r:id="rId101"/>
    <p:sldId id="748" r:id="rId102"/>
    <p:sldId id="754" r:id="rId103"/>
    <p:sldId id="750" r:id="rId104"/>
    <p:sldId id="774" r:id="rId105"/>
    <p:sldId id="807" r:id="rId106"/>
    <p:sldId id="808" r:id="rId107"/>
    <p:sldId id="809" r:id="rId108"/>
    <p:sldId id="815" r:id="rId109"/>
    <p:sldId id="751" r:id="rId110"/>
    <p:sldId id="752" r:id="rId111"/>
    <p:sldId id="276" r:id="rId112"/>
    <p:sldId id="921" r:id="rId113"/>
    <p:sldId id="922" r:id="rId114"/>
    <p:sldId id="910" r:id="rId115"/>
    <p:sldId id="938" r:id="rId116"/>
    <p:sldId id="955" r:id="rId117"/>
    <p:sldId id="939" r:id="rId118"/>
    <p:sldId id="956" r:id="rId119"/>
    <p:sldId id="911" r:id="rId120"/>
    <p:sldId id="923" r:id="rId121"/>
    <p:sldId id="925" r:id="rId122"/>
    <p:sldId id="926" r:id="rId123"/>
    <p:sldId id="284" r:id="rId124"/>
    <p:sldId id="483" r:id="rId125"/>
    <p:sldId id="484" r:id="rId126"/>
    <p:sldId id="486" r:id="rId127"/>
    <p:sldId id="487" r:id="rId128"/>
    <p:sldId id="488" r:id="rId129"/>
    <p:sldId id="489" r:id="rId130"/>
    <p:sldId id="490" r:id="rId131"/>
    <p:sldId id="491" r:id="rId132"/>
    <p:sldId id="492" r:id="rId133"/>
    <p:sldId id="493" r:id="rId134"/>
    <p:sldId id="494" r:id="rId135"/>
    <p:sldId id="403" r:id="rId136"/>
    <p:sldId id="398" r:id="rId137"/>
    <p:sldId id="418" r:id="rId138"/>
    <p:sldId id="522" r:id="rId139"/>
    <p:sldId id="419" r:id="rId140"/>
    <p:sldId id="420" r:id="rId141"/>
    <p:sldId id="421" r:id="rId142"/>
    <p:sldId id="422" r:id="rId143"/>
    <p:sldId id="425" r:id="rId144"/>
    <p:sldId id="278" r:id="rId145"/>
    <p:sldId id="503" r:id="rId146"/>
    <p:sldId id="428" r:id="rId147"/>
    <p:sldId id="423" r:id="rId148"/>
    <p:sldId id="424" r:id="rId149"/>
    <p:sldId id="426" r:id="rId150"/>
    <p:sldId id="296" r:id="rId151"/>
    <p:sldId id="287" r:id="rId152"/>
    <p:sldId id="288" r:id="rId153"/>
    <p:sldId id="289" r:id="rId154"/>
    <p:sldId id="290" r:id="rId155"/>
    <p:sldId id="291" r:id="rId156"/>
    <p:sldId id="292" r:id="rId157"/>
    <p:sldId id="293" r:id="rId158"/>
    <p:sldId id="294" r:id="rId159"/>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elle Lufkin" initials="JL" lastIdx="1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E99E"/>
    <a:srgbClr val="15692B"/>
    <a:srgbClr val="1F4E79"/>
    <a:srgbClr val="9083DD"/>
    <a:srgbClr val="D45A34"/>
    <a:srgbClr val="E498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750" autoAdjust="0"/>
  </p:normalViewPr>
  <p:slideViewPr>
    <p:cSldViewPr>
      <p:cViewPr varScale="1">
        <p:scale>
          <a:sx n="48" d="100"/>
          <a:sy n="48" d="100"/>
        </p:scale>
        <p:origin x="1590"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notesMaster" Target="notesMasters/notesMaster1.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tableStyles" Target="tableStyles.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5157688746972E-2"/>
          <c:y val="2.6079972698310427E-2"/>
          <c:w val="0.83805085270372404"/>
          <c:h val="0.7263680649510611"/>
        </c:manualLayout>
      </c:layout>
      <c:scatterChart>
        <c:scatterStyle val="lineMarker"/>
        <c:varyColors val="0"/>
        <c:ser>
          <c:idx val="0"/>
          <c:order val="0"/>
          <c:tx>
            <c:strRef>
              <c:f>Sheet1!$B$1</c:f>
              <c:strCache>
                <c:ptCount val="1"/>
                <c:pt idx="0">
                  <c:v>TAcs 40 mg (n=18)</c:v>
                </c:pt>
              </c:strCache>
            </c:strRef>
          </c:tx>
          <c:spPr>
            <a:ln w="28575">
              <a:noFill/>
            </a:ln>
            <a:effectLst/>
          </c:spPr>
          <c:marker>
            <c:symbol val="none"/>
          </c:marker>
          <c:xVal>
            <c:numRef>
              <c:f>Sheet1!$A$2:$A$25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xVal>
          <c:yVal>
            <c:numRef>
              <c:f>Sheet1!$B$2:$B$25</c:f>
              <c:numCache>
                <c:formatCode>General</c:formatCode>
                <c:ptCount val="24"/>
                <c:pt idx="0">
                  <c:v>13794.8</c:v>
                </c:pt>
                <c:pt idx="1">
                  <c:v>17162.8</c:v>
                </c:pt>
                <c:pt idx="3">
                  <c:v>19848.3</c:v>
                </c:pt>
                <c:pt idx="5">
                  <c:v>18086.099999999999</c:v>
                </c:pt>
                <c:pt idx="7">
                  <c:v>15422.5</c:v>
                </c:pt>
                <c:pt idx="9">
                  <c:v>12891.8</c:v>
                </c:pt>
                <c:pt idx="11">
                  <c:v>11203.7</c:v>
                </c:pt>
                <c:pt idx="23">
                  <c:v>7847.1</c:v>
                </c:pt>
              </c:numCache>
            </c:numRef>
          </c:yVal>
          <c:smooth val="0"/>
          <c:extLst>
            <c:ext xmlns:c16="http://schemas.microsoft.com/office/drawing/2014/chart" uri="{C3380CC4-5D6E-409C-BE32-E72D297353CC}">
              <c16:uniqueId val="{00000000-C134-425E-AFB5-CA2681AC1B47}"/>
            </c:ext>
          </c:extLst>
        </c:ser>
        <c:dLbls>
          <c:showLegendKey val="0"/>
          <c:showVal val="0"/>
          <c:showCatName val="0"/>
          <c:showSerName val="0"/>
          <c:showPercent val="0"/>
          <c:showBubbleSize val="0"/>
        </c:dLbls>
        <c:axId val="118392320"/>
        <c:axId val="118394240"/>
      </c:scatterChart>
      <c:valAx>
        <c:axId val="118392320"/>
        <c:scaling>
          <c:orientation val="minMax"/>
          <c:max val="24"/>
        </c:scaling>
        <c:delete val="0"/>
        <c:axPos val="b"/>
        <c:title>
          <c:tx>
            <c:rich>
              <a:bodyPr/>
              <a:lstStyle/>
              <a:p>
                <a:pPr>
                  <a:defRPr sz="1400" b="1"/>
                </a:pPr>
                <a:r>
                  <a:rPr lang="en-US" sz="1400" b="1" i="0" dirty="0"/>
                  <a:t>Week</a:t>
                </a:r>
              </a:p>
            </c:rich>
          </c:tx>
          <c:layout>
            <c:manualLayout>
              <c:xMode val="edge"/>
              <c:yMode val="edge"/>
              <c:x val="0.47328856384698825"/>
              <c:y val="0.83233353171977731"/>
            </c:manualLayout>
          </c:layout>
          <c:overlay val="0"/>
        </c:title>
        <c:numFmt formatCode="General" sourceLinked="1"/>
        <c:majorTickMark val="out"/>
        <c:minorTickMark val="none"/>
        <c:tickLblPos val="nextTo"/>
        <c:spPr>
          <a:noFill/>
          <a:ln w="12700" cap="flat" cmpd="sng" algn="ctr">
            <a:solidFill>
              <a:schemeClr val="tx1"/>
            </a:solidFill>
            <a:round/>
          </a:ln>
          <a:effectLst/>
        </c:spPr>
        <c:txPr>
          <a:bodyPr rot="-60000000" vert="horz"/>
          <a:lstStyle/>
          <a:p>
            <a:pPr>
              <a:defRPr sz="1200"/>
            </a:pPr>
            <a:endParaRPr lang="en-US"/>
          </a:p>
        </c:txPr>
        <c:crossAx val="118394240"/>
        <c:crosses val="autoZero"/>
        <c:crossBetween val="midCat"/>
        <c:majorUnit val="2"/>
        <c:minorUnit val="1"/>
      </c:valAx>
      <c:valAx>
        <c:axId val="118394240"/>
        <c:scaling>
          <c:orientation val="minMax"/>
          <c:max val="20000"/>
        </c:scaling>
        <c:delete val="0"/>
        <c:axPos val="l"/>
        <c:title>
          <c:tx>
            <c:rich>
              <a:bodyPr rot="-5400000" vert="horz"/>
              <a:lstStyle/>
              <a:p>
                <a:pPr>
                  <a:defRPr sz="1400" b="1"/>
                </a:pPr>
                <a:r>
                  <a:rPr lang="en-US" sz="1400" b="1" i="0" dirty="0"/>
                  <a:t> TA concentration</a:t>
                </a:r>
              </a:p>
            </c:rich>
          </c:tx>
          <c:layout>
            <c:manualLayout>
              <c:xMode val="edge"/>
              <c:yMode val="edge"/>
              <c:x val="3.8135601050334374E-2"/>
              <c:y val="0.18777335213438359"/>
            </c:manualLayout>
          </c:layout>
          <c:overlay val="0"/>
          <c:spPr>
            <a:noFill/>
            <a:ln>
              <a:noFill/>
            </a:ln>
            <a:effectLst/>
          </c:spPr>
        </c:title>
        <c:numFmt formatCode="General" sourceLinked="1"/>
        <c:majorTickMark val="none"/>
        <c:minorTickMark val="none"/>
        <c:tickLblPos val="nextTo"/>
        <c:spPr>
          <a:noFill/>
          <a:ln w="12700" cap="flat" cmpd="sng" algn="ctr">
            <a:solidFill>
              <a:schemeClr val="tx1"/>
            </a:solidFill>
            <a:round/>
          </a:ln>
          <a:effectLst/>
        </c:spPr>
        <c:txPr>
          <a:bodyPr rot="-60000000" vert="horz"/>
          <a:lstStyle/>
          <a:p>
            <a:pPr>
              <a:defRPr sz="1200">
                <a:solidFill>
                  <a:schemeClr val="bg1"/>
                </a:solidFill>
              </a:defRPr>
            </a:pPr>
            <a:endParaRPr lang="en-US"/>
          </a:p>
        </c:txPr>
        <c:crossAx val="118392320"/>
        <c:crosses val="autoZero"/>
        <c:crossBetween val="midCat"/>
        <c:majorUnit val="4000"/>
      </c:valAx>
      <c:spPr>
        <a:noFill/>
        <a:ln>
          <a:noFill/>
        </a:ln>
        <a:effectLst/>
      </c:spPr>
    </c:plotArea>
    <c:plotVisOnly val="1"/>
    <c:dispBlanksAs val="span"/>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solidFill>
            <a:schemeClr val="tx1"/>
          </a:solidFill>
          <a:latin typeface="Arial Narrow" panose="020B0606020202030204" pitchFamily="34" charset="0"/>
          <a:cs typeface="Arial" panose="020B0604020202020204" pitchFamily="34" charset="0"/>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2477C139-BAE0-4F56-BB3A-0B64E5974378}" type="datetimeFigureOut">
              <a:rPr lang="en-US" smtClean="0"/>
              <a:t>4/15/2019</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47B8F54B-EEEA-4DFA-85F0-4EA70B42DE4E}" type="slidenum">
              <a:rPr lang="en-US" smtClean="0"/>
              <a:t>‹#›</a:t>
            </a:fld>
            <a:endParaRPr lang="en-US"/>
          </a:p>
        </p:txBody>
      </p:sp>
    </p:spTree>
    <p:extLst>
      <p:ext uri="{BB962C8B-B14F-4D97-AF65-F5344CB8AC3E}">
        <p14:creationId xmlns:p14="http://schemas.microsoft.com/office/powerpoint/2010/main" val="1199568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Stress the importance of completing enrollment by June 2019 (sites with longer start up timelines</a:t>
            </a:r>
            <a:r>
              <a:rPr lang="en-US" baseline="0" dirty="0"/>
              <a:t> may have less time than others)</a:t>
            </a:r>
            <a:endParaRPr lang="en-US" dirty="0"/>
          </a:p>
        </p:txBody>
      </p:sp>
      <p:sp>
        <p:nvSpPr>
          <p:cNvPr id="4" name="Slide Number Placeholder 3"/>
          <p:cNvSpPr>
            <a:spLocks noGrp="1"/>
          </p:cNvSpPr>
          <p:nvPr>
            <p:ph type="sldNum" sz="quarter" idx="10"/>
          </p:nvPr>
        </p:nvSpPr>
        <p:spPr/>
        <p:txBody>
          <a:bodyPr/>
          <a:lstStyle/>
          <a:p>
            <a:fld id="{47B8F54B-EEEA-4DFA-85F0-4EA70B42DE4E}" type="slidenum">
              <a:rPr lang="en-US" smtClean="0"/>
              <a:t>5</a:t>
            </a:fld>
            <a:endParaRPr lang="en-US"/>
          </a:p>
        </p:txBody>
      </p:sp>
    </p:spTree>
    <p:extLst>
      <p:ext uri="{BB962C8B-B14F-4D97-AF65-F5344CB8AC3E}">
        <p14:creationId xmlns:p14="http://schemas.microsoft.com/office/powerpoint/2010/main" val="3710927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1196975" y="701675"/>
            <a:ext cx="4683125" cy="3511550"/>
          </a:xfrm>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charset="0"/>
                <a:ea typeface="MS PGothic" pitchFamily="34" charset="-128"/>
              </a:defRPr>
            </a:lvl1pPr>
            <a:lvl2pPr marL="748688" indent="-287955" eaLnBrk="0" hangingPunct="0">
              <a:defRPr sz="2100">
                <a:solidFill>
                  <a:schemeClr val="tx1"/>
                </a:solidFill>
                <a:latin typeface="Arial" charset="0"/>
                <a:ea typeface="MS PGothic" pitchFamily="34" charset="-128"/>
              </a:defRPr>
            </a:lvl2pPr>
            <a:lvl3pPr marL="1151827" indent="-230366" eaLnBrk="0" hangingPunct="0">
              <a:defRPr sz="2100">
                <a:solidFill>
                  <a:schemeClr val="tx1"/>
                </a:solidFill>
                <a:latin typeface="Arial" charset="0"/>
                <a:ea typeface="MS PGothic" pitchFamily="34" charset="-128"/>
              </a:defRPr>
            </a:lvl3pPr>
            <a:lvl4pPr marL="1612558" indent="-230366" eaLnBrk="0" hangingPunct="0">
              <a:defRPr sz="2100">
                <a:solidFill>
                  <a:schemeClr val="tx1"/>
                </a:solidFill>
                <a:latin typeface="Arial" charset="0"/>
                <a:ea typeface="MS PGothic" pitchFamily="34" charset="-128"/>
              </a:defRPr>
            </a:lvl4pPr>
            <a:lvl5pPr marL="2073291" indent="-230366" eaLnBrk="0" hangingPunct="0">
              <a:defRPr sz="2100">
                <a:solidFill>
                  <a:schemeClr val="tx1"/>
                </a:solidFill>
                <a:latin typeface="Arial" charset="0"/>
                <a:ea typeface="MS PGothic" pitchFamily="34" charset="-128"/>
              </a:defRPr>
            </a:lvl5pPr>
            <a:lvl6pPr marL="2534018" indent="-230366" eaLnBrk="0" fontAlgn="base" hangingPunct="0">
              <a:spcBef>
                <a:spcPct val="0"/>
              </a:spcBef>
              <a:spcAft>
                <a:spcPct val="0"/>
              </a:spcAft>
              <a:defRPr sz="2100">
                <a:solidFill>
                  <a:schemeClr val="tx1"/>
                </a:solidFill>
                <a:latin typeface="Arial" charset="0"/>
                <a:ea typeface="MS PGothic" pitchFamily="34" charset="-128"/>
              </a:defRPr>
            </a:lvl6pPr>
            <a:lvl7pPr marL="2994750" indent="-230366" eaLnBrk="0" fontAlgn="base" hangingPunct="0">
              <a:spcBef>
                <a:spcPct val="0"/>
              </a:spcBef>
              <a:spcAft>
                <a:spcPct val="0"/>
              </a:spcAft>
              <a:defRPr sz="2100">
                <a:solidFill>
                  <a:schemeClr val="tx1"/>
                </a:solidFill>
                <a:latin typeface="Arial" charset="0"/>
                <a:ea typeface="MS PGothic" pitchFamily="34" charset="-128"/>
              </a:defRPr>
            </a:lvl7pPr>
            <a:lvl8pPr marL="3455482" indent="-230366" eaLnBrk="0" fontAlgn="base" hangingPunct="0">
              <a:spcBef>
                <a:spcPct val="0"/>
              </a:spcBef>
              <a:spcAft>
                <a:spcPct val="0"/>
              </a:spcAft>
              <a:defRPr sz="2100">
                <a:solidFill>
                  <a:schemeClr val="tx1"/>
                </a:solidFill>
                <a:latin typeface="Arial" charset="0"/>
                <a:ea typeface="MS PGothic" pitchFamily="34" charset="-128"/>
              </a:defRPr>
            </a:lvl8pPr>
            <a:lvl9pPr marL="3916213" indent="-230366" eaLnBrk="0" fontAlgn="base" hangingPunct="0">
              <a:spcBef>
                <a:spcPct val="0"/>
              </a:spcBef>
              <a:spcAft>
                <a:spcPct val="0"/>
              </a:spcAft>
              <a:defRPr sz="2100">
                <a:solidFill>
                  <a:schemeClr val="tx1"/>
                </a:solidFill>
                <a:latin typeface="Arial" charset="0"/>
                <a:ea typeface="MS PGothic" pitchFamily="34" charset="-128"/>
              </a:defRPr>
            </a:lvl9pPr>
          </a:lstStyle>
          <a:p>
            <a:fld id="{BAFBE84D-47D5-44EC-8A4D-9082D27C833F}" type="slidenum">
              <a:rPr lang="en-US" sz="1200">
                <a:solidFill>
                  <a:prstClr val="black"/>
                </a:solidFill>
                <a:latin typeface="Calibri" pitchFamily="34" charset="0"/>
              </a:rPr>
              <a:pPr/>
              <a:t>20</a:t>
            </a:fld>
            <a:endParaRPr lang="en-US" sz="1200" dirty="0">
              <a:solidFill>
                <a:prstClr val="black"/>
              </a:solidFill>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with the site who will be uploading images to </a:t>
            </a:r>
            <a:r>
              <a:rPr lang="en-US" dirty="0" err="1"/>
              <a:t>AGMedNet</a:t>
            </a:r>
            <a:r>
              <a:rPr lang="en-US" dirty="0"/>
              <a:t> (SC or image tech). Go over the time needed for QC and KL grade acceptability for eligibility </a:t>
            </a:r>
          </a:p>
        </p:txBody>
      </p:sp>
      <p:sp>
        <p:nvSpPr>
          <p:cNvPr id="4" name="Slide Number Placeholder 3"/>
          <p:cNvSpPr>
            <a:spLocks noGrp="1"/>
          </p:cNvSpPr>
          <p:nvPr>
            <p:ph type="sldNum" sz="quarter" idx="5"/>
          </p:nvPr>
        </p:nvSpPr>
        <p:spPr/>
        <p:txBody>
          <a:bodyPr/>
          <a:lstStyle/>
          <a:p>
            <a:fld id="{47B8F54B-EEEA-4DFA-85F0-4EA70B42DE4E}" type="slidenum">
              <a:rPr lang="en-US" smtClean="0"/>
              <a:t>66</a:t>
            </a:fld>
            <a:endParaRPr lang="en-US"/>
          </a:p>
        </p:txBody>
      </p:sp>
    </p:spTree>
    <p:extLst>
      <p:ext uri="{BB962C8B-B14F-4D97-AF65-F5344CB8AC3E}">
        <p14:creationId xmlns:p14="http://schemas.microsoft.com/office/powerpoint/2010/main" val="1466446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C4A2125-3E53-44F4-AF8B-67D118E1FBC3}" type="slidenum">
              <a:rPr lang="en-US"/>
              <a:pPr>
                <a:defRPr/>
              </a:pPr>
              <a:t>93</a:t>
            </a:fld>
            <a:endParaRPr lang="en-US" dirty="0"/>
          </a:p>
        </p:txBody>
      </p:sp>
      <p:sp>
        <p:nvSpPr>
          <p:cNvPr id="19458" name="Rectangle 2"/>
          <p:cNvSpPr>
            <a:spLocks noGrp="1" noRot="1" noChangeAspect="1" noChangeArrowheads="1" noTextEdit="1"/>
          </p:cNvSpPr>
          <p:nvPr>
            <p:ph type="sldImg"/>
          </p:nvPr>
        </p:nvSpPr>
        <p:spPr bwMode="auto">
          <a:xfrm>
            <a:off x="2019300" y="525463"/>
            <a:ext cx="3211513" cy="2408237"/>
          </a:xfrm>
          <a:noFill/>
          <a:ln>
            <a:solidFill>
              <a:srgbClr val="000000"/>
            </a:solidFill>
            <a:miter lim="800000"/>
            <a:headEnd/>
            <a:tailEnd/>
          </a:ln>
        </p:spPr>
      </p:sp>
      <p:sp>
        <p:nvSpPr>
          <p:cNvPr id="19459" name="Rectangle 3"/>
          <p:cNvSpPr>
            <a:spLocks noGrp="1" noChangeArrowheads="1"/>
          </p:cNvSpPr>
          <p:nvPr>
            <p:ph type="body" idx="1"/>
          </p:nvPr>
        </p:nvSpPr>
        <p:spPr bwMode="auto">
          <a:xfrm>
            <a:off x="453785" y="3195800"/>
            <a:ext cx="6225205" cy="5681241"/>
          </a:xfrm>
          <a:noFill/>
        </p:spPr>
        <p:txBody>
          <a:bodyPr wrap="square" numCol="1" anchor="t" anchorCtr="0" compatLnSpc="1">
            <a:prstTxWarp prst="textNoShape">
              <a:avLst/>
            </a:prstTxWarp>
            <a:normAutofit/>
          </a:bodyPr>
          <a:lstStyle/>
          <a:p>
            <a:pPr marL="233210" indent="-233210" defTabSz="469682" eaLnBrk="0" fontAlgn="base" hangingPunct="0">
              <a:lnSpc>
                <a:spcPct val="110000"/>
              </a:lnSpc>
              <a:spcBef>
                <a:spcPct val="30000"/>
              </a:spcBef>
              <a:spcAft>
                <a:spcPct val="0"/>
              </a:spcAft>
              <a:defRPr/>
            </a:pPr>
            <a:endParaRPr lang="en-US" sz="10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33DC65DC-6D80-A745-AFD9-145492B14E78}" type="slidenum">
              <a:rPr lang="en-US">
                <a:latin typeface="Century Gothic" charset="0"/>
              </a:rPr>
              <a:pPr/>
              <a:t>94</a:t>
            </a:fld>
            <a:endParaRPr lang="en-US" dirty="0">
              <a:latin typeface="Century Gothic"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normAutofit/>
          </a:bodyPr>
          <a:lstStyle/>
          <a:p>
            <a:pPr eaLnBrk="1" hangingPunct="1"/>
            <a:endParaRPr lang="en-US" b="0" baseline="0" dirty="0">
              <a:latin typeface="Times New Roman" charset="0"/>
            </a:endParaRPr>
          </a:p>
        </p:txBody>
      </p:sp>
    </p:spTree>
    <p:extLst>
      <p:ext uri="{BB962C8B-B14F-4D97-AF65-F5344CB8AC3E}">
        <p14:creationId xmlns:p14="http://schemas.microsoft.com/office/powerpoint/2010/main" val="3295220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33DC65DC-6D80-A745-AFD9-145492B14E78}" type="slidenum">
              <a:rPr lang="en-US">
                <a:latin typeface="Century Gothic" charset="0"/>
              </a:rPr>
              <a:pPr/>
              <a:t>95</a:t>
            </a:fld>
            <a:endParaRPr lang="en-US" dirty="0">
              <a:latin typeface="Century Gothic"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normAutofit/>
          </a:bodyPr>
          <a:lstStyle/>
          <a:p>
            <a:endParaRPr lang="en-US" baseline="0" dirty="0"/>
          </a:p>
        </p:txBody>
      </p:sp>
    </p:spTree>
    <p:extLst>
      <p:ext uri="{BB962C8B-B14F-4D97-AF65-F5344CB8AC3E}">
        <p14:creationId xmlns:p14="http://schemas.microsoft.com/office/powerpoint/2010/main" val="3263916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33DC65DC-6D80-A745-AFD9-145492B14E78}" type="slidenum">
              <a:rPr lang="en-US">
                <a:latin typeface="Century Gothic" charset="0"/>
              </a:rPr>
              <a:pPr/>
              <a:t>96</a:t>
            </a:fld>
            <a:endParaRPr lang="en-US" dirty="0">
              <a:latin typeface="Century Gothic"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normAutofit/>
          </a:bodyPr>
          <a:lstStyle/>
          <a:p>
            <a:endParaRPr lang="en-US" b="0" baseline="0" dirty="0">
              <a:latin typeface="Times New Roman" charset="0"/>
            </a:endParaRPr>
          </a:p>
        </p:txBody>
      </p:sp>
    </p:spTree>
    <p:extLst>
      <p:ext uri="{BB962C8B-B14F-4D97-AF65-F5344CB8AC3E}">
        <p14:creationId xmlns:p14="http://schemas.microsoft.com/office/powerpoint/2010/main" val="3325959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B20AD6-9FEF-6D45-BE44-9473CEF3AC3B}" type="slidenum">
              <a:rPr lang="en-US"/>
              <a:pPr/>
              <a:t>97</a:t>
            </a:fld>
            <a:endParaRPr lang="en-US"/>
          </a:p>
        </p:txBody>
      </p:sp>
      <p:sp>
        <p:nvSpPr>
          <p:cNvPr id="1797122" name="Rectangle 2"/>
          <p:cNvSpPr>
            <a:spLocks noGrp="1" noRot="1" noChangeAspect="1" noChangeArrowheads="1" noTextEdit="1"/>
          </p:cNvSpPr>
          <p:nvPr>
            <p:ph type="sldImg"/>
          </p:nvPr>
        </p:nvSpPr>
        <p:spPr>
          <a:ln/>
        </p:spPr>
      </p:sp>
      <p:sp>
        <p:nvSpPr>
          <p:cNvPr id="1797123" name="Rectangle 3"/>
          <p:cNvSpPr>
            <a:spLocks noGrp="1" noChangeArrowheads="1"/>
          </p:cNvSpPr>
          <p:nvPr>
            <p:ph type="body" idx="1"/>
          </p:nvPr>
        </p:nvSpPr>
        <p:spPr/>
        <p:txBody>
          <a:bodyPr>
            <a:normAutofit/>
          </a:bodyPr>
          <a:lstStyle/>
          <a:p>
            <a:endParaRPr lang="en-US" dirty="0">
              <a:ea typeface="ＭＳ Ｐゴシック" charset="-128"/>
            </a:endParaRPr>
          </a:p>
        </p:txBody>
      </p:sp>
    </p:spTree>
    <p:extLst>
      <p:ext uri="{BB962C8B-B14F-4D97-AF65-F5344CB8AC3E}">
        <p14:creationId xmlns:p14="http://schemas.microsoft.com/office/powerpoint/2010/main" val="4063009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9682" fontAlgn="base">
              <a:spcBef>
                <a:spcPct val="30000"/>
              </a:spcBef>
              <a:spcAft>
                <a:spcPct val="0"/>
              </a:spcAft>
              <a:defRPr/>
            </a:pPr>
            <a:endParaRPr lang="en-US" baseline="0" dirty="0"/>
          </a:p>
        </p:txBody>
      </p:sp>
      <p:sp>
        <p:nvSpPr>
          <p:cNvPr id="4" name="Slide Number Placeholder 3"/>
          <p:cNvSpPr>
            <a:spLocks noGrp="1"/>
          </p:cNvSpPr>
          <p:nvPr>
            <p:ph type="sldNum" sz="quarter" idx="10"/>
          </p:nvPr>
        </p:nvSpPr>
        <p:spPr/>
        <p:txBody>
          <a:bodyPr/>
          <a:lstStyle/>
          <a:p>
            <a:pPr>
              <a:defRPr/>
            </a:pPr>
            <a:fld id="{89A51F87-1488-6147-A113-01F044E174FE}" type="slidenum">
              <a:rPr lang="en-US" smtClean="0"/>
              <a:pPr>
                <a:defRPr/>
              </a:pPr>
              <a:t>100</a:t>
            </a:fld>
            <a:endParaRPr lang="en-US" dirty="0"/>
          </a:p>
        </p:txBody>
      </p:sp>
    </p:spTree>
    <p:extLst>
      <p:ext uri="{BB962C8B-B14F-4D97-AF65-F5344CB8AC3E}">
        <p14:creationId xmlns:p14="http://schemas.microsoft.com/office/powerpoint/2010/main" val="4187636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TextEdit="1"/>
          </p:cNvSpPr>
          <p:nvPr>
            <p:ph type="sldImg"/>
          </p:nvPr>
        </p:nvSpPr>
        <p:spPr bwMode="auto">
          <a:noFill/>
          <a:ln>
            <a:solidFill>
              <a:srgbClr val="000000"/>
            </a:solidFill>
            <a:miter lim="800000"/>
            <a:headEnd/>
            <a:tailEnd/>
          </a:ln>
        </p:spPr>
      </p:sp>
      <p:sp>
        <p:nvSpPr>
          <p:cNvPr id="61442"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normAutofit/>
          </a:bodyPr>
          <a:lstStyle/>
          <a:p>
            <a:pPr defTabSz="469682" fontAlgn="base">
              <a:spcBef>
                <a:spcPct val="30000"/>
              </a:spcBef>
              <a:spcAft>
                <a:spcPct val="0"/>
              </a:spcAft>
              <a:defRPr/>
            </a:pPr>
            <a:endParaRPr lang="en-US" i="0"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89A51F87-1488-6147-A113-01F044E174FE}" type="slidenum">
              <a:rPr lang="en-US" smtClean="0"/>
              <a:pPr>
                <a:defRPr/>
              </a:pPr>
              <a:t>102</a:t>
            </a:fld>
            <a:endParaRPr lang="en-US" dirty="0"/>
          </a:p>
        </p:txBody>
      </p:sp>
    </p:spTree>
    <p:extLst>
      <p:ext uri="{BB962C8B-B14F-4D97-AF65-F5344CB8AC3E}">
        <p14:creationId xmlns:p14="http://schemas.microsoft.com/office/powerpoint/2010/main" val="3781075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241300"/>
            <a:ext cx="4213225" cy="3160713"/>
          </a:xfrm>
        </p:spPr>
      </p:sp>
      <p:sp>
        <p:nvSpPr>
          <p:cNvPr id="5" name="Slide Number Placeholder 4">
            <a:extLst>
              <a:ext uri="{FF2B5EF4-FFF2-40B4-BE49-F238E27FC236}">
                <a16:creationId xmlns:a16="http://schemas.microsoft.com/office/drawing/2014/main" id="{4221A2DE-5E20-494D-A892-C89C71A0715E}"/>
              </a:ext>
            </a:extLst>
          </p:cNvPr>
          <p:cNvSpPr>
            <a:spLocks noGrp="1"/>
          </p:cNvSpPr>
          <p:nvPr>
            <p:ph type="sldNum" sz="quarter" idx="10"/>
          </p:nvPr>
        </p:nvSpPr>
        <p:spPr/>
        <p:txBody>
          <a:bodyPr/>
          <a:lstStyle/>
          <a:p>
            <a:pPr defTabSz="469682">
              <a:defRPr/>
            </a:pPr>
            <a:fld id="{AA6F617A-AD9D-E749-AD2E-568D96E5B1FE}" type="slidenum">
              <a:rPr lang="en-US" sz="1000">
                <a:solidFill>
                  <a:prstClr val="black"/>
                </a:solidFill>
                <a:latin typeface="Arial Narrow" panose="020B0606020202030204" pitchFamily="34" charset="0"/>
              </a:rPr>
              <a:pPr defTabSz="469682">
                <a:defRPr/>
              </a:pPr>
              <a:t>7</a:t>
            </a:fld>
            <a:endParaRPr lang="en-US" sz="1000" dirty="0">
              <a:solidFill>
                <a:prstClr val="black"/>
              </a:solidFill>
              <a:latin typeface="Arial Narrow" panose="020B0606020202030204" pitchFamily="34" charset="0"/>
            </a:endParaRPr>
          </a:p>
        </p:txBody>
      </p:sp>
      <p:sp>
        <p:nvSpPr>
          <p:cNvPr id="6" name="Notes Placeholder 5">
            <a:extLst>
              <a:ext uri="{FF2B5EF4-FFF2-40B4-BE49-F238E27FC236}">
                <a16:creationId xmlns:a16="http://schemas.microsoft.com/office/drawing/2014/main" id="{CCAF3E2C-5FAC-49D6-83B4-825221AE124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80283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solidFill>
            <a:srgbClr val="FFFFFF"/>
          </a:solidFill>
          <a:ln/>
        </p:spPr>
      </p:sp>
      <p:sp>
        <p:nvSpPr>
          <p:cNvPr id="36867" name="Rectangle 3"/>
          <p:cNvSpPr>
            <a:spLocks noGrp="1" noChangeArrowheads="1"/>
          </p:cNvSpPr>
          <p:nvPr>
            <p:ph type="body" idx="1"/>
          </p:nvPr>
        </p:nvSpPr>
        <p:spPr>
          <a:solidFill>
            <a:srgbClr val="FFFFFF"/>
          </a:solidFill>
          <a:ln>
            <a:solidFill>
              <a:srgbClr val="000000"/>
            </a:solidFill>
          </a:ln>
        </p:spPr>
        <p:txBody>
          <a:bodyPr lIns="86708" tIns="43354" rIns="86708" bIns="43354"/>
          <a:lstStyle/>
          <a:p>
            <a:endParaRPr lang="en-US" dirty="0">
              <a:latin typeface="Arial" charset="0"/>
              <a:cs typeface="Arial" charset="0"/>
            </a:endParaRPr>
          </a:p>
        </p:txBody>
      </p:sp>
    </p:spTree>
    <p:extLst>
      <p:ext uri="{BB962C8B-B14F-4D97-AF65-F5344CB8AC3E}">
        <p14:creationId xmlns:p14="http://schemas.microsoft.com/office/powerpoint/2010/main" val="12625923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9A51F87-1488-6147-A113-01F044E174FE}" type="slidenum">
              <a:rPr lang="en-US" smtClean="0"/>
              <a:pPr>
                <a:defRPr/>
              </a:pPr>
              <a:t>104</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solidFill>
            <a:srgbClr val="FFFFFF"/>
          </a:solidFill>
          <a:ln/>
        </p:spPr>
      </p:sp>
      <p:sp>
        <p:nvSpPr>
          <p:cNvPr id="52227" name="Rectangle 3"/>
          <p:cNvSpPr>
            <a:spLocks noGrp="1" noChangeArrowheads="1"/>
          </p:cNvSpPr>
          <p:nvPr>
            <p:ph type="body" idx="1"/>
          </p:nvPr>
        </p:nvSpPr>
        <p:spPr>
          <a:solidFill>
            <a:srgbClr val="FFFFFF"/>
          </a:solidFill>
          <a:ln>
            <a:solidFill>
              <a:srgbClr val="000000"/>
            </a:solidFill>
          </a:ln>
        </p:spPr>
        <p:txBody>
          <a:bodyPr lIns="93762" tIns="46879" rIns="93762" bIns="46879"/>
          <a:lstStyle/>
          <a:p>
            <a:pPr defTabSz="923866"/>
            <a:endParaRPr lang="en-US" dirty="0">
              <a:latin typeface="Arial" charset="0"/>
              <a:cs typeface="Arial" charset="0"/>
            </a:endParaRPr>
          </a:p>
        </p:txBody>
      </p:sp>
    </p:spTree>
    <p:extLst>
      <p:ext uri="{BB962C8B-B14F-4D97-AF65-F5344CB8AC3E}">
        <p14:creationId xmlns:p14="http://schemas.microsoft.com/office/powerpoint/2010/main" val="2068763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9A51F87-1488-6147-A113-01F044E174FE}" type="slidenum">
              <a:rPr lang="en-US" smtClean="0"/>
              <a:pPr>
                <a:defRPr/>
              </a:pPr>
              <a:t>106</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C4A2125-3E53-44F4-AF8B-67D118E1FBC3}" type="slidenum">
              <a:rPr lang="en-US"/>
              <a:pPr>
                <a:defRPr/>
              </a:pPr>
              <a:t>107</a:t>
            </a:fld>
            <a:endParaRPr lang="en-US" dirty="0"/>
          </a:p>
        </p:txBody>
      </p:sp>
      <p:sp>
        <p:nvSpPr>
          <p:cNvPr id="19458" name="Rectangle 2"/>
          <p:cNvSpPr>
            <a:spLocks noGrp="1" noRot="1" noChangeAspect="1" noChangeArrowheads="1" noTextEdit="1"/>
          </p:cNvSpPr>
          <p:nvPr>
            <p:ph type="sldImg"/>
          </p:nvPr>
        </p:nvSpPr>
        <p:spPr bwMode="auto">
          <a:xfrm>
            <a:off x="2019300" y="525463"/>
            <a:ext cx="3211513" cy="2408237"/>
          </a:xfrm>
          <a:noFill/>
          <a:ln>
            <a:solidFill>
              <a:srgbClr val="000000"/>
            </a:solidFill>
            <a:miter lim="800000"/>
            <a:headEnd/>
            <a:tailEnd/>
          </a:ln>
        </p:spPr>
      </p:sp>
      <p:sp>
        <p:nvSpPr>
          <p:cNvPr id="19459" name="Rectangle 3"/>
          <p:cNvSpPr>
            <a:spLocks noGrp="1" noChangeArrowheads="1"/>
          </p:cNvSpPr>
          <p:nvPr>
            <p:ph type="body" idx="1"/>
          </p:nvPr>
        </p:nvSpPr>
        <p:spPr bwMode="auto">
          <a:xfrm>
            <a:off x="453785" y="3195800"/>
            <a:ext cx="6225205" cy="5681241"/>
          </a:xfrm>
          <a:noFill/>
        </p:spPr>
        <p:txBody>
          <a:bodyPr wrap="square" numCol="1" anchor="t" anchorCtr="0" compatLnSpc="1">
            <a:prstTxWarp prst="textNoShape">
              <a:avLst/>
            </a:prstTxWarp>
            <a:normAutofit/>
          </a:bodyPr>
          <a:lstStyle/>
          <a:p>
            <a:pPr marL="233210" indent="-233210" defTabSz="469682" eaLnBrk="0" fontAlgn="base" hangingPunct="0">
              <a:lnSpc>
                <a:spcPct val="110000"/>
              </a:lnSpc>
              <a:spcBef>
                <a:spcPct val="30000"/>
              </a:spcBef>
              <a:spcAft>
                <a:spcPct val="0"/>
              </a:spcAft>
              <a:defRPr/>
            </a:pPr>
            <a:endParaRPr lang="en-US" sz="10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C4A2125-3E53-44F4-AF8B-67D118E1FBC3}" type="slidenum">
              <a:rPr lang="en-US"/>
              <a:pPr>
                <a:defRPr/>
              </a:pPr>
              <a:t>108</a:t>
            </a:fld>
            <a:endParaRPr lang="en-US" dirty="0"/>
          </a:p>
        </p:txBody>
      </p:sp>
      <p:sp>
        <p:nvSpPr>
          <p:cNvPr id="19458" name="Rectangle 2"/>
          <p:cNvSpPr>
            <a:spLocks noGrp="1" noRot="1" noChangeAspect="1" noChangeArrowheads="1" noTextEdit="1"/>
          </p:cNvSpPr>
          <p:nvPr>
            <p:ph type="sldImg"/>
          </p:nvPr>
        </p:nvSpPr>
        <p:spPr bwMode="auto">
          <a:xfrm>
            <a:off x="2019300" y="525463"/>
            <a:ext cx="3211513" cy="2408237"/>
          </a:xfrm>
          <a:noFill/>
          <a:ln>
            <a:solidFill>
              <a:srgbClr val="000000"/>
            </a:solidFill>
            <a:miter lim="800000"/>
            <a:headEnd/>
            <a:tailEnd/>
          </a:ln>
        </p:spPr>
      </p:sp>
      <p:sp>
        <p:nvSpPr>
          <p:cNvPr id="19459" name="Rectangle 3"/>
          <p:cNvSpPr>
            <a:spLocks noGrp="1" noChangeArrowheads="1"/>
          </p:cNvSpPr>
          <p:nvPr>
            <p:ph type="body" idx="1"/>
          </p:nvPr>
        </p:nvSpPr>
        <p:spPr bwMode="auto">
          <a:xfrm>
            <a:off x="453785" y="3195800"/>
            <a:ext cx="6225205" cy="5681241"/>
          </a:xfrm>
          <a:noFill/>
        </p:spPr>
        <p:txBody>
          <a:bodyPr wrap="square" numCol="1" anchor="t" anchorCtr="0" compatLnSpc="1">
            <a:prstTxWarp prst="textNoShape">
              <a:avLst/>
            </a:prstTxWarp>
            <a:normAutofit/>
          </a:bodyPr>
          <a:lstStyle/>
          <a:p>
            <a:pPr marL="233210" indent="-233210" defTabSz="469682" eaLnBrk="0" fontAlgn="base" hangingPunct="0">
              <a:lnSpc>
                <a:spcPct val="110000"/>
              </a:lnSpc>
              <a:spcBef>
                <a:spcPct val="30000"/>
              </a:spcBef>
              <a:spcAft>
                <a:spcPct val="0"/>
              </a:spcAft>
              <a:defRPr/>
            </a:pPr>
            <a:endParaRPr lang="en-US" sz="100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A1A982F-05DF-4110-8B37-AC23CDDE2D21}" type="slidenum">
              <a:rPr lang="en-US" smtClean="0"/>
              <a:pPr/>
              <a:t>111</a:t>
            </a:fld>
            <a:endParaRPr lang="en-US" dirty="0"/>
          </a:p>
        </p:txBody>
      </p:sp>
    </p:spTree>
    <p:extLst>
      <p:ext uri="{BB962C8B-B14F-4D97-AF65-F5344CB8AC3E}">
        <p14:creationId xmlns:p14="http://schemas.microsoft.com/office/powerpoint/2010/main" val="1700728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smaller</a:t>
            </a:r>
            <a:r>
              <a:rPr lang="en-GB" baseline="0" dirty="0"/>
              <a:t> version with columns removed for ease of reading.  The full version will be supplied with initial supplies.</a:t>
            </a:r>
            <a:endParaRPr lang="en-GB" dirty="0"/>
          </a:p>
        </p:txBody>
      </p:sp>
      <p:sp>
        <p:nvSpPr>
          <p:cNvPr id="4" name="Slide Number Placeholder 3"/>
          <p:cNvSpPr>
            <a:spLocks noGrp="1"/>
          </p:cNvSpPr>
          <p:nvPr>
            <p:ph type="sldNum" sz="quarter" idx="10"/>
          </p:nvPr>
        </p:nvSpPr>
        <p:spPr/>
        <p:txBody>
          <a:bodyPr/>
          <a:lstStyle/>
          <a:p>
            <a:fld id="{AE8AA5E6-0288-4315-B232-000BE606B0DC}" type="slidenum">
              <a:rPr lang="en-US" smtClean="0"/>
              <a:pPr/>
              <a:t>112</a:t>
            </a:fld>
            <a:endParaRPr lang="en-US"/>
          </a:p>
        </p:txBody>
      </p:sp>
    </p:spTree>
    <p:extLst>
      <p:ext uri="{BB962C8B-B14F-4D97-AF65-F5344CB8AC3E}">
        <p14:creationId xmlns:p14="http://schemas.microsoft.com/office/powerpoint/2010/main" val="12878973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A1A982F-05DF-4110-8B37-AC23CDDE2D21}" type="slidenum">
              <a:rPr lang="en-US" smtClean="0"/>
              <a:pPr/>
              <a:t>116</a:t>
            </a:fld>
            <a:endParaRPr lang="en-US"/>
          </a:p>
        </p:txBody>
      </p:sp>
    </p:spTree>
    <p:extLst>
      <p:ext uri="{BB962C8B-B14F-4D97-AF65-F5344CB8AC3E}">
        <p14:creationId xmlns:p14="http://schemas.microsoft.com/office/powerpoint/2010/main" val="1187900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2AAB51F-F15C-45DA-8D61-6163B11EC0E7}" type="slidenum">
              <a:rPr lang="en-US" smtClean="0"/>
              <a:pPr>
                <a:defRPr/>
              </a:pPr>
              <a:t>117</a:t>
            </a:fld>
            <a:endParaRPr lang="en-US"/>
          </a:p>
        </p:txBody>
      </p:sp>
    </p:spTree>
    <p:extLst>
      <p:ext uri="{BB962C8B-B14F-4D97-AF65-F5344CB8AC3E}">
        <p14:creationId xmlns:p14="http://schemas.microsoft.com/office/powerpoint/2010/main" val="3158835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62194E-435F-43FB-9991-EA8EC6BFC6E4}"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8382900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9363">
              <a:defRPr/>
            </a:pPr>
            <a:fld id="{83666027-73F7-48D1-8328-EADA3B1FE7B8}" type="slidenum">
              <a:rPr lang="en-US">
                <a:solidFill>
                  <a:prstClr val="black"/>
                </a:solidFill>
                <a:latin typeface="Calibri" panose="020F0502020204030204"/>
              </a:rPr>
              <a:pPr defTabSz="939363">
                <a:defRPr/>
              </a:pPr>
              <a:t>122</a:t>
            </a:fld>
            <a:endParaRPr lang="en-US">
              <a:solidFill>
                <a:prstClr val="black"/>
              </a:solidFill>
              <a:latin typeface="Calibri" panose="020F0502020204030204"/>
            </a:endParaRPr>
          </a:p>
        </p:txBody>
      </p:sp>
    </p:spTree>
    <p:extLst>
      <p:ext uri="{BB962C8B-B14F-4D97-AF65-F5344CB8AC3E}">
        <p14:creationId xmlns:p14="http://schemas.microsoft.com/office/powerpoint/2010/main" val="30100638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9363">
              <a:defRPr/>
            </a:pPr>
            <a:fld id="{83666027-73F7-48D1-8328-EADA3B1FE7B8}" type="slidenum">
              <a:rPr lang="en-US">
                <a:solidFill>
                  <a:prstClr val="black"/>
                </a:solidFill>
                <a:latin typeface="Calibri" panose="020F0502020204030204"/>
              </a:rPr>
              <a:pPr defTabSz="939363">
                <a:defRPr/>
              </a:pPr>
              <a:t>131</a:t>
            </a:fld>
            <a:endParaRPr lang="en-US">
              <a:solidFill>
                <a:prstClr val="black"/>
              </a:solidFill>
              <a:latin typeface="Calibri" panose="020F0502020204030204"/>
            </a:endParaRPr>
          </a:p>
        </p:txBody>
      </p:sp>
    </p:spTree>
    <p:extLst>
      <p:ext uri="{BB962C8B-B14F-4D97-AF65-F5344CB8AC3E}">
        <p14:creationId xmlns:p14="http://schemas.microsoft.com/office/powerpoint/2010/main" val="3063493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p:spPr>
        <p:txBody>
          <a:bodyPr/>
          <a:lstStyle/>
          <a:p>
            <a:r>
              <a:rPr lang="en-US" altLang="en-US" dirty="0">
                <a:latin typeface="Arial" pitchFamily="34" charset="0"/>
              </a:rPr>
              <a:t>Studies are listed as reference; refer sites to the IB.  </a:t>
            </a:r>
          </a:p>
          <a:p>
            <a:endParaRPr lang="en-US" altLang="en-US" dirty="0">
              <a:latin typeface="Arial" pitchFamily="34" charset="0"/>
            </a:endParaRPr>
          </a:p>
          <a:p>
            <a:r>
              <a:rPr lang="en-US" altLang="en-US" dirty="0">
                <a:latin typeface="Arial" pitchFamily="34" charset="0"/>
              </a:rPr>
              <a:t>Do not read through this slide but provide a high level of the studies conducted to date</a:t>
            </a:r>
          </a:p>
        </p:txBody>
      </p:sp>
      <p:sp>
        <p:nvSpPr>
          <p:cNvPr id="162820" name="Slide Number Placeholder 3"/>
          <p:cNvSpPr>
            <a:spLocks noGrp="1"/>
          </p:cNvSpPr>
          <p:nvPr>
            <p:ph type="sldNum" sz="quarter" idx="5"/>
          </p:nvPr>
        </p:nvSpPr>
        <p:spPr>
          <a:noFill/>
        </p:spPr>
        <p:txBody>
          <a:bodyPr/>
          <a:lstStyle>
            <a:lvl1pPr eaLnBrk="0" hangingPunct="0">
              <a:spcBef>
                <a:spcPct val="30000"/>
              </a:spcBef>
              <a:defRPr sz="1100">
                <a:solidFill>
                  <a:schemeClr val="tx1"/>
                </a:solidFill>
                <a:latin typeface="Arial" pitchFamily="34" charset="0"/>
              </a:defRPr>
            </a:lvl1pPr>
            <a:lvl2pPr marL="704424" indent="-270932" eaLnBrk="0" hangingPunct="0">
              <a:spcBef>
                <a:spcPct val="30000"/>
              </a:spcBef>
              <a:defRPr sz="1100">
                <a:solidFill>
                  <a:schemeClr val="tx1"/>
                </a:solidFill>
                <a:latin typeface="Arial" pitchFamily="34" charset="0"/>
              </a:defRPr>
            </a:lvl2pPr>
            <a:lvl3pPr marL="1083730" indent="-216746" eaLnBrk="0" hangingPunct="0">
              <a:spcBef>
                <a:spcPct val="30000"/>
              </a:spcBef>
              <a:defRPr sz="1100">
                <a:solidFill>
                  <a:schemeClr val="tx1"/>
                </a:solidFill>
                <a:latin typeface="Arial" pitchFamily="34" charset="0"/>
              </a:defRPr>
            </a:lvl3pPr>
            <a:lvl4pPr marL="1517222" indent="-216746" eaLnBrk="0" hangingPunct="0">
              <a:spcBef>
                <a:spcPct val="30000"/>
              </a:spcBef>
              <a:defRPr sz="1100">
                <a:solidFill>
                  <a:schemeClr val="tx1"/>
                </a:solidFill>
                <a:latin typeface="Arial" pitchFamily="34" charset="0"/>
              </a:defRPr>
            </a:lvl4pPr>
            <a:lvl5pPr marL="1950713" indent="-216746" eaLnBrk="0" hangingPunct="0">
              <a:spcBef>
                <a:spcPct val="30000"/>
              </a:spcBef>
              <a:defRPr sz="1100">
                <a:solidFill>
                  <a:schemeClr val="tx1"/>
                </a:solidFill>
                <a:latin typeface="Arial" pitchFamily="34" charset="0"/>
              </a:defRPr>
            </a:lvl5pPr>
            <a:lvl6pPr marL="2384205" indent="-216746" eaLnBrk="0" fontAlgn="base" hangingPunct="0">
              <a:spcBef>
                <a:spcPct val="30000"/>
              </a:spcBef>
              <a:spcAft>
                <a:spcPct val="0"/>
              </a:spcAft>
              <a:defRPr sz="1100">
                <a:solidFill>
                  <a:schemeClr val="tx1"/>
                </a:solidFill>
                <a:latin typeface="Arial" pitchFamily="34" charset="0"/>
              </a:defRPr>
            </a:lvl6pPr>
            <a:lvl7pPr marL="2817697" indent="-216746" eaLnBrk="0" fontAlgn="base" hangingPunct="0">
              <a:spcBef>
                <a:spcPct val="30000"/>
              </a:spcBef>
              <a:spcAft>
                <a:spcPct val="0"/>
              </a:spcAft>
              <a:defRPr sz="1100">
                <a:solidFill>
                  <a:schemeClr val="tx1"/>
                </a:solidFill>
                <a:latin typeface="Arial" pitchFamily="34" charset="0"/>
              </a:defRPr>
            </a:lvl7pPr>
            <a:lvl8pPr marL="3251189" indent="-216746" eaLnBrk="0" fontAlgn="base" hangingPunct="0">
              <a:spcBef>
                <a:spcPct val="30000"/>
              </a:spcBef>
              <a:spcAft>
                <a:spcPct val="0"/>
              </a:spcAft>
              <a:defRPr sz="1100">
                <a:solidFill>
                  <a:schemeClr val="tx1"/>
                </a:solidFill>
                <a:latin typeface="Arial" pitchFamily="34" charset="0"/>
              </a:defRPr>
            </a:lvl8pPr>
            <a:lvl9pPr marL="3684681" indent="-216746" eaLnBrk="0" fontAlgn="base" hangingPunct="0">
              <a:spcBef>
                <a:spcPct val="30000"/>
              </a:spcBef>
              <a:spcAft>
                <a:spcPct val="0"/>
              </a:spcAft>
              <a:defRPr sz="1100">
                <a:solidFill>
                  <a:schemeClr val="tx1"/>
                </a:solidFill>
                <a:latin typeface="Arial" pitchFamily="34" charset="0"/>
              </a:defRPr>
            </a:lvl9pPr>
          </a:lstStyle>
          <a:p>
            <a:pPr eaLnBrk="1" hangingPunct="1">
              <a:spcBef>
                <a:spcPct val="0"/>
              </a:spcBef>
            </a:pPr>
            <a:fld id="{DBDF5D04-1EC2-4022-ADD0-7B2C765F2C3E}" type="slidenum">
              <a:rPr lang="en-US" altLang="en-US" sz="1300">
                <a:solidFill>
                  <a:srgbClr val="000000"/>
                </a:solidFill>
              </a:rPr>
              <a:pPr eaLnBrk="1" hangingPunct="1">
                <a:spcBef>
                  <a:spcPct val="0"/>
                </a:spcBef>
              </a:pPr>
              <a:t>9</a:t>
            </a:fld>
            <a:endParaRPr lang="en-US" altLang="en-US" sz="1300" dirty="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p:spPr>
        <p:txBody>
          <a:bodyPr/>
          <a:lstStyle/>
          <a:p>
            <a:endParaRPr lang="en-US" altLang="en-US" dirty="0">
              <a:latin typeface="Arial" pitchFamily="34" charset="0"/>
            </a:endParaRPr>
          </a:p>
        </p:txBody>
      </p:sp>
      <p:sp>
        <p:nvSpPr>
          <p:cNvPr id="162820" name="Slide Number Placeholder 3"/>
          <p:cNvSpPr>
            <a:spLocks noGrp="1"/>
          </p:cNvSpPr>
          <p:nvPr>
            <p:ph type="sldNum" sz="quarter" idx="5"/>
          </p:nvPr>
        </p:nvSpPr>
        <p:spPr>
          <a:noFill/>
        </p:spPr>
        <p:txBody>
          <a:bodyPr/>
          <a:lstStyle>
            <a:lvl1pPr eaLnBrk="0" hangingPunct="0">
              <a:spcBef>
                <a:spcPct val="30000"/>
              </a:spcBef>
              <a:defRPr sz="1100">
                <a:solidFill>
                  <a:schemeClr val="tx1"/>
                </a:solidFill>
                <a:latin typeface="Arial" pitchFamily="34" charset="0"/>
              </a:defRPr>
            </a:lvl1pPr>
            <a:lvl2pPr marL="704424" indent="-270932" eaLnBrk="0" hangingPunct="0">
              <a:spcBef>
                <a:spcPct val="30000"/>
              </a:spcBef>
              <a:defRPr sz="1100">
                <a:solidFill>
                  <a:schemeClr val="tx1"/>
                </a:solidFill>
                <a:latin typeface="Arial" pitchFamily="34" charset="0"/>
              </a:defRPr>
            </a:lvl2pPr>
            <a:lvl3pPr marL="1083730" indent="-216746" eaLnBrk="0" hangingPunct="0">
              <a:spcBef>
                <a:spcPct val="30000"/>
              </a:spcBef>
              <a:defRPr sz="1100">
                <a:solidFill>
                  <a:schemeClr val="tx1"/>
                </a:solidFill>
                <a:latin typeface="Arial" pitchFamily="34" charset="0"/>
              </a:defRPr>
            </a:lvl3pPr>
            <a:lvl4pPr marL="1517222" indent="-216746" eaLnBrk="0" hangingPunct="0">
              <a:spcBef>
                <a:spcPct val="30000"/>
              </a:spcBef>
              <a:defRPr sz="1100">
                <a:solidFill>
                  <a:schemeClr val="tx1"/>
                </a:solidFill>
                <a:latin typeface="Arial" pitchFamily="34" charset="0"/>
              </a:defRPr>
            </a:lvl4pPr>
            <a:lvl5pPr marL="1950713" indent="-216746" eaLnBrk="0" hangingPunct="0">
              <a:spcBef>
                <a:spcPct val="30000"/>
              </a:spcBef>
              <a:defRPr sz="1100">
                <a:solidFill>
                  <a:schemeClr val="tx1"/>
                </a:solidFill>
                <a:latin typeface="Arial" pitchFamily="34" charset="0"/>
              </a:defRPr>
            </a:lvl5pPr>
            <a:lvl6pPr marL="2384205" indent="-216746" eaLnBrk="0" fontAlgn="base" hangingPunct="0">
              <a:spcBef>
                <a:spcPct val="30000"/>
              </a:spcBef>
              <a:spcAft>
                <a:spcPct val="0"/>
              </a:spcAft>
              <a:defRPr sz="1100">
                <a:solidFill>
                  <a:schemeClr val="tx1"/>
                </a:solidFill>
                <a:latin typeface="Arial" pitchFamily="34" charset="0"/>
              </a:defRPr>
            </a:lvl6pPr>
            <a:lvl7pPr marL="2817697" indent="-216746" eaLnBrk="0" fontAlgn="base" hangingPunct="0">
              <a:spcBef>
                <a:spcPct val="30000"/>
              </a:spcBef>
              <a:spcAft>
                <a:spcPct val="0"/>
              </a:spcAft>
              <a:defRPr sz="1100">
                <a:solidFill>
                  <a:schemeClr val="tx1"/>
                </a:solidFill>
                <a:latin typeface="Arial" pitchFamily="34" charset="0"/>
              </a:defRPr>
            </a:lvl7pPr>
            <a:lvl8pPr marL="3251189" indent="-216746" eaLnBrk="0" fontAlgn="base" hangingPunct="0">
              <a:spcBef>
                <a:spcPct val="30000"/>
              </a:spcBef>
              <a:spcAft>
                <a:spcPct val="0"/>
              </a:spcAft>
              <a:defRPr sz="1100">
                <a:solidFill>
                  <a:schemeClr val="tx1"/>
                </a:solidFill>
                <a:latin typeface="Arial" pitchFamily="34" charset="0"/>
              </a:defRPr>
            </a:lvl8pPr>
            <a:lvl9pPr marL="3684681" indent="-216746" eaLnBrk="0" fontAlgn="base" hangingPunct="0">
              <a:spcBef>
                <a:spcPct val="30000"/>
              </a:spcBef>
              <a:spcAft>
                <a:spcPct val="0"/>
              </a:spcAft>
              <a:defRPr sz="1100">
                <a:solidFill>
                  <a:schemeClr val="tx1"/>
                </a:solidFill>
                <a:latin typeface="Arial" pitchFamily="34" charset="0"/>
              </a:defRPr>
            </a:lvl9pPr>
          </a:lstStyle>
          <a:p>
            <a:pPr eaLnBrk="1" hangingPunct="1">
              <a:spcBef>
                <a:spcPct val="0"/>
              </a:spcBef>
            </a:pPr>
            <a:fld id="{DBDF5D04-1EC2-4022-ADD0-7B2C765F2C3E}" type="slidenum">
              <a:rPr lang="en-US" altLang="en-US" sz="1300">
                <a:solidFill>
                  <a:srgbClr val="000000"/>
                </a:solidFill>
              </a:rPr>
              <a:pPr eaLnBrk="1" hangingPunct="1">
                <a:spcBef>
                  <a:spcPct val="0"/>
                </a:spcBef>
              </a:pPr>
              <a:t>10</a:t>
            </a:fld>
            <a:endParaRPr lang="en-US" altLang="en-US" sz="1300" dirty="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p:spPr>
        <p:txBody>
          <a:bodyPr/>
          <a:lstStyle/>
          <a:p>
            <a:endParaRPr lang="en-US" altLang="en-US" dirty="0">
              <a:latin typeface="Arial" pitchFamily="34" charset="0"/>
            </a:endParaRPr>
          </a:p>
        </p:txBody>
      </p:sp>
      <p:sp>
        <p:nvSpPr>
          <p:cNvPr id="162820" name="Slide Number Placeholder 3"/>
          <p:cNvSpPr>
            <a:spLocks noGrp="1"/>
          </p:cNvSpPr>
          <p:nvPr>
            <p:ph type="sldNum" sz="quarter" idx="5"/>
          </p:nvPr>
        </p:nvSpPr>
        <p:spPr>
          <a:noFill/>
        </p:spPr>
        <p:txBody>
          <a:bodyPr/>
          <a:lstStyle>
            <a:lvl1pPr eaLnBrk="0" hangingPunct="0">
              <a:spcBef>
                <a:spcPct val="30000"/>
              </a:spcBef>
              <a:defRPr sz="1100">
                <a:solidFill>
                  <a:schemeClr val="tx1"/>
                </a:solidFill>
                <a:latin typeface="Arial" pitchFamily="34" charset="0"/>
              </a:defRPr>
            </a:lvl1pPr>
            <a:lvl2pPr marL="704424" indent="-270932" eaLnBrk="0" hangingPunct="0">
              <a:spcBef>
                <a:spcPct val="30000"/>
              </a:spcBef>
              <a:defRPr sz="1100">
                <a:solidFill>
                  <a:schemeClr val="tx1"/>
                </a:solidFill>
                <a:latin typeface="Arial" pitchFamily="34" charset="0"/>
              </a:defRPr>
            </a:lvl2pPr>
            <a:lvl3pPr marL="1083730" indent="-216746" eaLnBrk="0" hangingPunct="0">
              <a:spcBef>
                <a:spcPct val="30000"/>
              </a:spcBef>
              <a:defRPr sz="1100">
                <a:solidFill>
                  <a:schemeClr val="tx1"/>
                </a:solidFill>
                <a:latin typeface="Arial" pitchFamily="34" charset="0"/>
              </a:defRPr>
            </a:lvl3pPr>
            <a:lvl4pPr marL="1517222" indent="-216746" eaLnBrk="0" hangingPunct="0">
              <a:spcBef>
                <a:spcPct val="30000"/>
              </a:spcBef>
              <a:defRPr sz="1100">
                <a:solidFill>
                  <a:schemeClr val="tx1"/>
                </a:solidFill>
                <a:latin typeface="Arial" pitchFamily="34" charset="0"/>
              </a:defRPr>
            </a:lvl4pPr>
            <a:lvl5pPr marL="1950713" indent="-216746" eaLnBrk="0" hangingPunct="0">
              <a:spcBef>
                <a:spcPct val="30000"/>
              </a:spcBef>
              <a:defRPr sz="1100">
                <a:solidFill>
                  <a:schemeClr val="tx1"/>
                </a:solidFill>
                <a:latin typeface="Arial" pitchFamily="34" charset="0"/>
              </a:defRPr>
            </a:lvl5pPr>
            <a:lvl6pPr marL="2384205" indent="-216746" eaLnBrk="0" fontAlgn="base" hangingPunct="0">
              <a:spcBef>
                <a:spcPct val="30000"/>
              </a:spcBef>
              <a:spcAft>
                <a:spcPct val="0"/>
              </a:spcAft>
              <a:defRPr sz="1100">
                <a:solidFill>
                  <a:schemeClr val="tx1"/>
                </a:solidFill>
                <a:latin typeface="Arial" pitchFamily="34" charset="0"/>
              </a:defRPr>
            </a:lvl6pPr>
            <a:lvl7pPr marL="2817697" indent="-216746" eaLnBrk="0" fontAlgn="base" hangingPunct="0">
              <a:spcBef>
                <a:spcPct val="30000"/>
              </a:spcBef>
              <a:spcAft>
                <a:spcPct val="0"/>
              </a:spcAft>
              <a:defRPr sz="1100">
                <a:solidFill>
                  <a:schemeClr val="tx1"/>
                </a:solidFill>
                <a:latin typeface="Arial" pitchFamily="34" charset="0"/>
              </a:defRPr>
            </a:lvl7pPr>
            <a:lvl8pPr marL="3251189" indent="-216746" eaLnBrk="0" fontAlgn="base" hangingPunct="0">
              <a:spcBef>
                <a:spcPct val="30000"/>
              </a:spcBef>
              <a:spcAft>
                <a:spcPct val="0"/>
              </a:spcAft>
              <a:defRPr sz="1100">
                <a:solidFill>
                  <a:schemeClr val="tx1"/>
                </a:solidFill>
                <a:latin typeface="Arial" pitchFamily="34" charset="0"/>
              </a:defRPr>
            </a:lvl8pPr>
            <a:lvl9pPr marL="3684681" indent="-216746" eaLnBrk="0" fontAlgn="base" hangingPunct="0">
              <a:spcBef>
                <a:spcPct val="30000"/>
              </a:spcBef>
              <a:spcAft>
                <a:spcPct val="0"/>
              </a:spcAft>
              <a:defRPr sz="1100">
                <a:solidFill>
                  <a:schemeClr val="tx1"/>
                </a:solidFill>
                <a:latin typeface="Arial" pitchFamily="34" charset="0"/>
              </a:defRPr>
            </a:lvl9pPr>
          </a:lstStyle>
          <a:p>
            <a:pPr eaLnBrk="1" hangingPunct="1">
              <a:spcBef>
                <a:spcPct val="0"/>
              </a:spcBef>
            </a:pPr>
            <a:fld id="{DBDF5D04-1EC2-4022-ADD0-7B2C765F2C3E}" type="slidenum">
              <a:rPr lang="en-US" altLang="en-US" sz="1300">
                <a:solidFill>
                  <a:srgbClr val="000000"/>
                </a:solidFill>
              </a:rPr>
              <a:pPr eaLnBrk="1" hangingPunct="1">
                <a:spcBef>
                  <a:spcPct val="0"/>
                </a:spcBef>
              </a:pPr>
              <a:t>11</a:t>
            </a:fld>
            <a:endParaRPr lang="en-US" altLang="en-US" sz="1300" dirty="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1196975" y="701675"/>
            <a:ext cx="4683125" cy="3511550"/>
          </a:xfrm>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charset="0"/>
                <a:ea typeface="MS PGothic" pitchFamily="34" charset="-128"/>
              </a:defRPr>
            </a:lvl1pPr>
            <a:lvl2pPr marL="748688" indent="-287955" eaLnBrk="0" hangingPunct="0">
              <a:defRPr sz="2100">
                <a:solidFill>
                  <a:schemeClr val="tx1"/>
                </a:solidFill>
                <a:latin typeface="Arial" charset="0"/>
                <a:ea typeface="MS PGothic" pitchFamily="34" charset="-128"/>
              </a:defRPr>
            </a:lvl2pPr>
            <a:lvl3pPr marL="1151827" indent="-230366" eaLnBrk="0" hangingPunct="0">
              <a:defRPr sz="2100">
                <a:solidFill>
                  <a:schemeClr val="tx1"/>
                </a:solidFill>
                <a:latin typeface="Arial" charset="0"/>
                <a:ea typeface="MS PGothic" pitchFamily="34" charset="-128"/>
              </a:defRPr>
            </a:lvl3pPr>
            <a:lvl4pPr marL="1612558" indent="-230366" eaLnBrk="0" hangingPunct="0">
              <a:defRPr sz="2100">
                <a:solidFill>
                  <a:schemeClr val="tx1"/>
                </a:solidFill>
                <a:latin typeface="Arial" charset="0"/>
                <a:ea typeface="MS PGothic" pitchFamily="34" charset="-128"/>
              </a:defRPr>
            </a:lvl4pPr>
            <a:lvl5pPr marL="2073291" indent="-230366" eaLnBrk="0" hangingPunct="0">
              <a:defRPr sz="2100">
                <a:solidFill>
                  <a:schemeClr val="tx1"/>
                </a:solidFill>
                <a:latin typeface="Arial" charset="0"/>
                <a:ea typeface="MS PGothic" pitchFamily="34" charset="-128"/>
              </a:defRPr>
            </a:lvl5pPr>
            <a:lvl6pPr marL="2534018" indent="-230366" eaLnBrk="0" fontAlgn="base" hangingPunct="0">
              <a:spcBef>
                <a:spcPct val="0"/>
              </a:spcBef>
              <a:spcAft>
                <a:spcPct val="0"/>
              </a:spcAft>
              <a:defRPr sz="2100">
                <a:solidFill>
                  <a:schemeClr val="tx1"/>
                </a:solidFill>
                <a:latin typeface="Arial" charset="0"/>
                <a:ea typeface="MS PGothic" pitchFamily="34" charset="-128"/>
              </a:defRPr>
            </a:lvl6pPr>
            <a:lvl7pPr marL="2994750" indent="-230366" eaLnBrk="0" fontAlgn="base" hangingPunct="0">
              <a:spcBef>
                <a:spcPct val="0"/>
              </a:spcBef>
              <a:spcAft>
                <a:spcPct val="0"/>
              </a:spcAft>
              <a:defRPr sz="2100">
                <a:solidFill>
                  <a:schemeClr val="tx1"/>
                </a:solidFill>
                <a:latin typeface="Arial" charset="0"/>
                <a:ea typeface="MS PGothic" pitchFamily="34" charset="-128"/>
              </a:defRPr>
            </a:lvl7pPr>
            <a:lvl8pPr marL="3455482" indent="-230366" eaLnBrk="0" fontAlgn="base" hangingPunct="0">
              <a:spcBef>
                <a:spcPct val="0"/>
              </a:spcBef>
              <a:spcAft>
                <a:spcPct val="0"/>
              </a:spcAft>
              <a:defRPr sz="2100">
                <a:solidFill>
                  <a:schemeClr val="tx1"/>
                </a:solidFill>
                <a:latin typeface="Arial" charset="0"/>
                <a:ea typeface="MS PGothic" pitchFamily="34" charset="-128"/>
              </a:defRPr>
            </a:lvl8pPr>
            <a:lvl9pPr marL="3916213" indent="-230366" eaLnBrk="0" fontAlgn="base" hangingPunct="0">
              <a:spcBef>
                <a:spcPct val="0"/>
              </a:spcBef>
              <a:spcAft>
                <a:spcPct val="0"/>
              </a:spcAft>
              <a:defRPr sz="2100">
                <a:solidFill>
                  <a:schemeClr val="tx1"/>
                </a:solidFill>
                <a:latin typeface="Arial" charset="0"/>
                <a:ea typeface="MS PGothic" pitchFamily="34" charset="-128"/>
              </a:defRPr>
            </a:lvl9pPr>
          </a:lstStyle>
          <a:p>
            <a:fld id="{BAFBE84D-47D5-44EC-8A4D-9082D27C833F}" type="slidenum">
              <a:rPr lang="en-US" sz="1200">
                <a:solidFill>
                  <a:prstClr val="black"/>
                </a:solidFill>
                <a:latin typeface="Calibri" pitchFamily="34" charset="0"/>
              </a:rPr>
              <a:pPr/>
              <a:t>12</a:t>
            </a:fld>
            <a:endParaRPr lang="en-US" sz="1200" dirty="0">
              <a:solidFill>
                <a:prstClr val="black"/>
              </a:solidFill>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1196975" y="701675"/>
            <a:ext cx="4683125" cy="3511550"/>
          </a:xfrm>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charset="0"/>
                <a:ea typeface="MS PGothic" pitchFamily="34" charset="-128"/>
              </a:defRPr>
            </a:lvl1pPr>
            <a:lvl2pPr marL="748688" indent="-287955" eaLnBrk="0" hangingPunct="0">
              <a:defRPr sz="2100">
                <a:solidFill>
                  <a:schemeClr val="tx1"/>
                </a:solidFill>
                <a:latin typeface="Arial" charset="0"/>
                <a:ea typeface="MS PGothic" pitchFamily="34" charset="-128"/>
              </a:defRPr>
            </a:lvl2pPr>
            <a:lvl3pPr marL="1151827" indent="-230366" eaLnBrk="0" hangingPunct="0">
              <a:defRPr sz="2100">
                <a:solidFill>
                  <a:schemeClr val="tx1"/>
                </a:solidFill>
                <a:latin typeface="Arial" charset="0"/>
                <a:ea typeface="MS PGothic" pitchFamily="34" charset="-128"/>
              </a:defRPr>
            </a:lvl3pPr>
            <a:lvl4pPr marL="1612558" indent="-230366" eaLnBrk="0" hangingPunct="0">
              <a:defRPr sz="2100">
                <a:solidFill>
                  <a:schemeClr val="tx1"/>
                </a:solidFill>
                <a:latin typeface="Arial" charset="0"/>
                <a:ea typeface="MS PGothic" pitchFamily="34" charset="-128"/>
              </a:defRPr>
            </a:lvl4pPr>
            <a:lvl5pPr marL="2073291" indent="-230366" eaLnBrk="0" hangingPunct="0">
              <a:defRPr sz="2100">
                <a:solidFill>
                  <a:schemeClr val="tx1"/>
                </a:solidFill>
                <a:latin typeface="Arial" charset="0"/>
                <a:ea typeface="MS PGothic" pitchFamily="34" charset="-128"/>
              </a:defRPr>
            </a:lvl5pPr>
            <a:lvl6pPr marL="2534018" indent="-230366" eaLnBrk="0" fontAlgn="base" hangingPunct="0">
              <a:spcBef>
                <a:spcPct val="0"/>
              </a:spcBef>
              <a:spcAft>
                <a:spcPct val="0"/>
              </a:spcAft>
              <a:defRPr sz="2100">
                <a:solidFill>
                  <a:schemeClr val="tx1"/>
                </a:solidFill>
                <a:latin typeface="Arial" charset="0"/>
                <a:ea typeface="MS PGothic" pitchFamily="34" charset="-128"/>
              </a:defRPr>
            </a:lvl6pPr>
            <a:lvl7pPr marL="2994750" indent="-230366" eaLnBrk="0" fontAlgn="base" hangingPunct="0">
              <a:spcBef>
                <a:spcPct val="0"/>
              </a:spcBef>
              <a:spcAft>
                <a:spcPct val="0"/>
              </a:spcAft>
              <a:defRPr sz="2100">
                <a:solidFill>
                  <a:schemeClr val="tx1"/>
                </a:solidFill>
                <a:latin typeface="Arial" charset="0"/>
                <a:ea typeface="MS PGothic" pitchFamily="34" charset="-128"/>
              </a:defRPr>
            </a:lvl7pPr>
            <a:lvl8pPr marL="3455482" indent="-230366" eaLnBrk="0" fontAlgn="base" hangingPunct="0">
              <a:spcBef>
                <a:spcPct val="0"/>
              </a:spcBef>
              <a:spcAft>
                <a:spcPct val="0"/>
              </a:spcAft>
              <a:defRPr sz="2100">
                <a:solidFill>
                  <a:schemeClr val="tx1"/>
                </a:solidFill>
                <a:latin typeface="Arial" charset="0"/>
                <a:ea typeface="MS PGothic" pitchFamily="34" charset="-128"/>
              </a:defRPr>
            </a:lvl8pPr>
            <a:lvl9pPr marL="3916213" indent="-230366" eaLnBrk="0" fontAlgn="base" hangingPunct="0">
              <a:spcBef>
                <a:spcPct val="0"/>
              </a:spcBef>
              <a:spcAft>
                <a:spcPct val="0"/>
              </a:spcAft>
              <a:defRPr sz="2100">
                <a:solidFill>
                  <a:schemeClr val="tx1"/>
                </a:solidFill>
                <a:latin typeface="Arial" charset="0"/>
                <a:ea typeface="MS PGothic" pitchFamily="34" charset="-128"/>
              </a:defRPr>
            </a:lvl9pPr>
          </a:lstStyle>
          <a:p>
            <a:fld id="{BAFBE84D-47D5-44EC-8A4D-9082D27C833F}" type="slidenum">
              <a:rPr lang="en-US" sz="1200">
                <a:solidFill>
                  <a:prstClr val="black"/>
                </a:solidFill>
                <a:latin typeface="Calibri" pitchFamily="34" charset="0"/>
              </a:rPr>
              <a:pPr/>
              <a:t>15</a:t>
            </a:fld>
            <a:endParaRPr lang="en-US" sz="1200" dirty="0">
              <a:solidFill>
                <a:prstClr val="black"/>
              </a:solidFill>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1196975" y="701675"/>
            <a:ext cx="4683125" cy="3511550"/>
          </a:xfrm>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Arial" charset="0"/>
                <a:ea typeface="MS PGothic" pitchFamily="34" charset="-128"/>
              </a:defRPr>
            </a:lvl1pPr>
            <a:lvl2pPr marL="748688" indent="-287955" eaLnBrk="0" hangingPunct="0">
              <a:defRPr sz="2100">
                <a:solidFill>
                  <a:schemeClr val="tx1"/>
                </a:solidFill>
                <a:latin typeface="Arial" charset="0"/>
                <a:ea typeface="MS PGothic" pitchFamily="34" charset="-128"/>
              </a:defRPr>
            </a:lvl2pPr>
            <a:lvl3pPr marL="1151827" indent="-230366" eaLnBrk="0" hangingPunct="0">
              <a:defRPr sz="2100">
                <a:solidFill>
                  <a:schemeClr val="tx1"/>
                </a:solidFill>
                <a:latin typeface="Arial" charset="0"/>
                <a:ea typeface="MS PGothic" pitchFamily="34" charset="-128"/>
              </a:defRPr>
            </a:lvl3pPr>
            <a:lvl4pPr marL="1612558" indent="-230366" eaLnBrk="0" hangingPunct="0">
              <a:defRPr sz="2100">
                <a:solidFill>
                  <a:schemeClr val="tx1"/>
                </a:solidFill>
                <a:latin typeface="Arial" charset="0"/>
                <a:ea typeface="MS PGothic" pitchFamily="34" charset="-128"/>
              </a:defRPr>
            </a:lvl4pPr>
            <a:lvl5pPr marL="2073291" indent="-230366" eaLnBrk="0" hangingPunct="0">
              <a:defRPr sz="2100">
                <a:solidFill>
                  <a:schemeClr val="tx1"/>
                </a:solidFill>
                <a:latin typeface="Arial" charset="0"/>
                <a:ea typeface="MS PGothic" pitchFamily="34" charset="-128"/>
              </a:defRPr>
            </a:lvl5pPr>
            <a:lvl6pPr marL="2534018" indent="-230366" eaLnBrk="0" fontAlgn="base" hangingPunct="0">
              <a:spcBef>
                <a:spcPct val="0"/>
              </a:spcBef>
              <a:spcAft>
                <a:spcPct val="0"/>
              </a:spcAft>
              <a:defRPr sz="2100">
                <a:solidFill>
                  <a:schemeClr val="tx1"/>
                </a:solidFill>
                <a:latin typeface="Arial" charset="0"/>
                <a:ea typeface="MS PGothic" pitchFamily="34" charset="-128"/>
              </a:defRPr>
            </a:lvl6pPr>
            <a:lvl7pPr marL="2994750" indent="-230366" eaLnBrk="0" fontAlgn="base" hangingPunct="0">
              <a:spcBef>
                <a:spcPct val="0"/>
              </a:spcBef>
              <a:spcAft>
                <a:spcPct val="0"/>
              </a:spcAft>
              <a:defRPr sz="2100">
                <a:solidFill>
                  <a:schemeClr val="tx1"/>
                </a:solidFill>
                <a:latin typeface="Arial" charset="0"/>
                <a:ea typeface="MS PGothic" pitchFamily="34" charset="-128"/>
              </a:defRPr>
            </a:lvl7pPr>
            <a:lvl8pPr marL="3455482" indent="-230366" eaLnBrk="0" fontAlgn="base" hangingPunct="0">
              <a:spcBef>
                <a:spcPct val="0"/>
              </a:spcBef>
              <a:spcAft>
                <a:spcPct val="0"/>
              </a:spcAft>
              <a:defRPr sz="2100">
                <a:solidFill>
                  <a:schemeClr val="tx1"/>
                </a:solidFill>
                <a:latin typeface="Arial" charset="0"/>
                <a:ea typeface="MS PGothic" pitchFamily="34" charset="-128"/>
              </a:defRPr>
            </a:lvl8pPr>
            <a:lvl9pPr marL="3916213" indent="-230366" eaLnBrk="0" fontAlgn="base" hangingPunct="0">
              <a:spcBef>
                <a:spcPct val="0"/>
              </a:spcBef>
              <a:spcAft>
                <a:spcPct val="0"/>
              </a:spcAft>
              <a:defRPr sz="2100">
                <a:solidFill>
                  <a:schemeClr val="tx1"/>
                </a:solidFill>
                <a:latin typeface="Arial" charset="0"/>
                <a:ea typeface="MS PGothic" pitchFamily="34" charset="-128"/>
              </a:defRPr>
            </a:lvl9pPr>
          </a:lstStyle>
          <a:p>
            <a:fld id="{BAFBE84D-47D5-44EC-8A4D-9082D27C833F}" type="slidenum">
              <a:rPr lang="en-US" sz="1200">
                <a:solidFill>
                  <a:prstClr val="black"/>
                </a:solidFill>
                <a:latin typeface="Calibri" pitchFamily="34" charset="0"/>
              </a:rPr>
              <a:pPr/>
              <a:t>17</a:t>
            </a:fld>
            <a:endParaRPr lang="en-US" sz="1200" dirty="0">
              <a:solidFill>
                <a:prstClr val="black"/>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vmlDrawing" Target="../drawings/vmlDrawing2.v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vmlDrawing" Target="../drawings/vmlDrawing3.v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3.xml"/><Relationship Id="rId1" Type="http://schemas.openxmlformats.org/officeDocument/2006/relationships/vmlDrawing" Target="../drawings/vmlDrawing4.v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a typeface="MS PGothic" pitchFamily="34" charset="-128"/>
            </a:endParaRPr>
          </a:p>
        </p:txBody>
      </p:sp>
      <p:sp>
        <p:nvSpPr>
          <p:cNvPr id="2" name="Title 1"/>
          <p:cNvSpPr>
            <a:spLocks noGrp="1"/>
          </p:cNvSpPr>
          <p:nvPr>
            <p:ph type="ctrTitle"/>
          </p:nvPr>
        </p:nvSpPr>
        <p:spPr>
          <a:xfrm>
            <a:off x="571500" y="512128"/>
            <a:ext cx="8001000" cy="2252980"/>
          </a:xfrm>
        </p:spPr>
        <p:txBody>
          <a:bodyPr anchor="b">
            <a:normAutofit/>
          </a:bodyPr>
          <a:lstStyle>
            <a:lvl1pPr algn="l">
              <a:lnSpc>
                <a:spcPts val="4200"/>
              </a:lnSpc>
              <a:defRPr sz="4800" b="1">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71500" y="2790508"/>
            <a:ext cx="7429500" cy="1343231"/>
          </a:xfrm>
        </p:spPr>
        <p:txBody>
          <a:bodyPr>
            <a:normAutofit/>
          </a:bodyPr>
          <a:lstStyle>
            <a:lvl1pPr marL="0" indent="0" algn="l">
              <a:lnSpc>
                <a:spcPct val="100000"/>
              </a:lnSpc>
              <a:buNone/>
              <a:defRPr sz="2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B6BE81-6F5F-48A0-A19D-EEBEA33705DD}" type="datetimeFigureOut">
              <a:rPr lang="en-US" smtClean="0"/>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9D4AA6-0EA1-43F5-BA3D-1392DB378DF4}" type="slidenum">
              <a:rPr lang="en-US" smtClean="0"/>
              <a:t>‹#›</a:t>
            </a:fld>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356" y="3980355"/>
            <a:ext cx="5011460" cy="2821267"/>
          </a:xfrm>
          <a:prstGeom prst="rect">
            <a:avLst/>
          </a:prstGeom>
        </p:spPr>
      </p:pic>
    </p:spTree>
    <p:extLst>
      <p:ext uri="{BB962C8B-B14F-4D97-AF65-F5344CB8AC3E}">
        <p14:creationId xmlns:p14="http://schemas.microsoft.com/office/powerpoint/2010/main" val="464686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71500" y="1028701"/>
            <a:ext cx="8001000"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B6BE81-6F5F-48A0-A19D-EEBEA33705DD}" type="datetimeFigureOut">
              <a:rPr lang="en-US" smtClean="0"/>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9D4AA6-0EA1-43F5-BA3D-1392DB378DF4}" type="slidenum">
              <a:rPr lang="en-US" smtClean="0"/>
              <a:t>‹#›</a:t>
            </a:fld>
            <a:endParaRPr lang="en-US"/>
          </a:p>
        </p:txBody>
      </p:sp>
    </p:spTree>
    <p:extLst>
      <p:ext uri="{BB962C8B-B14F-4D97-AF65-F5344CB8AC3E}">
        <p14:creationId xmlns:p14="http://schemas.microsoft.com/office/powerpoint/2010/main" val="889875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05650" y="935915"/>
            <a:ext cx="1466050" cy="504578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1500" y="935915"/>
            <a:ext cx="6270364" cy="50457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B6BE81-6F5F-48A0-A19D-EEBEA33705DD}" type="datetimeFigureOut">
              <a:rPr lang="en-US" smtClean="0"/>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9D4AA6-0EA1-43F5-BA3D-1392DB378DF4}" type="slidenum">
              <a:rPr lang="en-US" smtClean="0"/>
              <a:t>‹#›</a:t>
            </a:fld>
            <a:endParaRPr lang="en-US"/>
          </a:p>
        </p:txBody>
      </p:sp>
    </p:spTree>
    <p:extLst>
      <p:ext uri="{BB962C8B-B14F-4D97-AF65-F5344CB8AC3E}">
        <p14:creationId xmlns:p14="http://schemas.microsoft.com/office/powerpoint/2010/main" val="1573624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Standar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6553200" y="6634065"/>
            <a:ext cx="2133600" cy="218038"/>
          </a:xfrm>
        </p:spPr>
        <p:txBody>
          <a:bodyPr/>
          <a:lstStyle>
            <a:lvl1pPr>
              <a:defRPr>
                <a:solidFill>
                  <a:srgbClr val="000000"/>
                </a:solidFill>
              </a:defRPr>
            </a:lvl1pPr>
          </a:lstStyle>
          <a:p>
            <a:pPr>
              <a:defRPr/>
            </a:pPr>
            <a:fld id="{96BD5707-9935-41CD-9F25-73E490A68552}" type="slidenum">
              <a:rPr lang="en-US" smtClean="0"/>
              <a:pPr>
                <a:defRPr/>
              </a:pPr>
              <a:t>‹#›</a:t>
            </a:fld>
            <a:endParaRPr lang="en-US" dirty="0"/>
          </a:p>
        </p:txBody>
      </p:sp>
      <p:sp>
        <p:nvSpPr>
          <p:cNvPr id="5" name="Footer Placeholder 4"/>
          <p:cNvSpPr>
            <a:spLocks noGrp="1"/>
          </p:cNvSpPr>
          <p:nvPr>
            <p:ph type="ftr" sz="quarter" idx="12"/>
          </p:nvPr>
        </p:nvSpPr>
        <p:spPr>
          <a:xfrm>
            <a:off x="3124200" y="6634065"/>
            <a:ext cx="2895600" cy="216807"/>
          </a:xfrm>
        </p:spPr>
        <p:txBody>
          <a:bodyPr/>
          <a:lstStyle>
            <a:lvl1pPr>
              <a:defRPr>
                <a:solidFill>
                  <a:srgbClr val="000000"/>
                </a:solidFill>
              </a:defRPr>
            </a:lvl1pPr>
          </a:lstStyle>
          <a:p>
            <a:pPr>
              <a:defRPr/>
            </a:pPr>
            <a:r>
              <a:rPr lang="en-US" sz="1200" dirty="0"/>
              <a:t>CONFIDENTIAL</a:t>
            </a:r>
          </a:p>
        </p:txBody>
      </p:sp>
      <p:sp>
        <p:nvSpPr>
          <p:cNvPr id="6" name="Content Placeholder 2"/>
          <p:cNvSpPr>
            <a:spLocks noGrp="1"/>
          </p:cNvSpPr>
          <p:nvPr>
            <p:ph idx="1"/>
          </p:nvPr>
        </p:nvSpPr>
        <p:spPr>
          <a:xfrm>
            <a:off x="500063" y="1146175"/>
            <a:ext cx="8077200" cy="4525963"/>
          </a:xfrm>
        </p:spPr>
        <p:txBody>
          <a:bodyPr/>
          <a:lstStyle>
            <a:lvl1pPr>
              <a:defRPr sz="2000" b="0">
                <a:solidFill>
                  <a:schemeClr val="tx1"/>
                </a:solidFill>
              </a:defRPr>
            </a:lvl1pPr>
            <a:lvl2pPr marL="763588" indent="-285750">
              <a:buClr>
                <a:srgbClr val="6EA732"/>
              </a:buClr>
              <a:buFont typeface="Arial" pitchFamily="34" charset="0"/>
              <a:buChar char="•"/>
              <a:defRPr sz="1800">
                <a:solidFill>
                  <a:schemeClr val="tx1"/>
                </a:solidFill>
              </a:defRPr>
            </a:lvl2pPr>
            <a:lvl3pPr marL="1182688" indent="-228600">
              <a:buClr>
                <a:srgbClr val="6EA732"/>
              </a:buClr>
              <a:buFont typeface="Arial" pitchFamily="34" charset="0"/>
              <a:buChar char="•"/>
              <a:defRPr sz="1600">
                <a:solidFill>
                  <a:schemeClr val="tx1"/>
                </a:solidFill>
              </a:defRPr>
            </a:lvl3pPr>
            <a:lvl4pPr marL="1601788" indent="-228600">
              <a:buClr>
                <a:srgbClr val="6EA732"/>
              </a:buClr>
              <a:buFont typeface="Arial" pitchFamily="34" charset="0"/>
              <a:buChar char="•"/>
              <a:defRPr sz="1400">
                <a:solidFill>
                  <a:schemeClr val="tx1"/>
                </a:solidFill>
              </a:defRPr>
            </a:lvl4pPr>
            <a:lvl5pPr marL="2057400" indent="-228600">
              <a:buClr>
                <a:srgbClr val="6EA732"/>
              </a:buClr>
              <a:buFont typeface="Arial" pitchFamily="34" charset="0"/>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97712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Divid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405210" y="324076"/>
            <a:ext cx="3397250" cy="135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7"/>
          <p:cNvSpPr>
            <a:spLocks noGrp="1"/>
          </p:cNvSpPr>
          <p:nvPr>
            <p:ph type="sldNum" sz="quarter" idx="10"/>
          </p:nvPr>
        </p:nvSpPr>
        <p:spPr>
          <a:xfrm>
            <a:off x="6538589" y="6643396"/>
            <a:ext cx="2133600" cy="214604"/>
          </a:xfrm>
        </p:spPr>
        <p:txBody>
          <a:bodyPr/>
          <a:lstStyle>
            <a:lvl1pPr>
              <a:defRPr>
                <a:solidFill>
                  <a:schemeClr val="bg2"/>
                </a:solidFill>
              </a:defRPr>
            </a:lvl1pPr>
          </a:lstStyle>
          <a:p>
            <a:pPr>
              <a:defRPr/>
            </a:pPr>
            <a:fld id="{6FA88540-5974-4E07-AF04-7EEAFAFBC640}" type="slidenum">
              <a:rPr lang="en-US" smtClean="0"/>
              <a:pPr>
                <a:defRPr/>
              </a:pPr>
              <a:t>‹#›</a:t>
            </a:fld>
            <a:endParaRPr lang="en-US" dirty="0"/>
          </a:p>
        </p:txBody>
      </p:sp>
      <p:sp>
        <p:nvSpPr>
          <p:cNvPr id="5" name="Date Placeholder 10" hidden="1"/>
          <p:cNvSpPr>
            <a:spLocks noGrp="1"/>
          </p:cNvSpPr>
          <p:nvPr>
            <p:ph type="dt" sz="half" idx="11"/>
          </p:nvPr>
        </p:nvSpPr>
        <p:spPr/>
        <p:txBody>
          <a:bodyPr/>
          <a:lstStyle>
            <a:lvl1pPr>
              <a:defRPr/>
            </a:lvl1pPr>
          </a:lstStyle>
          <a:p>
            <a:pPr>
              <a:defRPr/>
            </a:pPr>
            <a:r>
              <a:rPr lang="en-US"/>
              <a:t>XX Sep 2017</a:t>
            </a:r>
            <a:endParaRPr lang="en-US" dirty="0"/>
          </a:p>
        </p:txBody>
      </p:sp>
      <p:sp>
        <p:nvSpPr>
          <p:cNvPr id="6" name="Footer Placeholder 11"/>
          <p:cNvSpPr>
            <a:spLocks noGrp="1"/>
          </p:cNvSpPr>
          <p:nvPr>
            <p:ph type="ftr" sz="quarter" idx="12"/>
          </p:nvPr>
        </p:nvSpPr>
        <p:spPr>
          <a:xfrm>
            <a:off x="3124200" y="6643397"/>
            <a:ext cx="2800739" cy="214603"/>
          </a:xfrm>
        </p:spPr>
        <p:txBody>
          <a:bodyPr/>
          <a:lstStyle>
            <a:lvl1pPr>
              <a:defRPr b="1">
                <a:solidFill>
                  <a:schemeClr val="bg2"/>
                </a:solidFill>
              </a:defRPr>
            </a:lvl1pPr>
          </a:lstStyle>
          <a:p>
            <a:pPr>
              <a:defRPr/>
            </a:pPr>
            <a:r>
              <a:rPr lang="en-US" sz="1200" dirty="0"/>
              <a:t>CONFIDENTIAL</a:t>
            </a:r>
          </a:p>
        </p:txBody>
      </p:sp>
      <p:sp>
        <p:nvSpPr>
          <p:cNvPr id="7" name="Text Placeholder 2"/>
          <p:cNvSpPr>
            <a:spLocks noGrp="1"/>
          </p:cNvSpPr>
          <p:nvPr>
            <p:ph type="body" idx="1"/>
          </p:nvPr>
        </p:nvSpPr>
        <p:spPr>
          <a:xfrm>
            <a:off x="457200" y="2576316"/>
            <a:ext cx="8214989" cy="624083"/>
          </a:xfrm>
        </p:spPr>
        <p:txBody>
          <a:bodyPr anchor="b"/>
          <a:lstStyle>
            <a:lvl1pPr marL="0" indent="0" algn="ctr" rtl="0" fontAlgn="base">
              <a:spcBef>
                <a:spcPct val="0"/>
              </a:spcBef>
              <a:spcAft>
                <a:spcPct val="0"/>
              </a:spcAft>
              <a:buNone/>
              <a:defRPr lang="en-US" sz="4000" kern="1200" dirty="0" smtClean="0">
                <a:solidFill>
                  <a:srgbClr val="6EA732"/>
                </a:solidFill>
                <a:latin typeface="Calibri" pitchFamily="34" charset="0"/>
                <a:ea typeface="MS PGothic" pitchFamily="34" charset="-128"/>
                <a:cs typeface="Arial Unicode MS" pitchFamily="34" charset="-128"/>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92531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atin typeface="Arial Narrow" panose="020B0606020202030204" pitchFamily="34" charset="0"/>
              </a:defRPr>
            </a:lvl1pPr>
            <a:lvl2pPr>
              <a:defRPr sz="2000">
                <a:latin typeface="Arial Narrow" panose="020B0606020202030204" pitchFamily="34" charset="0"/>
              </a:defRPr>
            </a:lvl2pPr>
            <a:lvl3pPr>
              <a:defRPr sz="1800">
                <a:latin typeface="Arial Narrow" panose="020B0606020202030204" pitchFamily="34" charset="0"/>
              </a:defRPr>
            </a:lvl3pPr>
            <a:lvl4pPr>
              <a:defRPr sz="1600">
                <a:latin typeface="Arial Narrow" panose="020B060602020203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a:extLst>
              <a:ext uri="{FF2B5EF4-FFF2-40B4-BE49-F238E27FC236}">
                <a16:creationId xmlns:a16="http://schemas.microsoft.com/office/drawing/2014/main" id="{091CADF1-F0A0-B54B-83F8-7FCCC3A4BF66}"/>
              </a:ext>
            </a:extLst>
          </p:cNvPr>
          <p:cNvSpPr>
            <a:spLocks noGrp="1"/>
          </p:cNvSpPr>
          <p:nvPr>
            <p:ph type="sldNum" sz="quarter" idx="12"/>
          </p:nvPr>
        </p:nvSpPr>
        <p:spPr/>
        <p:txBody>
          <a:bodyPr/>
          <a:lstStyle>
            <a:lvl1pPr>
              <a:defRPr>
                <a:latin typeface="Arial Narrow" panose="020B0606020202030204" pitchFamily="34" charset="0"/>
              </a:defRPr>
            </a:lvl1pPr>
          </a:lstStyle>
          <a:p>
            <a:fld id="{A033402C-F033-5242-9775-A3E6AAF0197D}" type="slidenum">
              <a:rPr lang="en-US" smtClean="0"/>
              <a:pPr/>
              <a:t>‹#›</a:t>
            </a:fld>
            <a:endParaRPr lang="en-US"/>
          </a:p>
        </p:txBody>
      </p:sp>
      <p:sp>
        <p:nvSpPr>
          <p:cNvPr id="7" name="Footer Placeholder 6">
            <a:extLst>
              <a:ext uri="{FF2B5EF4-FFF2-40B4-BE49-F238E27FC236}">
                <a16:creationId xmlns:a16="http://schemas.microsoft.com/office/drawing/2014/main" id="{C574D246-4B22-8C43-AC34-CB2EB2F5C569}"/>
              </a:ext>
            </a:extLst>
          </p:cNvPr>
          <p:cNvSpPr>
            <a:spLocks noGrp="1"/>
          </p:cNvSpPr>
          <p:nvPr>
            <p:ph type="ftr" sz="quarter" idx="13"/>
          </p:nvPr>
        </p:nvSpPr>
        <p:spPr>
          <a:xfrm>
            <a:off x="2238959" y="0"/>
            <a:ext cx="6369238" cy="228601"/>
          </a:xfrm>
          <a:prstGeom prst="rect">
            <a:avLst/>
          </a:prstGeom>
        </p:spPr>
        <p:txBody>
          <a:bodyPr/>
          <a:lstStyle>
            <a:lvl1pPr>
              <a:defRPr>
                <a:latin typeface="Arial Narrow" panose="020B0606020202030204" pitchFamily="34" charset="0"/>
              </a:defRPr>
            </a:lvl1pPr>
          </a:lstStyle>
          <a:p>
            <a:r>
              <a:rPr lang="en-US"/>
              <a:t>Header</a:t>
            </a:r>
            <a:endParaRPr lang="en-US" dirty="0"/>
          </a:p>
        </p:txBody>
      </p:sp>
      <p:sp>
        <p:nvSpPr>
          <p:cNvPr id="10" name="Text Placeholder 9">
            <a:extLst>
              <a:ext uri="{FF2B5EF4-FFF2-40B4-BE49-F238E27FC236}">
                <a16:creationId xmlns:a16="http://schemas.microsoft.com/office/drawing/2014/main" id="{59B265CE-F14D-D240-84EA-2E9BC4E068B3}"/>
              </a:ext>
            </a:extLst>
          </p:cNvPr>
          <p:cNvSpPr>
            <a:spLocks noGrp="1"/>
          </p:cNvSpPr>
          <p:nvPr>
            <p:ph type="body" sz="quarter" idx="14" hasCustomPrompt="1"/>
          </p:nvPr>
        </p:nvSpPr>
        <p:spPr>
          <a:xfrm>
            <a:off x="204842" y="5494338"/>
            <a:ext cx="6839541" cy="1363662"/>
          </a:xfrm>
        </p:spPr>
        <p:txBody>
          <a:bodyPr lIns="45720" anchor="b">
            <a:normAutofit/>
          </a:bodyPr>
          <a:lstStyle>
            <a:lvl1pPr marL="120650" indent="-120650">
              <a:spcBef>
                <a:spcPts val="0"/>
              </a:spcBef>
              <a:buClr>
                <a:schemeClr val="tx1"/>
              </a:buClr>
              <a:buFont typeface="+mj-lt"/>
              <a:buAutoNum type="arabicPeriod"/>
              <a:tabLst/>
              <a:defRPr sz="1000" b="0" i="0">
                <a:solidFill>
                  <a:schemeClr val="tx1"/>
                </a:solidFill>
                <a:latin typeface="Arial Narrow" panose="020B0606020202030204" pitchFamily="34" charset="0"/>
              </a:defRPr>
            </a:lvl1pPr>
            <a:lvl2pPr marL="914400" indent="-457200">
              <a:buFont typeface="+mj-lt"/>
              <a:buAutoNum type="arabicPeriod"/>
              <a:defRPr sz="1000"/>
            </a:lvl2pPr>
            <a:lvl3pPr marL="1371600" indent="-457200">
              <a:buFont typeface="+mj-lt"/>
              <a:buAutoNum type="arabicPeriod"/>
              <a:defRPr sz="1000"/>
            </a:lvl3pPr>
            <a:lvl4pPr marL="1714500" indent="-342900">
              <a:buFont typeface="+mj-lt"/>
              <a:buAutoNum type="arabicPeriod"/>
              <a:defRPr sz="1000"/>
            </a:lvl4pPr>
            <a:lvl5pPr marL="2171700" indent="-342900">
              <a:buFont typeface="+mj-lt"/>
              <a:buAutoNum type="arabicPeriod"/>
              <a:defRPr sz="1000"/>
            </a:lvl5pPr>
          </a:lstStyle>
          <a:p>
            <a:pPr lvl="0"/>
            <a:r>
              <a:rPr lang="en-US" dirty="0"/>
              <a:t> References go here. 10pt Arial Narrow, anchored bottom</a:t>
            </a:r>
          </a:p>
          <a:p>
            <a:pPr lvl="0"/>
            <a:r>
              <a:rPr lang="en-US" dirty="0"/>
              <a:t> Defaults to number bullets. Turn off if not needed.</a:t>
            </a:r>
          </a:p>
          <a:p>
            <a:pPr lvl="0"/>
            <a:r>
              <a:rPr lang="en-US" dirty="0"/>
              <a:t> Text set to wrap in box and to shrink on overflow.</a:t>
            </a:r>
          </a:p>
        </p:txBody>
      </p:sp>
      <p:sp>
        <p:nvSpPr>
          <p:cNvPr id="4" name="Title 3">
            <a:extLst>
              <a:ext uri="{FF2B5EF4-FFF2-40B4-BE49-F238E27FC236}">
                <a16:creationId xmlns:a16="http://schemas.microsoft.com/office/drawing/2014/main" id="{47E5B79C-9383-4AE1-823E-847697ED1AC5}"/>
              </a:ext>
            </a:extLst>
          </p:cNvPr>
          <p:cNvSpPr>
            <a:spLocks noGrp="1"/>
          </p:cNvSpPr>
          <p:nvPr>
            <p:ph type="title"/>
          </p:nvPr>
        </p:nvSpPr>
        <p:spPr/>
        <p:txBody>
          <a:bodyPr/>
          <a:lstStyle>
            <a:lvl1pPr>
              <a:defRPr>
                <a:latin typeface="Arial Narrow" panose="020B0606020202030204" pitchFamily="34" charset="0"/>
              </a:defRPr>
            </a:lvl1pPr>
          </a:lstStyle>
          <a:p>
            <a:r>
              <a:rPr lang="en-US" dirty="0"/>
              <a:t>Click to edit Master title style</a:t>
            </a:r>
          </a:p>
        </p:txBody>
      </p:sp>
    </p:spTree>
    <p:extLst>
      <p:ext uri="{BB962C8B-B14F-4D97-AF65-F5344CB8AC3E}">
        <p14:creationId xmlns:p14="http://schemas.microsoft.com/office/powerpoint/2010/main" val="3697538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sp>
        <p:nvSpPr>
          <p:cNvPr id="18" name="Rectangle 17"/>
          <p:cNvSpPr/>
          <p:nvPr userDrawn="1"/>
        </p:nvSpPr>
        <p:spPr>
          <a:xfrm>
            <a:off x="0" y="1247775"/>
            <a:ext cx="9144000" cy="3124200"/>
          </a:xfrm>
          <a:prstGeom prst="rect">
            <a:avLst/>
          </a:prstGeom>
          <a:solidFill>
            <a:srgbClr val="5BB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9" name="Rectangle 18"/>
          <p:cNvSpPr/>
          <p:nvPr userDrawn="1"/>
        </p:nvSpPr>
        <p:spPr>
          <a:xfrm>
            <a:off x="0" y="2038350"/>
            <a:ext cx="9144000" cy="2124075"/>
          </a:xfrm>
          <a:prstGeom prst="rect">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0" name="Rectangle 19"/>
          <p:cNvSpPr/>
          <p:nvPr userDrawn="1"/>
        </p:nvSpPr>
        <p:spPr>
          <a:xfrm>
            <a:off x="0" y="2236279"/>
            <a:ext cx="9144000" cy="1728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0" name="Rectangle 9"/>
          <p:cNvSpPr/>
          <p:nvPr userDrawn="1"/>
        </p:nvSpPr>
        <p:spPr>
          <a:xfrm>
            <a:off x="0" y="0"/>
            <a:ext cx="9144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userDrawn="1">
            <p:ph type="sldNum" sz="quarter" idx="10"/>
          </p:nvPr>
        </p:nvSpPr>
        <p:spPr/>
        <p:txBody>
          <a:bodyPr/>
          <a:lstStyle/>
          <a:p>
            <a:fld id="{5821A57F-3C0D-4C99-BD6F-D35E74D4C9E6}" type="slidenum">
              <a:rPr lang="en-US" smtClean="0"/>
              <a:pPr/>
              <a:t>‹#›</a:t>
            </a:fld>
            <a:endParaRPr lang="en-US"/>
          </a:p>
        </p:txBody>
      </p:sp>
      <p:sp>
        <p:nvSpPr>
          <p:cNvPr id="6" name="Title 1"/>
          <p:cNvSpPr>
            <a:spLocks noGrp="1"/>
          </p:cNvSpPr>
          <p:nvPr userDrawn="1">
            <p:ph type="title" hasCustomPrompt="1"/>
            <p:custDataLst>
              <p:tags r:id="rId2"/>
            </p:custDataLst>
          </p:nvPr>
        </p:nvSpPr>
        <p:spPr bwMode="auto">
          <a:xfrm>
            <a:off x="429768" y="2441257"/>
            <a:ext cx="6400800" cy="1280160"/>
          </a:xfrm>
          <a:prstGeom prst="rect">
            <a:avLst/>
          </a:prstGeom>
          <a:noFill/>
          <a:ln w="9525">
            <a:no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vert="horz" wrap="square" lIns="0" tIns="0" rIns="0" bIns="0" anchor="ctr" anchorCtr="0">
            <a:normAutofit/>
          </a:bodyPr>
          <a:lstStyle>
            <a:lvl1pPr marL="0" indent="0" algn="l">
              <a:lnSpc>
                <a:spcPct val="90000"/>
              </a:lnSpc>
              <a:spcBef>
                <a:spcPts val="0"/>
              </a:spcBef>
              <a:spcAft>
                <a:spcPct val="0"/>
              </a:spcAft>
              <a:defRPr kumimoji="0" sz="2400" b="1" i="0" u="none" baseline="0">
                <a:solidFill>
                  <a:schemeClr val="bg2"/>
                </a:solidFill>
                <a:latin typeface="Verdana"/>
              </a:defRPr>
            </a:lvl1pPr>
          </a:lstStyle>
          <a:p>
            <a:r>
              <a:rPr lang="en-US"/>
              <a:t>Click to edit title</a:t>
            </a:r>
          </a:p>
        </p:txBody>
      </p:sp>
      <p:sp>
        <p:nvSpPr>
          <p:cNvPr id="9" name="Text Placeholder 39"/>
          <p:cNvSpPr>
            <a:spLocks noGrp="1"/>
          </p:cNvSpPr>
          <p:nvPr userDrawn="1">
            <p:ph type="body" sz="quarter" idx="13" hasCustomPrompt="1"/>
          </p:nvPr>
        </p:nvSpPr>
        <p:spPr>
          <a:xfrm>
            <a:off x="457200" y="4565334"/>
            <a:ext cx="6200775" cy="660270"/>
          </a:xfrm>
        </p:spPr>
        <p:txBody>
          <a:bodyPr anchor="ctr" anchorCtr="0"/>
          <a:lstStyle>
            <a:lvl1pPr marL="0" indent="0" algn="r">
              <a:lnSpc>
                <a:spcPct val="90000"/>
              </a:lnSpc>
              <a:spcBef>
                <a:spcPts val="0"/>
              </a:spcBef>
              <a:buNone/>
              <a:defRPr sz="1800">
                <a:solidFill>
                  <a:schemeClr val="tx1"/>
                </a:solidFill>
              </a:defRPr>
            </a:lvl1pPr>
          </a:lstStyle>
          <a:p>
            <a:pPr lvl="0"/>
            <a:r>
              <a:rPr lang="en-US"/>
              <a:t>Click to edit subtitle</a:t>
            </a:r>
          </a:p>
        </p:txBody>
      </p:sp>
      <p:grpSp>
        <p:nvGrpSpPr>
          <p:cNvPr id="5" name="Group 4"/>
          <p:cNvGrpSpPr/>
          <p:nvPr userDrawn="1"/>
        </p:nvGrpSpPr>
        <p:grpSpPr>
          <a:xfrm>
            <a:off x="0" y="2460307"/>
            <a:ext cx="9144000" cy="1280160"/>
            <a:chOff x="0" y="1714364"/>
            <a:chExt cx="9144000" cy="1463040"/>
          </a:xfrm>
        </p:grpSpPr>
        <p:cxnSp>
          <p:nvCxnSpPr>
            <p:cNvPr id="15" name="Straight Connector 14"/>
            <p:cNvCxnSpPr/>
            <p:nvPr userDrawn="1"/>
          </p:nvCxnSpPr>
          <p:spPr>
            <a:xfrm>
              <a:off x="0" y="1714364"/>
              <a:ext cx="9144000" cy="0"/>
            </a:xfrm>
            <a:prstGeom prst="line">
              <a:avLst/>
            </a:prstGeom>
            <a:ln w="12700">
              <a:solidFill>
                <a:schemeClr val="accent5">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0" y="3177404"/>
              <a:ext cx="9144000" cy="0"/>
            </a:xfrm>
            <a:prstGeom prst="line">
              <a:avLst/>
            </a:prstGeom>
            <a:ln w="12700">
              <a:solidFill>
                <a:schemeClr val="accent5">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13" name="Rectangle 12"/>
          <p:cNvSpPr/>
          <p:nvPr userDrawn="1"/>
        </p:nvSpPr>
        <p:spPr>
          <a:xfrm>
            <a:off x="7097914" y="0"/>
            <a:ext cx="204608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00139" y="6081148"/>
            <a:ext cx="1041637" cy="317716"/>
          </a:xfrm>
          <a:prstGeom prst="rect">
            <a:avLst/>
          </a:prstGeom>
        </p:spPr>
      </p:pic>
    </p:spTree>
    <p:custDataLst>
      <p:tags r:id="rId1"/>
    </p:custDataLst>
    <p:extLst>
      <p:ext uri="{BB962C8B-B14F-4D97-AF65-F5344CB8AC3E}">
        <p14:creationId xmlns:p14="http://schemas.microsoft.com/office/powerpoint/2010/main" val="3894431763"/>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21A57F-3C0D-4C99-BD6F-D35E74D4C9E6}" type="slidenum">
              <a:rPr lang="en-US" smtClean="0"/>
              <a:pPr/>
              <a:t>‹#›</a:t>
            </a:fld>
            <a:endParaRPr lang="en-US"/>
          </a:p>
        </p:txBody>
      </p:sp>
      <p:sp>
        <p:nvSpPr>
          <p:cNvPr id="6" name="Content Placeholder 5"/>
          <p:cNvSpPr>
            <a:spLocks noGrp="1"/>
          </p:cNvSpPr>
          <p:nvPr>
            <p:ph sz="quarter" idx="13"/>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3293089053"/>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21A57F-3C0D-4C99-BD6F-D35E74D4C9E6}" type="slidenum">
              <a:rPr lang="en-US" smtClean="0"/>
              <a:pPr/>
              <a:t>‹#›</a:t>
            </a:fld>
            <a:endParaRPr lang="en-US"/>
          </a:p>
        </p:txBody>
      </p:sp>
      <p:sp>
        <p:nvSpPr>
          <p:cNvPr id="6" name="Content Placeholder 5"/>
          <p:cNvSpPr>
            <a:spLocks noGrp="1"/>
          </p:cNvSpPr>
          <p:nvPr>
            <p:ph sz="quarter" idx="13"/>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4065139075"/>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21A57F-3C0D-4C99-BD6F-D35E74D4C9E6}" type="slidenum">
              <a:rPr lang="en-US" smtClean="0"/>
              <a:pPr/>
              <a:t>‹#›</a:t>
            </a:fld>
            <a:endParaRPr lang="en-US"/>
          </a:p>
        </p:txBody>
      </p:sp>
      <p:sp>
        <p:nvSpPr>
          <p:cNvPr id="6" name="Content Placeholder 5"/>
          <p:cNvSpPr>
            <a:spLocks noGrp="1"/>
          </p:cNvSpPr>
          <p:nvPr>
            <p:ph sz="quarter" idx="13"/>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1071040043"/>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21A57F-3C0D-4C99-BD6F-D35E74D4C9E6}" type="slidenum">
              <a:rPr lang="en-US" smtClean="0"/>
              <a:pPr/>
              <a:t>‹#›</a:t>
            </a:fld>
            <a:endParaRPr lang="en-US"/>
          </a:p>
        </p:txBody>
      </p:sp>
      <p:sp>
        <p:nvSpPr>
          <p:cNvPr id="6" name="Content Placeholder 5"/>
          <p:cNvSpPr>
            <a:spLocks noGrp="1"/>
          </p:cNvSpPr>
          <p:nvPr>
            <p:ph sz="quarter" idx="13"/>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4822148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B6BE81-6F5F-48A0-A19D-EEBEA33705DD}" type="datetimeFigureOut">
              <a:rPr lang="en-US" smtClean="0"/>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9D4AA6-0EA1-43F5-BA3D-1392DB378DF4}" type="slidenum">
              <a:rPr lang="en-US" smtClean="0"/>
              <a:t>‹#›</a:t>
            </a:fld>
            <a:endParaRPr lang="en-US"/>
          </a:p>
        </p:txBody>
      </p:sp>
    </p:spTree>
    <p:extLst>
      <p:ext uri="{BB962C8B-B14F-4D97-AF65-F5344CB8AC3E}">
        <p14:creationId xmlns:p14="http://schemas.microsoft.com/office/powerpoint/2010/main" val="41516370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21A57F-3C0D-4C99-BD6F-D35E74D4C9E6}" type="slidenum">
              <a:rPr lang="en-US" smtClean="0"/>
              <a:pPr/>
              <a:t>‹#›</a:t>
            </a:fld>
            <a:endParaRPr lang="en-US"/>
          </a:p>
        </p:txBody>
      </p:sp>
      <p:sp>
        <p:nvSpPr>
          <p:cNvPr id="6" name="Content Placeholder 5"/>
          <p:cNvSpPr>
            <a:spLocks noGrp="1"/>
          </p:cNvSpPr>
          <p:nvPr>
            <p:ph sz="quarter" idx="13"/>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3659061283"/>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lient slid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885825"/>
            <a:ext cx="9144000" cy="5486400"/>
          </a:xfrm>
          <a:solidFill>
            <a:schemeClr val="accent6"/>
          </a:solidFill>
        </p:spPr>
        <p:txBody>
          <a:bodyPr lIns="457200" rIns="0" anchor="ctr" anchorCtr="0"/>
          <a:lstStyle>
            <a:lvl1pPr marL="0" indent="0" algn="l">
              <a:buNone/>
              <a:defRPr baseline="0">
                <a:solidFill>
                  <a:schemeClr val="bg1"/>
                </a:solidFill>
              </a:defRPr>
            </a:lvl1pPr>
          </a:lstStyle>
          <a:p>
            <a:r>
              <a:rPr lang="en-US" dirty="0"/>
              <a:t>Click here to</a:t>
            </a:r>
            <a:br>
              <a:rPr lang="en-US" dirty="0"/>
            </a:br>
            <a:r>
              <a:rPr lang="en-US" dirty="0"/>
              <a:t>insert photo</a:t>
            </a:r>
          </a:p>
        </p:txBody>
      </p:sp>
      <p:sp>
        <p:nvSpPr>
          <p:cNvPr id="3" name="Title 2"/>
          <p:cNvSpPr>
            <a:spLocks noGrp="1"/>
          </p:cNvSpPr>
          <p:nvPr>
            <p:ph type="title"/>
          </p:nvPr>
        </p:nvSpPr>
        <p:spPr>
          <a:xfrm>
            <a:off x="457200" y="66675"/>
            <a:ext cx="8229600" cy="715960"/>
          </a:xfrm>
        </p:spPr>
        <p:txBody>
          <a:bodyPr/>
          <a:lstStyle/>
          <a:p>
            <a:r>
              <a:rPr lang="en-US" dirty="0"/>
              <a:t>Click to edit Master title style</a:t>
            </a:r>
          </a:p>
        </p:txBody>
      </p:sp>
      <p:sp>
        <p:nvSpPr>
          <p:cNvPr id="13" name="Content Placeholder 4"/>
          <p:cNvSpPr>
            <a:spLocks noGrp="1"/>
          </p:cNvSpPr>
          <p:nvPr>
            <p:ph sz="quarter" idx="17"/>
          </p:nvPr>
        </p:nvSpPr>
        <p:spPr>
          <a:xfrm>
            <a:off x="0" y="886968"/>
            <a:ext cx="9144000" cy="118872"/>
          </a:xfrm>
          <a:blipFill>
            <a:blip r:embed="rId2"/>
            <a:stretch>
              <a:fillRect/>
            </a:stretch>
          </a:blipFill>
        </p:spPr>
        <p:txBody>
          <a:bodyPr tIns="0" bIns="0"/>
          <a:lstStyle>
            <a:lvl1pPr marL="0" indent="0">
              <a:buNone/>
              <a:defRPr sz="100"/>
            </a:lvl1pPr>
          </a:lstStyle>
          <a:p>
            <a:pPr lvl="0"/>
            <a:r>
              <a:rPr lang="en-US" dirty="0"/>
              <a:t>Click to edit Master text styles</a:t>
            </a:r>
          </a:p>
        </p:txBody>
      </p:sp>
      <p:sp>
        <p:nvSpPr>
          <p:cNvPr id="17" name="Content Placeholder 4"/>
          <p:cNvSpPr>
            <a:spLocks noGrp="1"/>
          </p:cNvSpPr>
          <p:nvPr>
            <p:ph sz="quarter" idx="18"/>
          </p:nvPr>
        </p:nvSpPr>
        <p:spPr>
          <a:xfrm>
            <a:off x="0" y="6264075"/>
            <a:ext cx="9144000" cy="118872"/>
          </a:xfrm>
          <a:blipFill>
            <a:blip r:embed="rId3"/>
            <a:stretch>
              <a:fillRect/>
            </a:stretch>
          </a:blipFill>
        </p:spPr>
        <p:txBody>
          <a:bodyPr tIns="0" bIns="0"/>
          <a:lstStyle>
            <a:lvl1pPr marL="0" indent="0">
              <a:buNone/>
              <a:defRPr sz="100"/>
            </a:lvl1pPr>
          </a:lstStyle>
          <a:p>
            <a:pPr lvl="0"/>
            <a:r>
              <a:rPr lang="en-US" dirty="0"/>
              <a:t>Click to edit Master text styles</a:t>
            </a:r>
          </a:p>
        </p:txBody>
      </p:sp>
      <p:sp>
        <p:nvSpPr>
          <p:cNvPr id="15" name="Text Placeholder 13"/>
          <p:cNvSpPr>
            <a:spLocks noGrp="1"/>
          </p:cNvSpPr>
          <p:nvPr>
            <p:ph type="body" sz="quarter" idx="13" hasCustomPrompt="1"/>
          </p:nvPr>
        </p:nvSpPr>
        <p:spPr>
          <a:xfrm>
            <a:off x="4663441" y="1118274"/>
            <a:ext cx="4480559" cy="5005882"/>
          </a:xfrm>
          <a:solidFill>
            <a:schemeClr val="bg1">
              <a:alpha val="80000"/>
            </a:schemeClr>
          </a:solidFill>
        </p:spPr>
        <p:txBody>
          <a:bodyPr lIns="457200" tIns="109728" rIns="91440" bIns="182880"/>
          <a:lstStyle>
            <a:lvl1pPr marL="0" indent="0">
              <a:lnSpc>
                <a:spcPct val="100000"/>
              </a:lnSpc>
              <a:spcBef>
                <a:spcPts val="0"/>
              </a:spcBef>
              <a:spcAft>
                <a:spcPts val="400"/>
              </a:spcAft>
              <a:buNone/>
              <a:defRPr sz="1800" b="1">
                <a:solidFill>
                  <a:schemeClr val="accent4"/>
                </a:solidFill>
              </a:defRPr>
            </a:lvl1pPr>
            <a:lvl2pPr marL="0" indent="0">
              <a:lnSpc>
                <a:spcPct val="100000"/>
              </a:lnSpc>
              <a:spcBef>
                <a:spcPts val="0"/>
              </a:spcBef>
              <a:spcAft>
                <a:spcPts val="400"/>
              </a:spcAft>
              <a:buNone/>
              <a:defRPr sz="1600"/>
            </a:lvl2pPr>
            <a:lvl3pPr marL="174625" indent="-174625">
              <a:lnSpc>
                <a:spcPct val="100000"/>
              </a:lnSpc>
              <a:spcBef>
                <a:spcPts val="0"/>
              </a:spcBef>
              <a:spcAft>
                <a:spcPts val="400"/>
              </a:spcAft>
              <a:buClr>
                <a:schemeClr val="accent1"/>
              </a:buClr>
              <a:buSzPct val="100000"/>
              <a:buFont typeface="Arial" panose="020B0604020202020204" pitchFamily="34" charset="0"/>
              <a:buChar char="•"/>
              <a:defRPr sz="1600"/>
            </a:lvl3pPr>
            <a:lvl4pPr marL="457200" indent="-285750">
              <a:lnSpc>
                <a:spcPct val="100000"/>
              </a:lnSpc>
              <a:spcBef>
                <a:spcPts val="0"/>
              </a:spcBef>
              <a:spcAft>
                <a:spcPts val="400"/>
              </a:spcAft>
              <a:buFont typeface="Arial" panose="020B0604020202020204" pitchFamily="34" charset="0"/>
              <a:buChar char="•"/>
              <a:defRPr/>
            </a:lvl4pPr>
            <a:lvl5pPr>
              <a:lnSpc>
                <a:spcPct val="100000"/>
              </a:lnSpc>
              <a:spcBef>
                <a:spcPts val="600"/>
              </a:spcBef>
              <a:spcAft>
                <a:spcPts val="0"/>
              </a:spcAft>
              <a:defRPr/>
            </a:lvl5pPr>
          </a:lstStyle>
          <a:p>
            <a:pPr lvl="0"/>
            <a:r>
              <a:rPr lang="en-US" dirty="0"/>
              <a:t>Master text styles</a:t>
            </a:r>
          </a:p>
          <a:p>
            <a:pPr lvl="1"/>
            <a:r>
              <a:rPr lang="en-US" dirty="0"/>
              <a:t>Second level</a:t>
            </a:r>
          </a:p>
          <a:p>
            <a:pPr lvl="2"/>
            <a:r>
              <a:rPr lang="en-US" dirty="0"/>
              <a:t>Third level</a:t>
            </a:r>
          </a:p>
          <a:p>
            <a:pPr lvl="3"/>
            <a:r>
              <a:rPr lang="en-US" dirty="0"/>
              <a:t>Fourth level</a:t>
            </a:r>
          </a:p>
        </p:txBody>
      </p:sp>
      <p:sp>
        <p:nvSpPr>
          <p:cNvPr id="18" name="Text Placeholder 19"/>
          <p:cNvSpPr>
            <a:spLocks noGrp="1"/>
          </p:cNvSpPr>
          <p:nvPr>
            <p:ph type="body" sz="quarter" idx="16"/>
          </p:nvPr>
        </p:nvSpPr>
        <p:spPr>
          <a:xfrm>
            <a:off x="4570025" y="1117800"/>
            <a:ext cx="91440" cy="5001768"/>
          </a:xfrm>
          <a:solidFill>
            <a:schemeClr val="accent4">
              <a:alpha val="93000"/>
            </a:schemeClr>
          </a:solidFill>
        </p:spPr>
        <p:txBody>
          <a:bodyPr/>
          <a:lstStyle>
            <a:lvl1pPr marL="0" indent="0">
              <a:buNone/>
              <a:defRPr sz="100"/>
            </a:lvl1pPr>
          </a:lstStyle>
          <a:p>
            <a:pPr lvl="0"/>
            <a:endParaRPr lang="en-US" dirty="0"/>
          </a:p>
        </p:txBody>
      </p:sp>
      <p:sp>
        <p:nvSpPr>
          <p:cNvPr id="16" name="Text Placeholder 15"/>
          <p:cNvSpPr>
            <a:spLocks noGrp="1"/>
          </p:cNvSpPr>
          <p:nvPr>
            <p:ph type="body" sz="quarter" idx="15" hasCustomPrompt="1"/>
          </p:nvPr>
        </p:nvSpPr>
        <p:spPr>
          <a:xfrm>
            <a:off x="0" y="5247930"/>
            <a:ext cx="9144000" cy="905256"/>
          </a:xfrm>
          <a:solidFill>
            <a:schemeClr val="tx2"/>
          </a:solidFill>
        </p:spPr>
        <p:txBody>
          <a:bodyPr lIns="457200" rIns="457200" anchor="ctr" anchorCtr="0"/>
          <a:lstStyle>
            <a:lvl1pPr marL="0" indent="0" algn="ctr">
              <a:buNone/>
              <a:defRPr sz="1800"/>
            </a:lvl1pPr>
          </a:lstStyle>
          <a:p>
            <a:pPr lvl="0"/>
            <a:r>
              <a:rPr lang="en-US" dirty="0"/>
              <a:t>Click to add callout text</a:t>
            </a:r>
          </a:p>
        </p:txBody>
      </p:sp>
      <p:sp>
        <p:nvSpPr>
          <p:cNvPr id="11" name="Slide Number Placeholder 2"/>
          <p:cNvSpPr>
            <a:spLocks noGrp="1"/>
          </p:cNvSpPr>
          <p:nvPr>
            <p:ph type="sldNum" sz="quarter" idx="11"/>
          </p:nvPr>
        </p:nvSpPr>
        <p:spPr>
          <a:xfrm>
            <a:off x="447675" y="6515100"/>
            <a:ext cx="390525" cy="228600"/>
          </a:xfrm>
        </p:spPr>
        <p:txBody>
          <a:bodyPr/>
          <a:lstStyle/>
          <a:p>
            <a:fld id="{5821A57F-3C0D-4C99-BD6F-D35E74D4C9E6}" type="slidenum">
              <a:rPr lang="en-US" smtClean="0"/>
              <a:pPr/>
              <a:t>‹#›</a:t>
            </a:fld>
            <a:endParaRPr lang="en-US" dirty="0"/>
          </a:p>
        </p:txBody>
      </p:sp>
    </p:spTree>
    <p:extLst>
      <p:ext uri="{BB962C8B-B14F-4D97-AF65-F5344CB8AC3E}">
        <p14:creationId xmlns:p14="http://schemas.microsoft.com/office/powerpoint/2010/main" val="2162275917"/>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18" hidden="1"/>
          <p:cNvGraphicFramePr>
            <a:graphicFrameLocks noChangeAspect="1"/>
          </p:cNvGraphicFramePr>
          <p:nvPr userDrawn="1"/>
        </p:nvGraphicFramePr>
        <p:xfrm>
          <a:off x="0" y="1839913"/>
          <a:ext cx="9144000" cy="5019675"/>
        </p:xfrm>
        <a:graphic>
          <a:graphicData uri="http://schemas.openxmlformats.org/presentationml/2006/ole">
            <mc:AlternateContent xmlns:mc="http://schemas.openxmlformats.org/markup-compatibility/2006">
              <mc:Choice xmlns:v="urn:schemas-microsoft-com:vml" Requires="v">
                <p:oleObj spid="_x0000_s1163" name="Image" r:id="rId3" imgW="12215873" imgH="6704762" progId="">
                  <p:embed/>
                </p:oleObj>
              </mc:Choice>
              <mc:Fallback>
                <p:oleObj name="Image" r:id="rId3" imgW="12215873" imgH="670476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39913"/>
                        <a:ext cx="9144000" cy="501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5" name="Group 6" hidden="1"/>
          <p:cNvGrpSpPr>
            <a:grpSpLocks/>
          </p:cNvGrpSpPr>
          <p:nvPr userDrawn="1"/>
        </p:nvGrpSpPr>
        <p:grpSpPr bwMode="auto">
          <a:xfrm>
            <a:off x="0" y="0"/>
            <a:ext cx="9144000" cy="6859588"/>
            <a:chOff x="0" y="0"/>
            <a:chExt cx="9144000" cy="6859588"/>
          </a:xfrm>
        </p:grpSpPr>
        <p:sp>
          <p:nvSpPr>
            <p:cNvPr id="6" name="Rectangle 6"/>
            <p:cNvSpPr>
              <a:spLocks noChangeArrowheads="1"/>
            </p:cNvSpPr>
            <p:nvPr/>
          </p:nvSpPr>
          <p:spPr bwMode="auto">
            <a:xfrm>
              <a:off x="0" y="0"/>
              <a:ext cx="9144000" cy="885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000" dirty="0">
                <a:solidFill>
                  <a:srgbClr val="797979"/>
                </a:solidFill>
                <a:ea typeface="Arial Unicode MS" pitchFamily="34" charset="-128"/>
                <a:cs typeface="Arial Unicode MS" pitchFamily="34" charset="-128"/>
              </a:endParaRPr>
            </a:p>
          </p:txBody>
        </p:sp>
        <p:pic>
          <p:nvPicPr>
            <p:cNvPr id="7" name="Picture 44" descr="flexion-kelly-65_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4075" y="357188"/>
              <a:ext cx="2570163"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76863" y="301625"/>
            <a:ext cx="3397250" cy="135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Placeholder 2"/>
          <p:cNvSpPr>
            <a:spLocks noGrp="1"/>
          </p:cNvSpPr>
          <p:nvPr>
            <p:ph type="body" idx="1"/>
          </p:nvPr>
        </p:nvSpPr>
        <p:spPr>
          <a:xfrm>
            <a:off x="731838" y="2576317"/>
            <a:ext cx="7772400" cy="557212"/>
          </a:xfrm>
        </p:spPr>
        <p:txBody>
          <a:bodyPr anchor="b"/>
          <a:lstStyle>
            <a:lvl1pPr marL="0" indent="0" algn="ctr" rtl="0" fontAlgn="base">
              <a:spcBef>
                <a:spcPct val="0"/>
              </a:spcBef>
              <a:spcAft>
                <a:spcPct val="0"/>
              </a:spcAft>
              <a:buNone/>
              <a:defRPr lang="en-US" sz="4000" kern="1200" dirty="0" smtClean="0">
                <a:solidFill>
                  <a:srgbClr val="6EA732"/>
                </a:solidFill>
                <a:latin typeface="Calibri" pitchFamily="34" charset="0"/>
                <a:ea typeface="MS PGothic" pitchFamily="34" charset="-128"/>
                <a:cs typeface="Arial Unicode MS" pitchFamily="34" charset="-128"/>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5" name="Text Placeholder 2"/>
          <p:cNvSpPr>
            <a:spLocks noGrp="1"/>
          </p:cNvSpPr>
          <p:nvPr>
            <p:ph type="body" idx="10"/>
          </p:nvPr>
        </p:nvSpPr>
        <p:spPr>
          <a:xfrm>
            <a:off x="731838" y="3152579"/>
            <a:ext cx="7772400" cy="557212"/>
          </a:xfrm>
        </p:spPr>
        <p:txBody>
          <a:bodyPr anchor="b"/>
          <a:lstStyle>
            <a:lvl1pPr marL="0" indent="0" algn="ctr" rtl="0" fontAlgn="base">
              <a:spcBef>
                <a:spcPct val="0"/>
              </a:spcBef>
              <a:spcAft>
                <a:spcPct val="0"/>
              </a:spcAft>
              <a:buNone/>
              <a:defRPr lang="en-US" sz="3000" b="1" dirty="0" smtClean="0">
                <a:solidFill>
                  <a:srgbClr val="6EA732"/>
                </a:solidFill>
                <a:latin typeface="Calibri" pitchFamily="34" charset="0"/>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1" name="Footer Placeholder 10"/>
          <p:cNvSpPr>
            <a:spLocks noGrp="1"/>
          </p:cNvSpPr>
          <p:nvPr>
            <p:ph type="ftr" sz="quarter" idx="12"/>
          </p:nvPr>
        </p:nvSpPr>
        <p:spPr>
          <a:xfrm>
            <a:off x="3124200" y="6691637"/>
            <a:ext cx="2895600" cy="167951"/>
          </a:xfrm>
        </p:spPr>
        <p:txBody>
          <a:bodyPr/>
          <a:lstStyle>
            <a:lvl1pPr>
              <a:defRPr b="1"/>
            </a:lvl1pPr>
          </a:lstStyle>
          <a:p>
            <a:pPr>
              <a:defRPr/>
            </a:pPr>
            <a:r>
              <a:rPr lang="en-US" sz="1200" dirty="0">
                <a:solidFill>
                  <a:srgbClr val="797979">
                    <a:tint val="75000"/>
                  </a:srgbClr>
                </a:solidFill>
              </a:rPr>
              <a:t>CONFIDENTIAL</a:t>
            </a:r>
          </a:p>
        </p:txBody>
      </p:sp>
    </p:spTree>
    <p:extLst>
      <p:ext uri="{BB962C8B-B14F-4D97-AF65-F5344CB8AC3E}">
        <p14:creationId xmlns:p14="http://schemas.microsoft.com/office/powerpoint/2010/main" val="1794997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oard Title Slide">
    <p:spTree>
      <p:nvGrpSpPr>
        <p:cNvPr id="1" name=""/>
        <p:cNvGrpSpPr/>
        <p:nvPr/>
      </p:nvGrpSpPr>
      <p:grpSpPr>
        <a:xfrm>
          <a:off x="0" y="0"/>
          <a:ext cx="0" cy="0"/>
          <a:chOff x="0" y="0"/>
          <a:chExt cx="0" cy="0"/>
        </a:xfrm>
      </p:grpSpPr>
      <p:graphicFrame>
        <p:nvGraphicFramePr>
          <p:cNvPr id="4" name="Object 18" hidden="1"/>
          <p:cNvGraphicFramePr>
            <a:graphicFrameLocks noChangeAspect="1"/>
          </p:cNvGraphicFramePr>
          <p:nvPr userDrawn="1"/>
        </p:nvGraphicFramePr>
        <p:xfrm>
          <a:off x="0" y="1839913"/>
          <a:ext cx="9144000" cy="5019675"/>
        </p:xfrm>
        <a:graphic>
          <a:graphicData uri="http://schemas.openxmlformats.org/presentationml/2006/ole">
            <mc:AlternateContent xmlns:mc="http://schemas.openxmlformats.org/markup-compatibility/2006">
              <mc:Choice xmlns:v="urn:schemas-microsoft-com:vml" Requires="v">
                <p:oleObj spid="_x0000_s2187" name="Image" r:id="rId3" imgW="12215873" imgH="6704762" progId="">
                  <p:embed/>
                </p:oleObj>
              </mc:Choice>
              <mc:Fallback>
                <p:oleObj name="Image" r:id="rId3" imgW="12215873" imgH="670476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39913"/>
                        <a:ext cx="9144000" cy="501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5" name="Group 6" hidden="1"/>
          <p:cNvGrpSpPr>
            <a:grpSpLocks/>
          </p:cNvGrpSpPr>
          <p:nvPr userDrawn="1"/>
        </p:nvGrpSpPr>
        <p:grpSpPr bwMode="auto">
          <a:xfrm>
            <a:off x="0" y="0"/>
            <a:ext cx="9144000" cy="6859588"/>
            <a:chOff x="0" y="0"/>
            <a:chExt cx="9144000" cy="6859588"/>
          </a:xfrm>
        </p:grpSpPr>
        <p:sp>
          <p:nvSpPr>
            <p:cNvPr id="6" name="Rectangle 6"/>
            <p:cNvSpPr>
              <a:spLocks noChangeArrowheads="1"/>
            </p:cNvSpPr>
            <p:nvPr/>
          </p:nvSpPr>
          <p:spPr bwMode="auto">
            <a:xfrm>
              <a:off x="0" y="0"/>
              <a:ext cx="9144000" cy="885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000" dirty="0">
                <a:solidFill>
                  <a:srgbClr val="797979"/>
                </a:solidFill>
                <a:ea typeface="Arial Unicode MS" pitchFamily="34" charset="-128"/>
                <a:cs typeface="Arial Unicode MS" pitchFamily="34" charset="-128"/>
              </a:endParaRPr>
            </a:p>
          </p:txBody>
        </p:sp>
        <p:pic>
          <p:nvPicPr>
            <p:cNvPr id="7" name="Picture 44" descr="flexion-kelly-65_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4075" y="357188"/>
              <a:ext cx="2570163"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98372" y="4640360"/>
            <a:ext cx="3397250" cy="135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Placeholder 2"/>
          <p:cNvSpPr>
            <a:spLocks noGrp="1"/>
          </p:cNvSpPr>
          <p:nvPr>
            <p:ph type="body" idx="1"/>
          </p:nvPr>
        </p:nvSpPr>
        <p:spPr>
          <a:xfrm>
            <a:off x="1286069" y="2210866"/>
            <a:ext cx="7772400" cy="557212"/>
          </a:xfrm>
        </p:spPr>
        <p:txBody>
          <a:bodyPr anchor="b"/>
          <a:lstStyle>
            <a:lvl1pPr marL="0" indent="0" algn="ctr" rtl="0" fontAlgn="base">
              <a:spcBef>
                <a:spcPct val="0"/>
              </a:spcBef>
              <a:spcAft>
                <a:spcPct val="0"/>
              </a:spcAft>
              <a:buNone/>
              <a:defRPr lang="en-US" sz="4000" kern="1200" dirty="0" smtClean="0">
                <a:solidFill>
                  <a:srgbClr val="6EA732"/>
                </a:solidFill>
                <a:latin typeface="Calibri" pitchFamily="34" charset="0"/>
                <a:ea typeface="MS PGothic" pitchFamily="34" charset="-128"/>
                <a:cs typeface="Arial Unicode MS" pitchFamily="34" charset="-128"/>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5" name="Text Placeholder 2"/>
          <p:cNvSpPr>
            <a:spLocks noGrp="1"/>
          </p:cNvSpPr>
          <p:nvPr>
            <p:ph type="body" idx="10"/>
          </p:nvPr>
        </p:nvSpPr>
        <p:spPr>
          <a:xfrm>
            <a:off x="1286069" y="2768078"/>
            <a:ext cx="7772400" cy="557212"/>
          </a:xfrm>
        </p:spPr>
        <p:txBody>
          <a:bodyPr anchor="b"/>
          <a:lstStyle>
            <a:lvl1pPr marL="0" indent="0" algn="ctr" rtl="0" fontAlgn="base">
              <a:spcBef>
                <a:spcPct val="0"/>
              </a:spcBef>
              <a:spcAft>
                <a:spcPct val="0"/>
              </a:spcAft>
              <a:buNone/>
              <a:defRPr lang="en-US" sz="3000" b="1" dirty="0" smtClean="0">
                <a:solidFill>
                  <a:srgbClr val="6EA732"/>
                </a:solidFill>
                <a:latin typeface="Calibri" pitchFamily="34" charset="0"/>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1" name="Footer Placeholder 10"/>
          <p:cNvSpPr>
            <a:spLocks noGrp="1"/>
          </p:cNvSpPr>
          <p:nvPr>
            <p:ph type="ftr" sz="quarter" idx="12"/>
          </p:nvPr>
        </p:nvSpPr>
        <p:spPr>
          <a:xfrm>
            <a:off x="3124200" y="6691637"/>
            <a:ext cx="2895600" cy="167951"/>
          </a:xfrm>
        </p:spPr>
        <p:txBody>
          <a:bodyPr/>
          <a:lstStyle>
            <a:lvl1pPr>
              <a:defRPr b="1"/>
            </a:lvl1pPr>
          </a:lstStyle>
          <a:p>
            <a:pPr>
              <a:defRPr/>
            </a:pPr>
            <a:r>
              <a:rPr lang="en-US" sz="1200" dirty="0">
                <a:solidFill>
                  <a:srgbClr val="797979">
                    <a:tint val="75000"/>
                  </a:srgbClr>
                </a:solidFill>
              </a:rPr>
              <a:t>CONFIDENTIAL</a:t>
            </a:r>
          </a:p>
        </p:txBody>
      </p:sp>
    </p:spTree>
    <p:extLst>
      <p:ext uri="{BB962C8B-B14F-4D97-AF65-F5344CB8AC3E}">
        <p14:creationId xmlns:p14="http://schemas.microsoft.com/office/powerpoint/2010/main" val="10952408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tandar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6553200" y="6634065"/>
            <a:ext cx="2133600" cy="218038"/>
          </a:xfrm>
        </p:spPr>
        <p:txBody>
          <a:bodyPr/>
          <a:lstStyle/>
          <a:p>
            <a:pPr>
              <a:defRPr/>
            </a:pPr>
            <a:fld id="{96BD5707-9935-41CD-9F25-73E490A68552}" type="slidenum">
              <a:rPr lang="en-US" smtClean="0">
                <a:solidFill>
                  <a:srgbClr val="797979"/>
                </a:solidFill>
              </a:rPr>
              <a:pPr>
                <a:defRPr/>
              </a:pPr>
              <a:t>‹#›</a:t>
            </a:fld>
            <a:endParaRPr lang="en-US" dirty="0">
              <a:solidFill>
                <a:srgbClr val="797979"/>
              </a:solidFill>
            </a:endParaRPr>
          </a:p>
        </p:txBody>
      </p:sp>
      <p:sp>
        <p:nvSpPr>
          <p:cNvPr id="5" name="Footer Placeholder 4"/>
          <p:cNvSpPr>
            <a:spLocks noGrp="1"/>
          </p:cNvSpPr>
          <p:nvPr>
            <p:ph type="ftr" sz="quarter" idx="12"/>
          </p:nvPr>
        </p:nvSpPr>
        <p:spPr>
          <a:xfrm>
            <a:off x="3124200" y="6634065"/>
            <a:ext cx="2895600" cy="216807"/>
          </a:xfrm>
        </p:spPr>
        <p:txBody>
          <a:bodyPr/>
          <a:lstStyle/>
          <a:p>
            <a:pPr>
              <a:defRPr/>
            </a:pPr>
            <a:r>
              <a:rPr lang="en-US" sz="1200" dirty="0">
                <a:solidFill>
                  <a:srgbClr val="797979">
                    <a:tint val="75000"/>
                  </a:srgbClr>
                </a:solidFill>
              </a:rPr>
              <a:t>CONFIDENTIAL</a:t>
            </a:r>
          </a:p>
        </p:txBody>
      </p:sp>
      <p:sp>
        <p:nvSpPr>
          <p:cNvPr id="6" name="Content Placeholder 2"/>
          <p:cNvSpPr>
            <a:spLocks noGrp="1"/>
          </p:cNvSpPr>
          <p:nvPr>
            <p:ph idx="1"/>
          </p:nvPr>
        </p:nvSpPr>
        <p:spPr>
          <a:xfrm>
            <a:off x="500063" y="1146175"/>
            <a:ext cx="8077200" cy="4525963"/>
          </a:xfrm>
        </p:spPr>
        <p:txBody>
          <a:bodyPr/>
          <a:lstStyle>
            <a:lvl1pPr>
              <a:defRPr sz="2000" b="0">
                <a:solidFill>
                  <a:schemeClr val="tx1"/>
                </a:solidFill>
              </a:defRPr>
            </a:lvl1pPr>
            <a:lvl2pPr marL="763588" indent="-285750">
              <a:buClr>
                <a:srgbClr val="6EA732"/>
              </a:buClr>
              <a:buFont typeface="Arial" pitchFamily="34" charset="0"/>
              <a:buChar char="•"/>
              <a:defRPr sz="1800">
                <a:solidFill>
                  <a:schemeClr val="tx1"/>
                </a:solidFill>
              </a:defRPr>
            </a:lvl2pPr>
            <a:lvl3pPr marL="1182688" indent="-228600">
              <a:buClr>
                <a:srgbClr val="6EA732"/>
              </a:buClr>
              <a:buFont typeface="Arial" pitchFamily="34" charset="0"/>
              <a:buChar char="•"/>
              <a:defRPr sz="1600">
                <a:solidFill>
                  <a:schemeClr val="tx1"/>
                </a:solidFill>
              </a:defRPr>
            </a:lvl3pPr>
            <a:lvl4pPr marL="1601788" indent="-228600">
              <a:buClr>
                <a:srgbClr val="6EA732"/>
              </a:buClr>
              <a:buFont typeface="Arial" pitchFamily="34" charset="0"/>
              <a:buChar char="•"/>
              <a:defRPr sz="1400">
                <a:solidFill>
                  <a:schemeClr val="tx1"/>
                </a:solidFill>
              </a:defRPr>
            </a:lvl4pPr>
            <a:lvl5pPr marL="2057400" indent="-228600">
              <a:buClr>
                <a:srgbClr val="6EA732"/>
              </a:buClr>
              <a:buFont typeface="Arial" pitchFamily="34" charset="0"/>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325733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405210" y="324076"/>
            <a:ext cx="3397250" cy="135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7"/>
          <p:cNvSpPr>
            <a:spLocks noGrp="1"/>
          </p:cNvSpPr>
          <p:nvPr>
            <p:ph type="sldNum" sz="quarter" idx="10"/>
          </p:nvPr>
        </p:nvSpPr>
        <p:spPr>
          <a:xfrm>
            <a:off x="6538589" y="6643396"/>
            <a:ext cx="2133600" cy="214604"/>
          </a:xfrm>
        </p:spPr>
        <p:txBody>
          <a:bodyPr/>
          <a:lstStyle>
            <a:lvl1pPr>
              <a:defRPr>
                <a:solidFill>
                  <a:schemeClr val="bg2"/>
                </a:solidFill>
              </a:defRPr>
            </a:lvl1pPr>
          </a:lstStyle>
          <a:p>
            <a:pPr>
              <a:defRPr/>
            </a:pPr>
            <a:fld id="{6FA88540-5974-4E07-AF04-7EEAFAFBC640}" type="slidenum">
              <a:rPr lang="en-US" smtClean="0">
                <a:solidFill>
                  <a:srgbClr val="B2B2B2"/>
                </a:solidFill>
              </a:rPr>
              <a:pPr>
                <a:defRPr/>
              </a:pPr>
              <a:t>‹#›</a:t>
            </a:fld>
            <a:endParaRPr lang="en-US" dirty="0">
              <a:solidFill>
                <a:srgbClr val="B2B2B2"/>
              </a:solidFill>
            </a:endParaRPr>
          </a:p>
        </p:txBody>
      </p:sp>
      <p:sp>
        <p:nvSpPr>
          <p:cNvPr id="5" name="Date Placeholder 10" hidden="1"/>
          <p:cNvSpPr>
            <a:spLocks noGrp="1"/>
          </p:cNvSpPr>
          <p:nvPr>
            <p:ph type="dt" sz="half" idx="11"/>
          </p:nvPr>
        </p:nvSpPr>
        <p:spPr/>
        <p:txBody>
          <a:bodyPr/>
          <a:lstStyle>
            <a:lvl1pPr>
              <a:defRPr/>
            </a:lvl1pPr>
          </a:lstStyle>
          <a:p>
            <a:pPr>
              <a:defRPr/>
            </a:pPr>
            <a:r>
              <a:rPr lang="en-US" dirty="0">
                <a:solidFill>
                  <a:srgbClr val="797979">
                    <a:tint val="75000"/>
                  </a:srgbClr>
                </a:solidFill>
              </a:rPr>
              <a:t>1/24/2018</a:t>
            </a:r>
          </a:p>
        </p:txBody>
      </p:sp>
      <p:sp>
        <p:nvSpPr>
          <p:cNvPr id="6" name="Footer Placeholder 11"/>
          <p:cNvSpPr>
            <a:spLocks noGrp="1"/>
          </p:cNvSpPr>
          <p:nvPr>
            <p:ph type="ftr" sz="quarter" idx="12"/>
          </p:nvPr>
        </p:nvSpPr>
        <p:spPr>
          <a:xfrm>
            <a:off x="3124200" y="6643397"/>
            <a:ext cx="2800739" cy="214603"/>
          </a:xfrm>
        </p:spPr>
        <p:txBody>
          <a:bodyPr/>
          <a:lstStyle>
            <a:lvl1pPr>
              <a:defRPr b="1">
                <a:solidFill>
                  <a:schemeClr val="bg2"/>
                </a:solidFill>
              </a:defRPr>
            </a:lvl1pPr>
          </a:lstStyle>
          <a:p>
            <a:pPr>
              <a:defRPr/>
            </a:pPr>
            <a:r>
              <a:rPr lang="en-US" sz="1200" dirty="0">
                <a:solidFill>
                  <a:srgbClr val="B2B2B2"/>
                </a:solidFill>
              </a:rPr>
              <a:t>CONFIDENTIAL</a:t>
            </a:r>
          </a:p>
        </p:txBody>
      </p:sp>
      <p:sp>
        <p:nvSpPr>
          <p:cNvPr id="7" name="Text Placeholder 2"/>
          <p:cNvSpPr>
            <a:spLocks noGrp="1"/>
          </p:cNvSpPr>
          <p:nvPr>
            <p:ph type="body" idx="1"/>
          </p:nvPr>
        </p:nvSpPr>
        <p:spPr>
          <a:xfrm>
            <a:off x="457200" y="2576316"/>
            <a:ext cx="8214989" cy="624083"/>
          </a:xfrm>
        </p:spPr>
        <p:txBody>
          <a:bodyPr anchor="b"/>
          <a:lstStyle>
            <a:lvl1pPr marL="0" indent="0" algn="ctr" rtl="0" fontAlgn="base">
              <a:spcBef>
                <a:spcPct val="0"/>
              </a:spcBef>
              <a:spcAft>
                <a:spcPct val="0"/>
              </a:spcAft>
              <a:buNone/>
              <a:defRPr lang="en-US" sz="4000" kern="1200" dirty="0" smtClean="0">
                <a:solidFill>
                  <a:srgbClr val="6EA732"/>
                </a:solidFill>
                <a:latin typeface="Calibri" pitchFamily="34" charset="0"/>
                <a:ea typeface="MS PGothic" pitchFamily="34" charset="-128"/>
                <a:cs typeface="Arial Unicode MS" pitchFamily="34" charset="-128"/>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264808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End Page">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a:xfrm>
            <a:off x="3124200" y="6662057"/>
            <a:ext cx="2791408" cy="210230"/>
          </a:xfrm>
        </p:spPr>
        <p:txBody>
          <a:bodyPr/>
          <a:lstStyle>
            <a:lvl1pPr>
              <a:defRPr b="1">
                <a:solidFill>
                  <a:schemeClr val="bg2"/>
                </a:solidFill>
              </a:defRPr>
            </a:lvl1pPr>
          </a:lstStyle>
          <a:p>
            <a:pPr>
              <a:defRPr/>
            </a:pPr>
            <a:r>
              <a:rPr lang="en-US" sz="1200" dirty="0">
                <a:solidFill>
                  <a:srgbClr val="B2B2B2"/>
                </a:solidFill>
              </a:rPr>
              <a:t>CONFIDENTIAL</a:t>
            </a:r>
          </a:p>
        </p:txBody>
      </p:sp>
      <p:pic>
        <p:nvPicPr>
          <p:cNvPr id="9" name="Picture 8"/>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73575" y="2442300"/>
            <a:ext cx="3396847" cy="1357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1044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350" y="0"/>
            <a:ext cx="91567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7"/>
          <p:cNvSpPr txBox="1">
            <a:spLocks noGrp="1"/>
          </p:cNvSpPr>
          <p:nvPr/>
        </p:nvSpPr>
        <p:spPr bwMode="auto">
          <a:xfrm>
            <a:off x="685800" y="6419850"/>
            <a:ext cx="6381750" cy="357188"/>
          </a:xfrm>
          <a:prstGeom prst="rect">
            <a:avLst/>
          </a:prstGeom>
          <a:noFill/>
          <a:ln>
            <a:noFill/>
          </a:ln>
          <a:extLst/>
        </p:spPr>
        <p:txBody>
          <a:bodyPr/>
          <a:lstStyle>
            <a:lvl1pPr eaLnBrk="0" hangingPunct="0">
              <a:defRPr sz="2000">
                <a:solidFill>
                  <a:schemeClr val="tx1"/>
                </a:solidFill>
                <a:latin typeface="Arial" charset="0"/>
                <a:ea typeface="Arial Unicode MS" pitchFamily="34" charset="-128"/>
                <a:cs typeface="Arial Unicode MS" pitchFamily="34" charset="-128"/>
              </a:defRPr>
            </a:lvl1pPr>
            <a:lvl2pPr marL="742950" indent="-285750" eaLnBrk="0" hangingPunct="0">
              <a:defRPr sz="2000">
                <a:solidFill>
                  <a:schemeClr val="tx1"/>
                </a:solidFill>
                <a:latin typeface="Arial" charset="0"/>
                <a:ea typeface="Arial Unicode MS" pitchFamily="34" charset="-128"/>
                <a:cs typeface="Arial Unicode MS" pitchFamily="34" charset="-128"/>
              </a:defRPr>
            </a:lvl2pPr>
            <a:lvl3pPr marL="1143000" indent="-228600" eaLnBrk="0" hangingPunct="0">
              <a:defRPr sz="2000">
                <a:solidFill>
                  <a:schemeClr val="tx1"/>
                </a:solidFill>
                <a:latin typeface="Arial" charset="0"/>
                <a:ea typeface="Arial Unicode MS" pitchFamily="34" charset="-128"/>
                <a:cs typeface="Arial Unicode MS" pitchFamily="34" charset="-128"/>
              </a:defRPr>
            </a:lvl3pPr>
            <a:lvl4pPr marL="1600200" indent="-228600" eaLnBrk="0" hangingPunct="0">
              <a:defRPr sz="2000">
                <a:solidFill>
                  <a:schemeClr val="tx1"/>
                </a:solidFill>
                <a:latin typeface="Arial" charset="0"/>
                <a:ea typeface="Arial Unicode MS" pitchFamily="34" charset="-128"/>
                <a:cs typeface="Arial Unicode MS" pitchFamily="34" charset="-128"/>
              </a:defRPr>
            </a:lvl4pPr>
            <a:lvl5pPr marL="2057400" indent="-228600" eaLnBrk="0" hangingPunct="0">
              <a:defRPr sz="20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20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20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20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2000">
                <a:solidFill>
                  <a:schemeClr val="tx1"/>
                </a:solidFill>
                <a:latin typeface="Arial" charset="0"/>
                <a:ea typeface="Arial Unicode MS" pitchFamily="34" charset="-128"/>
                <a:cs typeface="Arial Unicode MS" pitchFamily="34" charset="-128"/>
              </a:defRPr>
            </a:lvl9pPr>
          </a:lstStyle>
          <a:p>
            <a:pPr fontAlgn="base">
              <a:spcBef>
                <a:spcPct val="0"/>
              </a:spcBef>
              <a:spcAft>
                <a:spcPct val="0"/>
              </a:spcAft>
              <a:defRPr/>
            </a:pPr>
            <a:endParaRPr lang="en-US" sz="1200" dirty="0">
              <a:solidFill>
                <a:srgbClr val="000000"/>
              </a:solidFill>
              <a:latin typeface="Calibri" pitchFamily="34" charset="0"/>
            </a:endParaRPr>
          </a:p>
        </p:txBody>
      </p:sp>
      <p:sp>
        <p:nvSpPr>
          <p:cNvPr id="4" name="Rectangle 11"/>
          <p:cNvSpPr>
            <a:spLocks noGrp="1" noChangeArrowheads="1"/>
          </p:cNvSpPr>
          <p:nvPr>
            <p:ph type="ftr" sz="quarter" idx="10"/>
          </p:nvPr>
        </p:nvSpPr>
        <p:spPr/>
        <p:txBody>
          <a:bodyPr/>
          <a:lstStyle>
            <a:lvl1pPr>
              <a:defRPr/>
            </a:lvl1pPr>
          </a:lstStyle>
          <a:p>
            <a:pPr>
              <a:defRPr/>
            </a:pPr>
            <a:r>
              <a:rPr lang="en-US" dirty="0">
                <a:solidFill>
                  <a:srgbClr val="000000">
                    <a:tint val="75000"/>
                  </a:srgbClr>
                </a:solidFill>
              </a:rPr>
              <a:t>CONFIDENTIAL</a:t>
            </a:r>
          </a:p>
        </p:txBody>
      </p:sp>
    </p:spTree>
    <p:extLst>
      <p:ext uri="{BB962C8B-B14F-4D97-AF65-F5344CB8AC3E}">
        <p14:creationId xmlns:p14="http://schemas.microsoft.com/office/powerpoint/2010/main" val="28485104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2" descr="cove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ctrTitle"/>
          </p:nvPr>
        </p:nvSpPr>
        <p:spPr>
          <a:xfrm>
            <a:off x="304800" y="4779963"/>
            <a:ext cx="7772400" cy="488950"/>
          </a:xfrm>
        </p:spPr>
        <p:txBody>
          <a:bodyPr/>
          <a:lstStyle>
            <a:lvl1pPr>
              <a:defRPr/>
            </a:lvl1pPr>
          </a:lstStyle>
          <a:p>
            <a:pPr lvl="0"/>
            <a:r>
              <a:rPr lang="en-US" noProof="0"/>
              <a:t>Click to edit Master title style</a:t>
            </a:r>
          </a:p>
        </p:txBody>
      </p:sp>
      <p:sp>
        <p:nvSpPr>
          <p:cNvPr id="5124" name="Rectangle 4"/>
          <p:cNvSpPr>
            <a:spLocks noGrp="1" noChangeArrowheads="1"/>
          </p:cNvSpPr>
          <p:nvPr>
            <p:ph type="subTitle" idx="1"/>
          </p:nvPr>
        </p:nvSpPr>
        <p:spPr>
          <a:xfrm>
            <a:off x="304800" y="5359400"/>
            <a:ext cx="6400800" cy="488950"/>
          </a:xfrm>
        </p:spPr>
        <p:txBody>
          <a:bodyPr/>
          <a:lstStyle>
            <a:lvl1pPr marL="0" indent="0">
              <a:buFontTx/>
              <a:buNone/>
              <a:defRPr>
                <a:solidFill>
                  <a:srgbClr val="969696"/>
                </a:solidFill>
              </a:defRPr>
            </a:lvl1pPr>
          </a:lstStyle>
          <a:p>
            <a:pPr lvl="0"/>
            <a:r>
              <a:rPr lang="en-US" noProof="0"/>
              <a:t>Click to edit Master subtitle style</a:t>
            </a:r>
          </a:p>
        </p:txBody>
      </p:sp>
    </p:spTree>
    <p:extLst>
      <p:ext uri="{BB962C8B-B14F-4D97-AF65-F5344CB8AC3E}">
        <p14:creationId xmlns:p14="http://schemas.microsoft.com/office/powerpoint/2010/main" val="39412660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96850"/>
            <a:ext cx="8229600" cy="488950"/>
          </a:xfrm>
        </p:spPr>
        <p:txBody>
          <a:bodyPr/>
          <a:lstStyle/>
          <a:p>
            <a:r>
              <a:rPr lang="en-US"/>
              <a:t>Click to edit Master title style</a:t>
            </a:r>
          </a:p>
        </p:txBody>
      </p:sp>
      <p:sp>
        <p:nvSpPr>
          <p:cNvPr id="3" name="Text Placeholder 2"/>
          <p:cNvSpPr>
            <a:spLocks noGrp="1"/>
          </p:cNvSpPr>
          <p:nvPr>
            <p:ph type="body" sz="half" idx="1"/>
          </p:nvPr>
        </p:nvSpPr>
        <p:spPr>
          <a:xfrm>
            <a:off x="457200" y="990600"/>
            <a:ext cx="4038600" cy="1658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90600"/>
            <a:ext cx="4038600" cy="1658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sz="quarter" idx="10"/>
          </p:nvPr>
        </p:nvSpPr>
        <p:spPr>
          <a:ln/>
        </p:spPr>
        <p:txBody>
          <a:bodyPr/>
          <a:lstStyle>
            <a:lvl1pPr>
              <a:defRPr/>
            </a:lvl1pPr>
          </a:lstStyle>
          <a:p>
            <a:pPr>
              <a:defRPr/>
            </a:pPr>
            <a:fld id="{D7C473E1-DF79-499F-AB26-F8CACDE9C6F6}" type="slidenum">
              <a:rPr lang="en-US">
                <a:solidFill>
                  <a:srgbClr val="797979"/>
                </a:solidFill>
              </a:rPr>
              <a:pPr>
                <a:defRPr/>
              </a:pPr>
              <a:t>‹#›</a:t>
            </a:fld>
            <a:endParaRPr lang="en-US" dirty="0">
              <a:solidFill>
                <a:srgbClr val="797979"/>
              </a:solidFill>
            </a:endParaRPr>
          </a:p>
        </p:txBody>
      </p:sp>
    </p:spTree>
    <p:extLst>
      <p:ext uri="{BB962C8B-B14F-4D97-AF65-F5344CB8AC3E}">
        <p14:creationId xmlns:p14="http://schemas.microsoft.com/office/powerpoint/2010/main" val="2360989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1591349"/>
            <a:ext cx="8001000" cy="1719261"/>
          </a:xfrm>
        </p:spPr>
        <p:txBody>
          <a:bodyPr anchor="b">
            <a:normAutofit/>
          </a:bodyPr>
          <a:lstStyle>
            <a:lvl1pPr>
              <a:lnSpc>
                <a:spcPts val="3700"/>
              </a:lnSpc>
              <a:defRPr sz="4000" b="1">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571500" y="3310610"/>
            <a:ext cx="7939088" cy="845267"/>
          </a:xfrm>
        </p:spPr>
        <p:txBody>
          <a:bodyPr/>
          <a:lstStyle>
            <a:lvl1pPr marL="0" indent="0">
              <a:buNone/>
              <a:defRPr sz="2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B6BE81-6F5F-48A0-A19D-EEBEA33705DD}" type="datetimeFigureOut">
              <a:rPr lang="en-US" smtClean="0"/>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9D4AA6-0EA1-43F5-BA3D-1392DB378DF4}" type="slidenum">
              <a:rPr lang="en-US" smtClean="0"/>
              <a:t>‹#›</a:t>
            </a:fld>
            <a:endParaRPr lang="en-US"/>
          </a:p>
        </p:txBody>
      </p:sp>
      <p:sp>
        <p:nvSpPr>
          <p:cNvPr id="8" name="Rectangle 7"/>
          <p:cNvSpPr/>
          <p:nvPr/>
        </p:nvSpPr>
        <p:spPr bwMode="auto">
          <a:xfrm>
            <a:off x="428625" y="0"/>
            <a:ext cx="8286750" cy="110490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a typeface="MS PGothic" pitchFamily="34" charset="-128"/>
            </a:endParaRPr>
          </a:p>
        </p:txBody>
      </p:sp>
      <p:sp>
        <p:nvSpPr>
          <p:cNvPr id="10" name="Rectangle 9"/>
          <p:cNvSpPr/>
          <p:nvPr/>
        </p:nvSpPr>
        <p:spPr bwMode="auto">
          <a:xfrm>
            <a:off x="509588" y="5897172"/>
            <a:ext cx="1385887" cy="749493"/>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a typeface="MS PGothic" pitchFamily="34" charset="-128"/>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356" y="3980355"/>
            <a:ext cx="5011460" cy="2821267"/>
          </a:xfrm>
          <a:prstGeom prst="rect">
            <a:avLst/>
          </a:prstGeom>
        </p:spPr>
      </p:pic>
    </p:spTree>
    <p:extLst>
      <p:ext uri="{BB962C8B-B14F-4D97-AF65-F5344CB8AC3E}">
        <p14:creationId xmlns:p14="http://schemas.microsoft.com/office/powerpoint/2010/main" val="25491922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96850"/>
            <a:ext cx="8229600" cy="488950"/>
          </a:xfrm>
        </p:spPr>
        <p:txBody>
          <a:bodyPr/>
          <a:lstStyle/>
          <a:p>
            <a:r>
              <a:rPr lang="en-US"/>
              <a:t>Click to edit Master title style</a:t>
            </a:r>
          </a:p>
        </p:txBody>
      </p:sp>
      <p:sp>
        <p:nvSpPr>
          <p:cNvPr id="3" name="ClipArt Placeholder 2"/>
          <p:cNvSpPr>
            <a:spLocks noGrp="1"/>
          </p:cNvSpPr>
          <p:nvPr>
            <p:ph type="clipArt" sz="half" idx="1"/>
          </p:nvPr>
        </p:nvSpPr>
        <p:spPr>
          <a:xfrm>
            <a:off x="457200" y="990600"/>
            <a:ext cx="4038600" cy="1658938"/>
          </a:xfrm>
        </p:spPr>
        <p:txBody>
          <a:bodyPr/>
          <a:lstStyle/>
          <a:p>
            <a:pPr lvl="0"/>
            <a:r>
              <a:rPr lang="en-US" noProof="0"/>
              <a:t>Click icon to add clip art</a:t>
            </a:r>
            <a:endParaRPr lang="en-US" noProof="0" dirty="0"/>
          </a:p>
        </p:txBody>
      </p:sp>
      <p:sp>
        <p:nvSpPr>
          <p:cNvPr id="4" name="Text Placeholder 3"/>
          <p:cNvSpPr>
            <a:spLocks noGrp="1"/>
          </p:cNvSpPr>
          <p:nvPr>
            <p:ph type="body" sz="half" idx="2"/>
          </p:nvPr>
        </p:nvSpPr>
        <p:spPr>
          <a:xfrm>
            <a:off x="4648200" y="990600"/>
            <a:ext cx="4038600" cy="1658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sz="quarter" idx="10"/>
          </p:nvPr>
        </p:nvSpPr>
        <p:spPr>
          <a:ln/>
        </p:spPr>
        <p:txBody>
          <a:bodyPr/>
          <a:lstStyle>
            <a:lvl1pPr>
              <a:defRPr/>
            </a:lvl1pPr>
          </a:lstStyle>
          <a:p>
            <a:pPr>
              <a:defRPr/>
            </a:pPr>
            <a:fld id="{52573A24-BE0F-4F1C-ACFD-4329095408B6}" type="slidenum">
              <a:rPr lang="en-US">
                <a:solidFill>
                  <a:srgbClr val="797979"/>
                </a:solidFill>
              </a:rPr>
              <a:pPr>
                <a:defRPr/>
              </a:pPr>
              <a:t>‹#›</a:t>
            </a:fld>
            <a:endParaRPr lang="en-US" dirty="0">
              <a:solidFill>
                <a:srgbClr val="797979"/>
              </a:solidFill>
            </a:endParaRPr>
          </a:p>
        </p:txBody>
      </p:sp>
    </p:spTree>
    <p:extLst>
      <p:ext uri="{BB962C8B-B14F-4D97-AF65-F5344CB8AC3E}">
        <p14:creationId xmlns:p14="http://schemas.microsoft.com/office/powerpoint/2010/main" val="8441642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18" hidden="1"/>
          <p:cNvGraphicFramePr>
            <a:graphicFrameLocks noChangeAspect="1"/>
          </p:cNvGraphicFramePr>
          <p:nvPr userDrawn="1"/>
        </p:nvGraphicFramePr>
        <p:xfrm>
          <a:off x="0" y="1839913"/>
          <a:ext cx="9144000" cy="5019675"/>
        </p:xfrm>
        <a:graphic>
          <a:graphicData uri="http://schemas.openxmlformats.org/presentationml/2006/ole">
            <mc:AlternateContent xmlns:mc="http://schemas.openxmlformats.org/markup-compatibility/2006">
              <mc:Choice xmlns:v="urn:schemas-microsoft-com:vml" Requires="v">
                <p:oleObj spid="_x0000_s3101" name="Image" r:id="rId3" imgW="12215873" imgH="6704762" progId="">
                  <p:embed/>
                </p:oleObj>
              </mc:Choice>
              <mc:Fallback>
                <p:oleObj name="Image" r:id="rId3" imgW="12215873" imgH="670476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39913"/>
                        <a:ext cx="9144000" cy="501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5" name="Group 6" hidden="1"/>
          <p:cNvGrpSpPr>
            <a:grpSpLocks/>
          </p:cNvGrpSpPr>
          <p:nvPr userDrawn="1"/>
        </p:nvGrpSpPr>
        <p:grpSpPr bwMode="auto">
          <a:xfrm>
            <a:off x="0" y="0"/>
            <a:ext cx="9144000" cy="6859588"/>
            <a:chOff x="0" y="0"/>
            <a:chExt cx="9144000" cy="6859588"/>
          </a:xfrm>
        </p:grpSpPr>
        <p:sp>
          <p:nvSpPr>
            <p:cNvPr id="6" name="Rectangle 6"/>
            <p:cNvSpPr>
              <a:spLocks noChangeArrowheads="1"/>
            </p:cNvSpPr>
            <p:nvPr/>
          </p:nvSpPr>
          <p:spPr bwMode="auto">
            <a:xfrm>
              <a:off x="0" y="0"/>
              <a:ext cx="9144000" cy="885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000" dirty="0">
                <a:solidFill>
                  <a:srgbClr val="797979"/>
                </a:solidFill>
                <a:ea typeface="Arial Unicode MS" pitchFamily="34" charset="-128"/>
                <a:cs typeface="Arial Unicode MS" pitchFamily="34" charset="-128"/>
              </a:endParaRPr>
            </a:p>
          </p:txBody>
        </p:sp>
        <p:pic>
          <p:nvPicPr>
            <p:cNvPr id="7" name="Picture 44" descr="flexion-kelly-65_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4075" y="357188"/>
              <a:ext cx="2570163"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76863" y="301625"/>
            <a:ext cx="3397250" cy="135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Placeholder 2"/>
          <p:cNvSpPr>
            <a:spLocks noGrp="1"/>
          </p:cNvSpPr>
          <p:nvPr>
            <p:ph type="body" idx="1"/>
          </p:nvPr>
        </p:nvSpPr>
        <p:spPr>
          <a:xfrm>
            <a:off x="731838" y="2576317"/>
            <a:ext cx="7772400" cy="557212"/>
          </a:xfrm>
        </p:spPr>
        <p:txBody>
          <a:bodyPr anchor="b"/>
          <a:lstStyle>
            <a:lvl1pPr marL="0" indent="0" algn="ctr" rtl="0" fontAlgn="base">
              <a:spcBef>
                <a:spcPct val="0"/>
              </a:spcBef>
              <a:spcAft>
                <a:spcPct val="0"/>
              </a:spcAft>
              <a:buNone/>
              <a:defRPr lang="en-US" sz="4000" kern="1200" dirty="0" smtClean="0">
                <a:solidFill>
                  <a:srgbClr val="6EA732"/>
                </a:solidFill>
                <a:latin typeface="Calibri" pitchFamily="34" charset="0"/>
                <a:ea typeface="MS PGothic" pitchFamily="34" charset="-128"/>
                <a:cs typeface="Arial Unicode MS" pitchFamily="34" charset="-128"/>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5" name="Text Placeholder 2"/>
          <p:cNvSpPr>
            <a:spLocks noGrp="1"/>
          </p:cNvSpPr>
          <p:nvPr>
            <p:ph type="body" idx="10"/>
          </p:nvPr>
        </p:nvSpPr>
        <p:spPr>
          <a:xfrm>
            <a:off x="731838" y="3152579"/>
            <a:ext cx="7772400" cy="557212"/>
          </a:xfrm>
        </p:spPr>
        <p:txBody>
          <a:bodyPr anchor="b"/>
          <a:lstStyle>
            <a:lvl1pPr marL="0" indent="0" algn="ctr" rtl="0" fontAlgn="base">
              <a:spcBef>
                <a:spcPct val="0"/>
              </a:spcBef>
              <a:spcAft>
                <a:spcPct val="0"/>
              </a:spcAft>
              <a:buNone/>
              <a:defRPr lang="en-US" sz="3000" b="1" dirty="0" smtClean="0">
                <a:solidFill>
                  <a:srgbClr val="6EA732"/>
                </a:solidFill>
                <a:latin typeface="Calibri" pitchFamily="34" charset="0"/>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1" name="Footer Placeholder 10"/>
          <p:cNvSpPr>
            <a:spLocks noGrp="1"/>
          </p:cNvSpPr>
          <p:nvPr>
            <p:ph type="ftr" sz="quarter" idx="12"/>
          </p:nvPr>
        </p:nvSpPr>
        <p:spPr>
          <a:xfrm>
            <a:off x="3124200" y="6691637"/>
            <a:ext cx="2895600" cy="167951"/>
          </a:xfrm>
        </p:spPr>
        <p:txBody>
          <a:bodyPr/>
          <a:lstStyle>
            <a:lvl1pPr>
              <a:defRPr b="1"/>
            </a:lvl1pPr>
          </a:lstStyle>
          <a:p>
            <a:pPr>
              <a:defRPr/>
            </a:pPr>
            <a:r>
              <a:rPr lang="en-US" sz="1200" dirty="0">
                <a:solidFill>
                  <a:srgbClr val="797979">
                    <a:tint val="75000"/>
                  </a:srgbClr>
                </a:solidFill>
              </a:rPr>
              <a:t>CONFIDENTIAL</a:t>
            </a:r>
          </a:p>
        </p:txBody>
      </p:sp>
    </p:spTree>
    <p:extLst>
      <p:ext uri="{BB962C8B-B14F-4D97-AF65-F5344CB8AC3E}">
        <p14:creationId xmlns:p14="http://schemas.microsoft.com/office/powerpoint/2010/main" val="3669321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oard Title Slide">
    <p:spTree>
      <p:nvGrpSpPr>
        <p:cNvPr id="1" name=""/>
        <p:cNvGrpSpPr/>
        <p:nvPr/>
      </p:nvGrpSpPr>
      <p:grpSpPr>
        <a:xfrm>
          <a:off x="0" y="0"/>
          <a:ext cx="0" cy="0"/>
          <a:chOff x="0" y="0"/>
          <a:chExt cx="0" cy="0"/>
        </a:xfrm>
      </p:grpSpPr>
      <p:graphicFrame>
        <p:nvGraphicFramePr>
          <p:cNvPr id="4" name="Object 18" hidden="1"/>
          <p:cNvGraphicFramePr>
            <a:graphicFrameLocks noChangeAspect="1"/>
          </p:cNvGraphicFramePr>
          <p:nvPr userDrawn="1"/>
        </p:nvGraphicFramePr>
        <p:xfrm>
          <a:off x="0" y="1839913"/>
          <a:ext cx="9144000" cy="5019675"/>
        </p:xfrm>
        <a:graphic>
          <a:graphicData uri="http://schemas.openxmlformats.org/presentationml/2006/ole">
            <mc:AlternateContent xmlns:mc="http://schemas.openxmlformats.org/markup-compatibility/2006">
              <mc:Choice xmlns:v="urn:schemas-microsoft-com:vml" Requires="v">
                <p:oleObj spid="_x0000_s4125" name="Image" r:id="rId3" imgW="12215873" imgH="6704762" progId="">
                  <p:embed/>
                </p:oleObj>
              </mc:Choice>
              <mc:Fallback>
                <p:oleObj name="Image" r:id="rId3" imgW="12215873" imgH="670476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39913"/>
                        <a:ext cx="9144000" cy="501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5" name="Group 6" hidden="1"/>
          <p:cNvGrpSpPr>
            <a:grpSpLocks/>
          </p:cNvGrpSpPr>
          <p:nvPr userDrawn="1"/>
        </p:nvGrpSpPr>
        <p:grpSpPr bwMode="auto">
          <a:xfrm>
            <a:off x="0" y="0"/>
            <a:ext cx="9144000" cy="6859588"/>
            <a:chOff x="0" y="0"/>
            <a:chExt cx="9144000" cy="6859588"/>
          </a:xfrm>
        </p:grpSpPr>
        <p:sp>
          <p:nvSpPr>
            <p:cNvPr id="6" name="Rectangle 6"/>
            <p:cNvSpPr>
              <a:spLocks noChangeArrowheads="1"/>
            </p:cNvSpPr>
            <p:nvPr/>
          </p:nvSpPr>
          <p:spPr bwMode="auto">
            <a:xfrm>
              <a:off x="0" y="0"/>
              <a:ext cx="9144000" cy="885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000" dirty="0">
                <a:solidFill>
                  <a:srgbClr val="797979"/>
                </a:solidFill>
                <a:ea typeface="Arial Unicode MS" pitchFamily="34" charset="-128"/>
                <a:cs typeface="Arial Unicode MS" pitchFamily="34" charset="-128"/>
              </a:endParaRPr>
            </a:p>
          </p:txBody>
        </p:sp>
        <p:pic>
          <p:nvPicPr>
            <p:cNvPr id="7" name="Picture 44" descr="flexion-kelly-65_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4075" y="357188"/>
              <a:ext cx="2570163"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98372" y="4640360"/>
            <a:ext cx="3397250" cy="135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Placeholder 2"/>
          <p:cNvSpPr>
            <a:spLocks noGrp="1"/>
          </p:cNvSpPr>
          <p:nvPr>
            <p:ph type="body" idx="1"/>
          </p:nvPr>
        </p:nvSpPr>
        <p:spPr>
          <a:xfrm>
            <a:off x="1286069" y="2210866"/>
            <a:ext cx="7772400" cy="557212"/>
          </a:xfrm>
        </p:spPr>
        <p:txBody>
          <a:bodyPr anchor="b"/>
          <a:lstStyle>
            <a:lvl1pPr marL="0" indent="0" algn="ctr" rtl="0" fontAlgn="base">
              <a:spcBef>
                <a:spcPct val="0"/>
              </a:spcBef>
              <a:spcAft>
                <a:spcPct val="0"/>
              </a:spcAft>
              <a:buNone/>
              <a:defRPr lang="en-US" sz="4000" kern="1200" dirty="0" smtClean="0">
                <a:solidFill>
                  <a:srgbClr val="6EA732"/>
                </a:solidFill>
                <a:latin typeface="Calibri" pitchFamily="34" charset="0"/>
                <a:ea typeface="MS PGothic" pitchFamily="34" charset="-128"/>
                <a:cs typeface="Arial Unicode MS" pitchFamily="34" charset="-128"/>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5" name="Text Placeholder 2"/>
          <p:cNvSpPr>
            <a:spLocks noGrp="1"/>
          </p:cNvSpPr>
          <p:nvPr>
            <p:ph type="body" idx="10"/>
          </p:nvPr>
        </p:nvSpPr>
        <p:spPr>
          <a:xfrm>
            <a:off x="1286069" y="2768078"/>
            <a:ext cx="7772400" cy="557212"/>
          </a:xfrm>
        </p:spPr>
        <p:txBody>
          <a:bodyPr anchor="b"/>
          <a:lstStyle>
            <a:lvl1pPr marL="0" indent="0" algn="ctr" rtl="0" fontAlgn="base">
              <a:spcBef>
                <a:spcPct val="0"/>
              </a:spcBef>
              <a:spcAft>
                <a:spcPct val="0"/>
              </a:spcAft>
              <a:buNone/>
              <a:defRPr lang="en-US" sz="3000" b="1" dirty="0" smtClean="0">
                <a:solidFill>
                  <a:srgbClr val="6EA732"/>
                </a:solidFill>
                <a:latin typeface="Calibri" pitchFamily="34" charset="0"/>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1" name="Footer Placeholder 10"/>
          <p:cNvSpPr>
            <a:spLocks noGrp="1"/>
          </p:cNvSpPr>
          <p:nvPr>
            <p:ph type="ftr" sz="quarter" idx="12"/>
          </p:nvPr>
        </p:nvSpPr>
        <p:spPr>
          <a:xfrm>
            <a:off x="3124200" y="6691637"/>
            <a:ext cx="2895600" cy="167951"/>
          </a:xfrm>
        </p:spPr>
        <p:txBody>
          <a:bodyPr/>
          <a:lstStyle>
            <a:lvl1pPr>
              <a:defRPr b="1"/>
            </a:lvl1pPr>
          </a:lstStyle>
          <a:p>
            <a:pPr>
              <a:defRPr/>
            </a:pPr>
            <a:r>
              <a:rPr lang="en-US" sz="1200" dirty="0">
                <a:solidFill>
                  <a:srgbClr val="797979">
                    <a:tint val="75000"/>
                  </a:srgbClr>
                </a:solidFill>
              </a:rPr>
              <a:t>CONFIDENTIAL</a:t>
            </a:r>
          </a:p>
        </p:txBody>
      </p:sp>
    </p:spTree>
    <p:extLst>
      <p:ext uri="{BB962C8B-B14F-4D97-AF65-F5344CB8AC3E}">
        <p14:creationId xmlns:p14="http://schemas.microsoft.com/office/powerpoint/2010/main" val="7874716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tandar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6553200" y="6634065"/>
            <a:ext cx="2133600" cy="218038"/>
          </a:xfrm>
        </p:spPr>
        <p:txBody>
          <a:bodyPr/>
          <a:lstStyle/>
          <a:p>
            <a:pPr>
              <a:defRPr/>
            </a:pPr>
            <a:fld id="{96BD5707-9935-41CD-9F25-73E490A68552}" type="slidenum">
              <a:rPr lang="en-US" smtClean="0">
                <a:solidFill>
                  <a:srgbClr val="797979"/>
                </a:solidFill>
              </a:rPr>
              <a:pPr>
                <a:defRPr/>
              </a:pPr>
              <a:t>‹#›</a:t>
            </a:fld>
            <a:endParaRPr lang="en-US" dirty="0">
              <a:solidFill>
                <a:srgbClr val="797979"/>
              </a:solidFill>
            </a:endParaRPr>
          </a:p>
        </p:txBody>
      </p:sp>
      <p:sp>
        <p:nvSpPr>
          <p:cNvPr id="5" name="Footer Placeholder 4"/>
          <p:cNvSpPr>
            <a:spLocks noGrp="1"/>
          </p:cNvSpPr>
          <p:nvPr>
            <p:ph type="ftr" sz="quarter" idx="12"/>
          </p:nvPr>
        </p:nvSpPr>
        <p:spPr>
          <a:xfrm>
            <a:off x="3124200" y="6634065"/>
            <a:ext cx="2895600" cy="216807"/>
          </a:xfrm>
        </p:spPr>
        <p:txBody>
          <a:bodyPr/>
          <a:lstStyle/>
          <a:p>
            <a:pPr>
              <a:defRPr/>
            </a:pPr>
            <a:r>
              <a:rPr lang="en-US" sz="1200" dirty="0">
                <a:solidFill>
                  <a:srgbClr val="797979">
                    <a:tint val="75000"/>
                  </a:srgbClr>
                </a:solidFill>
              </a:rPr>
              <a:t>CONFIDENTIAL</a:t>
            </a:r>
          </a:p>
        </p:txBody>
      </p:sp>
      <p:sp>
        <p:nvSpPr>
          <p:cNvPr id="6" name="Content Placeholder 2"/>
          <p:cNvSpPr>
            <a:spLocks noGrp="1"/>
          </p:cNvSpPr>
          <p:nvPr>
            <p:ph idx="1"/>
          </p:nvPr>
        </p:nvSpPr>
        <p:spPr>
          <a:xfrm>
            <a:off x="500063" y="1146175"/>
            <a:ext cx="8077200" cy="4525963"/>
          </a:xfrm>
        </p:spPr>
        <p:txBody>
          <a:bodyPr/>
          <a:lstStyle>
            <a:lvl1pPr>
              <a:defRPr sz="2000" b="0">
                <a:solidFill>
                  <a:schemeClr val="tx1"/>
                </a:solidFill>
              </a:defRPr>
            </a:lvl1pPr>
            <a:lvl2pPr marL="763588" indent="-285750">
              <a:buClr>
                <a:srgbClr val="6EA732"/>
              </a:buClr>
              <a:buFont typeface="Arial" pitchFamily="34" charset="0"/>
              <a:buChar char="•"/>
              <a:defRPr sz="1800">
                <a:solidFill>
                  <a:schemeClr val="tx1"/>
                </a:solidFill>
              </a:defRPr>
            </a:lvl2pPr>
            <a:lvl3pPr marL="1182688" indent="-228600">
              <a:buClr>
                <a:srgbClr val="6EA732"/>
              </a:buClr>
              <a:buFont typeface="Arial" pitchFamily="34" charset="0"/>
              <a:buChar char="•"/>
              <a:defRPr sz="1600">
                <a:solidFill>
                  <a:schemeClr val="tx1"/>
                </a:solidFill>
              </a:defRPr>
            </a:lvl3pPr>
            <a:lvl4pPr marL="1601788" indent="-228600">
              <a:buClr>
                <a:srgbClr val="6EA732"/>
              </a:buClr>
              <a:buFont typeface="Arial" pitchFamily="34" charset="0"/>
              <a:buChar char="•"/>
              <a:defRPr sz="1400">
                <a:solidFill>
                  <a:schemeClr val="tx1"/>
                </a:solidFill>
              </a:defRPr>
            </a:lvl4pPr>
            <a:lvl5pPr marL="2057400" indent="-228600">
              <a:buClr>
                <a:srgbClr val="6EA732"/>
              </a:buClr>
              <a:buFont typeface="Arial" pitchFamily="34" charset="0"/>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96488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405210" y="324076"/>
            <a:ext cx="3397250" cy="135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7"/>
          <p:cNvSpPr>
            <a:spLocks noGrp="1"/>
          </p:cNvSpPr>
          <p:nvPr>
            <p:ph type="sldNum" sz="quarter" idx="10"/>
          </p:nvPr>
        </p:nvSpPr>
        <p:spPr>
          <a:xfrm>
            <a:off x="6538589" y="6643396"/>
            <a:ext cx="2133600" cy="214604"/>
          </a:xfrm>
        </p:spPr>
        <p:txBody>
          <a:bodyPr/>
          <a:lstStyle>
            <a:lvl1pPr>
              <a:defRPr>
                <a:solidFill>
                  <a:schemeClr val="bg2"/>
                </a:solidFill>
              </a:defRPr>
            </a:lvl1pPr>
          </a:lstStyle>
          <a:p>
            <a:pPr>
              <a:defRPr/>
            </a:pPr>
            <a:fld id="{6FA88540-5974-4E07-AF04-7EEAFAFBC640}" type="slidenum">
              <a:rPr lang="en-US" smtClean="0">
                <a:solidFill>
                  <a:srgbClr val="B2B2B2"/>
                </a:solidFill>
              </a:rPr>
              <a:pPr>
                <a:defRPr/>
              </a:pPr>
              <a:t>‹#›</a:t>
            </a:fld>
            <a:endParaRPr lang="en-US" dirty="0">
              <a:solidFill>
                <a:srgbClr val="B2B2B2"/>
              </a:solidFill>
            </a:endParaRPr>
          </a:p>
        </p:txBody>
      </p:sp>
      <p:sp>
        <p:nvSpPr>
          <p:cNvPr id="5" name="Date Placeholder 10" hidden="1"/>
          <p:cNvSpPr>
            <a:spLocks noGrp="1"/>
          </p:cNvSpPr>
          <p:nvPr>
            <p:ph type="dt" sz="half" idx="11"/>
          </p:nvPr>
        </p:nvSpPr>
        <p:spPr/>
        <p:txBody>
          <a:bodyPr/>
          <a:lstStyle>
            <a:lvl1pPr>
              <a:defRPr/>
            </a:lvl1pPr>
          </a:lstStyle>
          <a:p>
            <a:pPr>
              <a:defRPr/>
            </a:pPr>
            <a:fld id="{EC26BC0E-41B9-4E91-8FDF-54D5F35E47A0}" type="datetime1">
              <a:rPr lang="en-US" smtClean="0">
                <a:solidFill>
                  <a:srgbClr val="797979">
                    <a:tint val="75000"/>
                  </a:srgbClr>
                </a:solidFill>
              </a:rPr>
              <a:pPr>
                <a:defRPr/>
              </a:pPr>
              <a:t>4/15/2019</a:t>
            </a:fld>
            <a:endParaRPr lang="en-US" dirty="0">
              <a:solidFill>
                <a:srgbClr val="797979">
                  <a:tint val="75000"/>
                </a:srgbClr>
              </a:solidFill>
            </a:endParaRPr>
          </a:p>
        </p:txBody>
      </p:sp>
      <p:sp>
        <p:nvSpPr>
          <p:cNvPr id="6" name="Footer Placeholder 11"/>
          <p:cNvSpPr>
            <a:spLocks noGrp="1"/>
          </p:cNvSpPr>
          <p:nvPr>
            <p:ph type="ftr" sz="quarter" idx="12"/>
          </p:nvPr>
        </p:nvSpPr>
        <p:spPr>
          <a:xfrm>
            <a:off x="3124200" y="6643397"/>
            <a:ext cx="2800739" cy="214603"/>
          </a:xfrm>
        </p:spPr>
        <p:txBody>
          <a:bodyPr/>
          <a:lstStyle>
            <a:lvl1pPr>
              <a:defRPr b="1">
                <a:solidFill>
                  <a:schemeClr val="bg2"/>
                </a:solidFill>
              </a:defRPr>
            </a:lvl1pPr>
          </a:lstStyle>
          <a:p>
            <a:pPr>
              <a:defRPr/>
            </a:pPr>
            <a:r>
              <a:rPr lang="en-US" sz="1200" dirty="0">
                <a:solidFill>
                  <a:srgbClr val="B2B2B2"/>
                </a:solidFill>
              </a:rPr>
              <a:t>CONFIDENTIAL</a:t>
            </a:r>
          </a:p>
        </p:txBody>
      </p:sp>
      <p:sp>
        <p:nvSpPr>
          <p:cNvPr id="7" name="Text Placeholder 2"/>
          <p:cNvSpPr>
            <a:spLocks noGrp="1"/>
          </p:cNvSpPr>
          <p:nvPr>
            <p:ph type="body" idx="1"/>
          </p:nvPr>
        </p:nvSpPr>
        <p:spPr>
          <a:xfrm>
            <a:off x="457200" y="2576316"/>
            <a:ext cx="8214989" cy="624083"/>
          </a:xfrm>
        </p:spPr>
        <p:txBody>
          <a:bodyPr anchor="b"/>
          <a:lstStyle>
            <a:lvl1pPr marL="0" indent="0" algn="ctr" rtl="0" fontAlgn="base">
              <a:spcBef>
                <a:spcPct val="0"/>
              </a:spcBef>
              <a:spcAft>
                <a:spcPct val="0"/>
              </a:spcAft>
              <a:buNone/>
              <a:defRPr lang="en-US" sz="4000" kern="1200" dirty="0" smtClean="0">
                <a:solidFill>
                  <a:srgbClr val="6EA732"/>
                </a:solidFill>
                <a:latin typeface="Calibri" pitchFamily="34" charset="0"/>
                <a:ea typeface="MS PGothic" pitchFamily="34" charset="-128"/>
                <a:cs typeface="Arial Unicode MS" pitchFamily="34" charset="-128"/>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631264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End Page">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a:xfrm>
            <a:off x="3124200" y="6662057"/>
            <a:ext cx="2791408" cy="210230"/>
          </a:xfrm>
        </p:spPr>
        <p:txBody>
          <a:bodyPr/>
          <a:lstStyle>
            <a:lvl1pPr>
              <a:defRPr b="1">
                <a:solidFill>
                  <a:schemeClr val="bg2"/>
                </a:solidFill>
              </a:defRPr>
            </a:lvl1pPr>
          </a:lstStyle>
          <a:p>
            <a:pPr>
              <a:defRPr/>
            </a:pPr>
            <a:r>
              <a:rPr lang="en-US" sz="1200" dirty="0">
                <a:solidFill>
                  <a:srgbClr val="B2B2B2"/>
                </a:solidFill>
              </a:rPr>
              <a:t>CONFIDENTIAL</a:t>
            </a:r>
          </a:p>
        </p:txBody>
      </p:sp>
      <p:pic>
        <p:nvPicPr>
          <p:cNvPr id="9" name="Picture 8"/>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73575" y="2442300"/>
            <a:ext cx="3396847" cy="1357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81576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5" name="Footer Placeholder 7"/>
          <p:cNvSpPr txBox="1">
            <a:spLocks noGrp="1"/>
          </p:cNvSpPr>
          <p:nvPr/>
        </p:nvSpPr>
        <p:spPr bwMode="auto">
          <a:xfrm>
            <a:off x="685800" y="6419850"/>
            <a:ext cx="6381750" cy="357188"/>
          </a:xfrm>
          <a:prstGeom prst="rect">
            <a:avLst/>
          </a:prstGeom>
          <a:noFill/>
          <a:ln>
            <a:noFill/>
          </a:ln>
          <a:extLst/>
        </p:spPr>
        <p:txBody>
          <a:bodyPr/>
          <a:lstStyle>
            <a:lvl1pPr eaLnBrk="0" hangingPunct="0">
              <a:defRPr sz="2000">
                <a:solidFill>
                  <a:schemeClr val="tx1"/>
                </a:solidFill>
                <a:latin typeface="Arial" charset="0"/>
                <a:ea typeface="Arial Unicode MS" pitchFamily="34" charset="-128"/>
                <a:cs typeface="Arial Unicode MS" pitchFamily="34" charset="-128"/>
              </a:defRPr>
            </a:lvl1pPr>
            <a:lvl2pPr marL="742950" indent="-285750" eaLnBrk="0" hangingPunct="0">
              <a:defRPr sz="2000">
                <a:solidFill>
                  <a:schemeClr val="tx1"/>
                </a:solidFill>
                <a:latin typeface="Arial" charset="0"/>
                <a:ea typeface="Arial Unicode MS" pitchFamily="34" charset="-128"/>
                <a:cs typeface="Arial Unicode MS" pitchFamily="34" charset="-128"/>
              </a:defRPr>
            </a:lvl2pPr>
            <a:lvl3pPr marL="1143000" indent="-228600" eaLnBrk="0" hangingPunct="0">
              <a:defRPr sz="2000">
                <a:solidFill>
                  <a:schemeClr val="tx1"/>
                </a:solidFill>
                <a:latin typeface="Arial" charset="0"/>
                <a:ea typeface="Arial Unicode MS" pitchFamily="34" charset="-128"/>
                <a:cs typeface="Arial Unicode MS" pitchFamily="34" charset="-128"/>
              </a:defRPr>
            </a:lvl3pPr>
            <a:lvl4pPr marL="1600200" indent="-228600" eaLnBrk="0" hangingPunct="0">
              <a:defRPr sz="2000">
                <a:solidFill>
                  <a:schemeClr val="tx1"/>
                </a:solidFill>
                <a:latin typeface="Arial" charset="0"/>
                <a:ea typeface="Arial Unicode MS" pitchFamily="34" charset="-128"/>
                <a:cs typeface="Arial Unicode MS" pitchFamily="34" charset="-128"/>
              </a:defRPr>
            </a:lvl4pPr>
            <a:lvl5pPr marL="2057400" indent="-228600" eaLnBrk="0" hangingPunct="0">
              <a:defRPr sz="20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20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20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20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2000">
                <a:solidFill>
                  <a:schemeClr val="tx1"/>
                </a:solidFill>
                <a:latin typeface="Arial" charset="0"/>
                <a:ea typeface="Arial Unicode MS" pitchFamily="34" charset="-128"/>
                <a:cs typeface="Arial Unicode MS" pitchFamily="34" charset="-128"/>
              </a:defRPr>
            </a:lvl9pPr>
          </a:lstStyle>
          <a:p>
            <a:pPr fontAlgn="base">
              <a:spcBef>
                <a:spcPct val="0"/>
              </a:spcBef>
              <a:spcAft>
                <a:spcPct val="0"/>
              </a:spcAft>
              <a:defRPr/>
            </a:pPr>
            <a:endParaRPr lang="en-US" sz="1200" dirty="0">
              <a:solidFill>
                <a:srgbClr val="000000"/>
              </a:solidFill>
              <a:latin typeface="Calibri" pitchFamily="34" charset="0"/>
            </a:endParaRPr>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7"/>
          <p:cNvSpPr>
            <a:spLocks noGrp="1"/>
          </p:cNvSpPr>
          <p:nvPr>
            <p:ph type="sldNum" sz="quarter" idx="10"/>
          </p:nvPr>
        </p:nvSpPr>
        <p:spPr/>
        <p:txBody>
          <a:bodyPr/>
          <a:lstStyle>
            <a:lvl1pPr>
              <a:defRPr sz="1000"/>
            </a:lvl1pPr>
          </a:lstStyle>
          <a:p>
            <a:pPr>
              <a:defRPr/>
            </a:pPr>
            <a:fld id="{FD13B355-E40B-4338-BAC9-ADF81817C0D9}" type="slidenum">
              <a:rPr lang="en-US">
                <a:solidFill>
                  <a:srgbClr val="797979"/>
                </a:solidFill>
              </a:rPr>
              <a:pPr>
                <a:defRPr/>
              </a:pPr>
              <a:t>‹#›</a:t>
            </a:fld>
            <a:endParaRPr lang="en-US" dirty="0">
              <a:solidFill>
                <a:srgbClr val="797979"/>
              </a:solidFill>
            </a:endParaRPr>
          </a:p>
        </p:txBody>
      </p:sp>
    </p:spTree>
    <p:extLst>
      <p:ext uri="{BB962C8B-B14F-4D97-AF65-F5344CB8AC3E}">
        <p14:creationId xmlns:p14="http://schemas.microsoft.com/office/powerpoint/2010/main" val="5201559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pic>
        <p:nvPicPr>
          <p:cNvPr id="2"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350" y="0"/>
            <a:ext cx="91567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7"/>
          <p:cNvSpPr txBox="1">
            <a:spLocks noGrp="1"/>
          </p:cNvSpPr>
          <p:nvPr/>
        </p:nvSpPr>
        <p:spPr bwMode="auto">
          <a:xfrm>
            <a:off x="685800" y="6419850"/>
            <a:ext cx="6381750" cy="357188"/>
          </a:xfrm>
          <a:prstGeom prst="rect">
            <a:avLst/>
          </a:prstGeom>
          <a:noFill/>
          <a:ln>
            <a:noFill/>
          </a:ln>
          <a:extLst/>
        </p:spPr>
        <p:txBody>
          <a:bodyPr/>
          <a:lstStyle>
            <a:lvl1pPr eaLnBrk="0" hangingPunct="0">
              <a:defRPr sz="2000">
                <a:solidFill>
                  <a:schemeClr val="tx1"/>
                </a:solidFill>
                <a:latin typeface="Arial" charset="0"/>
                <a:ea typeface="Arial Unicode MS" pitchFamily="34" charset="-128"/>
                <a:cs typeface="Arial Unicode MS" pitchFamily="34" charset="-128"/>
              </a:defRPr>
            </a:lvl1pPr>
            <a:lvl2pPr marL="742950" indent="-285750" eaLnBrk="0" hangingPunct="0">
              <a:defRPr sz="2000">
                <a:solidFill>
                  <a:schemeClr val="tx1"/>
                </a:solidFill>
                <a:latin typeface="Arial" charset="0"/>
                <a:ea typeface="Arial Unicode MS" pitchFamily="34" charset="-128"/>
                <a:cs typeface="Arial Unicode MS" pitchFamily="34" charset="-128"/>
              </a:defRPr>
            </a:lvl2pPr>
            <a:lvl3pPr marL="1143000" indent="-228600" eaLnBrk="0" hangingPunct="0">
              <a:defRPr sz="2000">
                <a:solidFill>
                  <a:schemeClr val="tx1"/>
                </a:solidFill>
                <a:latin typeface="Arial" charset="0"/>
                <a:ea typeface="Arial Unicode MS" pitchFamily="34" charset="-128"/>
                <a:cs typeface="Arial Unicode MS" pitchFamily="34" charset="-128"/>
              </a:defRPr>
            </a:lvl3pPr>
            <a:lvl4pPr marL="1600200" indent="-228600" eaLnBrk="0" hangingPunct="0">
              <a:defRPr sz="2000">
                <a:solidFill>
                  <a:schemeClr val="tx1"/>
                </a:solidFill>
                <a:latin typeface="Arial" charset="0"/>
                <a:ea typeface="Arial Unicode MS" pitchFamily="34" charset="-128"/>
                <a:cs typeface="Arial Unicode MS" pitchFamily="34" charset="-128"/>
              </a:defRPr>
            </a:lvl4pPr>
            <a:lvl5pPr marL="2057400" indent="-228600" eaLnBrk="0" hangingPunct="0">
              <a:defRPr sz="20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20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20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20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2000">
                <a:solidFill>
                  <a:schemeClr val="tx1"/>
                </a:solidFill>
                <a:latin typeface="Arial" charset="0"/>
                <a:ea typeface="Arial Unicode MS" pitchFamily="34" charset="-128"/>
                <a:cs typeface="Arial Unicode MS" pitchFamily="34" charset="-128"/>
              </a:defRPr>
            </a:lvl9pPr>
          </a:lstStyle>
          <a:p>
            <a:pPr fontAlgn="base">
              <a:spcBef>
                <a:spcPct val="0"/>
              </a:spcBef>
              <a:spcAft>
                <a:spcPct val="0"/>
              </a:spcAft>
              <a:defRPr/>
            </a:pPr>
            <a:endParaRPr lang="en-US" sz="1200" dirty="0">
              <a:solidFill>
                <a:srgbClr val="000000"/>
              </a:solidFill>
              <a:latin typeface="Calibri" pitchFamily="34" charset="0"/>
            </a:endParaRPr>
          </a:p>
        </p:txBody>
      </p:sp>
      <p:sp>
        <p:nvSpPr>
          <p:cNvPr id="4" name="Rectangle 11"/>
          <p:cNvSpPr>
            <a:spLocks noGrp="1" noChangeArrowheads="1"/>
          </p:cNvSpPr>
          <p:nvPr>
            <p:ph type="ftr" sz="quarter" idx="10"/>
          </p:nvPr>
        </p:nvSpPr>
        <p:spPr/>
        <p:txBody>
          <a:bodyPr/>
          <a:lstStyle>
            <a:lvl1pPr>
              <a:defRPr/>
            </a:lvl1pPr>
          </a:lstStyle>
          <a:p>
            <a:pPr>
              <a:defRPr/>
            </a:pPr>
            <a:r>
              <a:rPr lang="en-US" dirty="0">
                <a:solidFill>
                  <a:srgbClr val="000000">
                    <a:tint val="75000"/>
                  </a:srgbClr>
                </a:solidFill>
              </a:rPr>
              <a:t>Confidential</a:t>
            </a:r>
          </a:p>
        </p:txBody>
      </p:sp>
    </p:spTree>
    <p:extLst>
      <p:ext uri="{BB962C8B-B14F-4D97-AF65-F5344CB8AC3E}">
        <p14:creationId xmlns:p14="http://schemas.microsoft.com/office/powerpoint/2010/main" val="672327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6A59F08A-F0AD-4782-9EFC-AA5D9D816265}" type="datetimeFigureOut">
              <a:rPr lang="en-US">
                <a:solidFill>
                  <a:srgbClr val="797979">
                    <a:tint val="75000"/>
                  </a:srgbClr>
                </a:solidFill>
              </a:rPr>
              <a:pPr>
                <a:defRPr/>
              </a:pPr>
              <a:t>4/15/2019</a:t>
            </a:fld>
            <a:endParaRPr lang="en-US" dirty="0">
              <a:solidFill>
                <a:srgbClr val="797979">
                  <a:tint val="75000"/>
                </a:srgb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dirty="0">
              <a:solidFill>
                <a:srgbClr val="797979">
                  <a:tint val="75000"/>
                </a:srgbClr>
              </a:solidFill>
            </a:endParaRPr>
          </a:p>
        </p:txBody>
      </p:sp>
      <p:sp>
        <p:nvSpPr>
          <p:cNvPr id="5" name="Slide Number Placeholder 4"/>
          <p:cNvSpPr>
            <a:spLocks noGrp="1"/>
          </p:cNvSpPr>
          <p:nvPr>
            <p:ph type="sldNum" sz="quarter" idx="12"/>
          </p:nvPr>
        </p:nvSpPr>
        <p:spPr/>
        <p:txBody>
          <a:bodyPr/>
          <a:lstStyle>
            <a:lvl1pPr>
              <a:defRPr/>
            </a:lvl1pPr>
          </a:lstStyle>
          <a:p>
            <a:pPr>
              <a:defRPr/>
            </a:pPr>
            <a:fld id="{6F780EDD-297D-4E50-AE52-39AC5BC06C93}" type="slidenum">
              <a:rPr lang="en-US">
                <a:solidFill>
                  <a:srgbClr val="797979"/>
                </a:solidFill>
              </a:rPr>
              <a:pPr>
                <a:defRPr/>
              </a:pPr>
              <a:t>‹#›</a:t>
            </a:fld>
            <a:endParaRPr lang="en-US" dirty="0">
              <a:solidFill>
                <a:srgbClr val="797979"/>
              </a:solidFill>
            </a:endParaRPr>
          </a:p>
        </p:txBody>
      </p:sp>
    </p:spTree>
    <p:extLst>
      <p:ext uri="{BB962C8B-B14F-4D97-AF65-F5344CB8AC3E}">
        <p14:creationId xmlns:p14="http://schemas.microsoft.com/office/powerpoint/2010/main" val="16312427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2_Title Slide">
    <p:bg>
      <p:bgRef idx="1001">
        <a:schemeClr val="bg1"/>
      </p:bgRef>
    </p:bg>
    <p:spTree>
      <p:nvGrpSpPr>
        <p:cNvPr id="1" name=""/>
        <p:cNvGrpSpPr/>
        <p:nvPr/>
      </p:nvGrpSpPr>
      <p:grpSpPr>
        <a:xfrm>
          <a:off x="0" y="0"/>
          <a:ext cx="0" cy="0"/>
          <a:chOff x="0" y="0"/>
          <a:chExt cx="0" cy="0"/>
        </a:xfrm>
      </p:grpSpPr>
      <p:sp>
        <p:nvSpPr>
          <p:cNvPr id="4" name="Rectangle 6"/>
          <p:cNvSpPr>
            <a:spLocks noChangeArrowheads="1"/>
          </p:cNvSpPr>
          <p:nvPr/>
        </p:nvSpPr>
        <p:spPr bwMode="auto">
          <a:xfrm>
            <a:off x="0" y="6"/>
            <a:ext cx="9144000" cy="885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6" tIns="45688" rIns="91376" bIns="45688" anchor="ctr"/>
          <a:lstStyle/>
          <a:p>
            <a:pPr fontAlgn="base">
              <a:spcBef>
                <a:spcPct val="0"/>
              </a:spcBef>
              <a:spcAft>
                <a:spcPct val="0"/>
              </a:spcAft>
            </a:pPr>
            <a:endParaRPr lang="en-US" sz="2000" dirty="0">
              <a:solidFill>
                <a:srgbClr val="000000"/>
              </a:solidFill>
              <a:latin typeface="Calibri" pitchFamily="34" charset="0"/>
              <a:ea typeface="Arial Unicode MS" pitchFamily="34" charset="-128"/>
              <a:cs typeface="Arial Unicode MS" pitchFamily="34" charset="-128"/>
            </a:endParaRPr>
          </a:p>
        </p:txBody>
      </p:sp>
      <p:sp>
        <p:nvSpPr>
          <p:cNvPr id="14" name="Text Placeholder 2"/>
          <p:cNvSpPr>
            <a:spLocks noGrp="1"/>
          </p:cNvSpPr>
          <p:nvPr>
            <p:ph type="body" idx="1"/>
          </p:nvPr>
        </p:nvSpPr>
        <p:spPr>
          <a:xfrm>
            <a:off x="731838" y="2576318"/>
            <a:ext cx="7772400" cy="557212"/>
          </a:xfrm>
        </p:spPr>
        <p:txBody>
          <a:bodyPr anchor="b"/>
          <a:lstStyle>
            <a:lvl1pPr marL="0" indent="0" algn="l" rtl="0" fontAlgn="base">
              <a:spcBef>
                <a:spcPct val="0"/>
              </a:spcBef>
              <a:spcAft>
                <a:spcPct val="0"/>
              </a:spcAft>
              <a:buNone/>
              <a:defRPr lang="en-US" sz="2800" kern="1200" dirty="0" smtClean="0">
                <a:solidFill>
                  <a:srgbClr val="6EA732"/>
                </a:solidFill>
                <a:latin typeface="Calibri" pitchFamily="34" charset="0"/>
                <a:ea typeface="MS PGothic" pitchFamily="34" charset="-128"/>
                <a:cs typeface="Arial Unicode MS" pitchFamily="34" charset="-128"/>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dirty="0"/>
              <a:t>Click to edit Master text styles</a:t>
            </a:r>
          </a:p>
        </p:txBody>
      </p:sp>
      <p:sp>
        <p:nvSpPr>
          <p:cNvPr id="15" name="Text Placeholder 2"/>
          <p:cNvSpPr>
            <a:spLocks noGrp="1"/>
          </p:cNvSpPr>
          <p:nvPr>
            <p:ph type="body" idx="10"/>
          </p:nvPr>
        </p:nvSpPr>
        <p:spPr>
          <a:xfrm>
            <a:off x="731838" y="3152580"/>
            <a:ext cx="7772400" cy="557212"/>
          </a:xfrm>
        </p:spPr>
        <p:txBody>
          <a:bodyPr anchor="b"/>
          <a:lstStyle>
            <a:lvl1pPr marL="0" indent="0" algn="l" rtl="0" fontAlgn="base">
              <a:spcBef>
                <a:spcPct val="0"/>
              </a:spcBef>
              <a:spcAft>
                <a:spcPct val="0"/>
              </a:spcAft>
              <a:buNone/>
              <a:defRPr lang="en-US" sz="2000" b="1" dirty="0" smtClean="0">
                <a:solidFill>
                  <a:schemeClr val="tx1"/>
                </a:solidFill>
                <a:latin typeface="Calibri" pitchFamily="34" charset="0"/>
                <a:ea typeface="+mn-ea"/>
                <a:cs typeface="+mn-cs"/>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dirty="0"/>
              <a:t>Click to edit Master text styles</a:t>
            </a:r>
          </a:p>
        </p:txBody>
      </p:sp>
      <p:pic>
        <p:nvPicPr>
          <p:cNvPr id="6" name="Picture 5" descr="flexion_2c_lg.jpg"/>
          <p:cNvPicPr>
            <a:picLocks noChangeAspect="1"/>
          </p:cNvPicPr>
          <p:nvPr userDrawn="1"/>
        </p:nvPicPr>
        <p:blipFill>
          <a:blip r:embed="rId2" cstate="print"/>
          <a:stretch>
            <a:fillRect/>
          </a:stretch>
        </p:blipFill>
        <p:spPr>
          <a:xfrm>
            <a:off x="4163054" y="4279142"/>
            <a:ext cx="4650846" cy="1860977"/>
          </a:xfrm>
          <a:prstGeom prst="rect">
            <a:avLst/>
          </a:prstGeom>
        </p:spPr>
      </p:pic>
    </p:spTree>
    <p:extLst>
      <p:ext uri="{BB962C8B-B14F-4D97-AF65-F5344CB8AC3E}">
        <p14:creationId xmlns:p14="http://schemas.microsoft.com/office/powerpoint/2010/main" val="183031186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71500" y="1028701"/>
            <a:ext cx="394335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028701"/>
            <a:ext cx="394335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B6BE81-6F5F-48A0-A19D-EEBEA33705DD}" type="datetimeFigureOut">
              <a:rPr lang="en-US" smtClean="0"/>
              <a:t>4/15/2019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9D4AA6-0EA1-43F5-BA3D-1392DB378DF4}" type="slidenum">
              <a:rPr lang="en-US" smtClean="0"/>
              <a:t>‹#›</a:t>
            </a:fld>
            <a:endParaRPr lang="en-US"/>
          </a:p>
        </p:txBody>
      </p:sp>
    </p:spTree>
    <p:extLst>
      <p:ext uri="{BB962C8B-B14F-4D97-AF65-F5344CB8AC3E}">
        <p14:creationId xmlns:p14="http://schemas.microsoft.com/office/powerpoint/2010/main" val="27486398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5614"/>
            <a:ext cx="7772400" cy="5640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Date Placeholder 2"/>
          <p:cNvSpPr>
            <a:spLocks noGrp="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z="1800">
                <a:ea typeface="ＭＳ Ｐゴシック" pitchFamily="-65" charset="-128"/>
                <a:cs typeface="Arial" charset="0"/>
              </a:defRPr>
            </a:lvl1pPr>
          </a:lstStyle>
          <a:p>
            <a:pPr>
              <a:defRPr/>
            </a:pPr>
            <a:endParaRPr lang="en-US" dirty="0">
              <a:solidFill>
                <a:prstClr val="black">
                  <a:tint val="75000"/>
                </a:prstClr>
              </a:solidFill>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sz="1800">
                <a:ea typeface="ＭＳ Ｐゴシック" pitchFamily="-65" charset="-128"/>
                <a:cs typeface="Arial" charset="0"/>
              </a:defRPr>
            </a:lvl1p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6553200" y="6238875"/>
            <a:ext cx="1905000" cy="457200"/>
          </a:xfrm>
          <a:prstGeom prst="rect">
            <a:avLst/>
          </a:prstGeom>
        </p:spPr>
        <p:txBody>
          <a:bodyPr vert="horz" wrap="square" lIns="91440" tIns="45720" rIns="91440" bIns="45720" numCol="1" anchor="t" anchorCtr="0" compatLnSpc="1">
            <a:prstTxWarp prst="textNoShape">
              <a:avLst/>
            </a:prstTxWarp>
          </a:bodyPr>
          <a:lstStyle>
            <a:lvl1pPr>
              <a:defRPr sz="1800">
                <a:cs typeface="Arial" charset="0"/>
              </a:defRPr>
            </a:lvl1pPr>
          </a:lstStyle>
          <a:p>
            <a:fld id="{904E930E-140E-3B4B-B0AC-CFE33A46D1F4}"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55359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1500" y="66675"/>
            <a:ext cx="8001000" cy="7040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71500" y="1028700"/>
            <a:ext cx="3926682" cy="731067"/>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71500" y="1838325"/>
            <a:ext cx="3926682" cy="41433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6480" y="1028700"/>
            <a:ext cx="3946020" cy="731067"/>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6480" y="1838325"/>
            <a:ext cx="3946020" cy="41433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B6BE81-6F5F-48A0-A19D-EEBEA33705DD}" type="datetimeFigureOut">
              <a:rPr lang="en-US" smtClean="0"/>
              <a:t>4/15/2019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9D4AA6-0EA1-43F5-BA3D-1392DB378DF4}" type="slidenum">
              <a:rPr lang="en-US" smtClean="0"/>
              <a:t>‹#›</a:t>
            </a:fld>
            <a:endParaRPr lang="en-US"/>
          </a:p>
        </p:txBody>
      </p:sp>
    </p:spTree>
    <p:extLst>
      <p:ext uri="{BB962C8B-B14F-4D97-AF65-F5344CB8AC3E}">
        <p14:creationId xmlns:p14="http://schemas.microsoft.com/office/powerpoint/2010/main" val="217753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B6BE81-6F5F-48A0-A19D-EEBEA33705DD}" type="datetimeFigureOut">
              <a:rPr lang="en-US" smtClean="0"/>
              <a:t>4/15/2019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9D4AA6-0EA1-43F5-BA3D-1392DB378DF4}" type="slidenum">
              <a:rPr lang="en-US" smtClean="0"/>
              <a:t>‹#›</a:t>
            </a:fld>
            <a:endParaRPr lang="en-US"/>
          </a:p>
        </p:txBody>
      </p:sp>
    </p:spTree>
    <p:extLst>
      <p:ext uri="{BB962C8B-B14F-4D97-AF65-F5344CB8AC3E}">
        <p14:creationId xmlns:p14="http://schemas.microsoft.com/office/powerpoint/2010/main" val="4153761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B6BE81-6F5F-48A0-A19D-EEBEA33705DD}" type="datetimeFigureOut">
              <a:rPr lang="en-US" smtClean="0"/>
              <a:t>4/15/2019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9D4AA6-0EA1-43F5-BA3D-1392DB378DF4}" type="slidenum">
              <a:rPr lang="en-US" smtClean="0"/>
              <a:t>‹#›</a:t>
            </a:fld>
            <a:endParaRPr lang="en-US"/>
          </a:p>
        </p:txBody>
      </p:sp>
      <p:sp>
        <p:nvSpPr>
          <p:cNvPr id="5" name="Rectangle 4"/>
          <p:cNvSpPr/>
          <p:nvPr/>
        </p:nvSpPr>
        <p:spPr bwMode="auto">
          <a:xfrm>
            <a:off x="485774" y="0"/>
            <a:ext cx="8181975" cy="885825"/>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a typeface="MS PGothic" pitchFamily="34" charset="-128"/>
            </a:endParaRPr>
          </a:p>
        </p:txBody>
      </p:sp>
    </p:spTree>
    <p:extLst>
      <p:ext uri="{BB962C8B-B14F-4D97-AF65-F5344CB8AC3E}">
        <p14:creationId xmlns:p14="http://schemas.microsoft.com/office/powerpoint/2010/main" val="1176153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0" y="762000"/>
            <a:ext cx="3007519" cy="1152861"/>
          </a:xfrm>
        </p:spPr>
        <p:txBody>
          <a:bodyPr anchor="b">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3808208" y="839096"/>
            <a:ext cx="4763492" cy="5142604"/>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1500" y="2057400"/>
            <a:ext cx="3007519" cy="390594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B6BE81-6F5F-48A0-A19D-EEBEA33705DD}" type="datetimeFigureOut">
              <a:rPr lang="en-US" smtClean="0"/>
              <a:t>4/15/2019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9D4AA6-0EA1-43F5-BA3D-1392DB378DF4}" type="slidenum">
              <a:rPr lang="en-US" smtClean="0"/>
              <a:t>‹#›</a:t>
            </a:fld>
            <a:endParaRPr lang="en-US"/>
          </a:p>
        </p:txBody>
      </p:sp>
    </p:spTree>
    <p:extLst>
      <p:ext uri="{BB962C8B-B14F-4D97-AF65-F5344CB8AC3E}">
        <p14:creationId xmlns:p14="http://schemas.microsoft.com/office/powerpoint/2010/main" val="2603342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0" y="772758"/>
            <a:ext cx="3007519" cy="1142104"/>
          </a:xfrm>
        </p:spPr>
        <p:txBody>
          <a:bodyPr anchor="b">
            <a:normAutofit/>
          </a:bodyPr>
          <a:lstStyle>
            <a:lvl1pPr>
              <a:defRPr sz="27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07676" y="839097"/>
            <a:ext cx="4764024" cy="5119390"/>
          </a:xfrm>
        </p:spPr>
        <p:txBody>
          <a:bodyPr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71500" y="2057400"/>
            <a:ext cx="3007519" cy="39243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B6BE81-6F5F-48A0-A19D-EEBEA33705DD}" type="datetimeFigureOut">
              <a:rPr lang="en-US" smtClean="0"/>
              <a:t>4/15/2019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9D4AA6-0EA1-43F5-BA3D-1392DB378DF4}" type="slidenum">
              <a:rPr lang="en-US" smtClean="0"/>
              <a:t>‹#›</a:t>
            </a:fld>
            <a:endParaRPr lang="en-US"/>
          </a:p>
        </p:txBody>
      </p:sp>
    </p:spTree>
    <p:extLst>
      <p:ext uri="{BB962C8B-B14F-4D97-AF65-F5344CB8AC3E}">
        <p14:creationId xmlns:p14="http://schemas.microsoft.com/office/powerpoint/2010/main" val="1648822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3.jpg"/><Relationship Id="rId5" Type="http://schemas.openxmlformats.org/officeDocument/2006/relationships/slideLayout" Target="../slideLayouts/slideLayout26.xml"/><Relationship Id="rId10" Type="http://schemas.openxmlformats.org/officeDocument/2006/relationships/theme" Target="../theme/theme2.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image" Target="../media/image3.jp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3.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Flexion logo-NEW-tagline - 2c_small.jpg"/>
          <p:cNvPicPr>
            <a:picLocks noChangeAspect="1"/>
          </p:cNvPicPr>
          <p:nvPr/>
        </p:nvPicPr>
        <p:blipFill rotWithShape="1">
          <a:blip r:embed="rId23" cstate="print">
            <a:extLst>
              <a:ext uri="{28A0092B-C50C-407E-A947-70E740481C1C}">
                <a14:useLocalDpi xmlns:a14="http://schemas.microsoft.com/office/drawing/2010/main" val="0"/>
              </a:ext>
            </a:extLst>
          </a:blip>
          <a:srcRect l="5540" t="4246" r="4332" b="12433"/>
          <a:stretch/>
        </p:blipFill>
        <p:spPr>
          <a:xfrm>
            <a:off x="556563" y="5946890"/>
            <a:ext cx="1316022" cy="684907"/>
          </a:xfrm>
          <a:prstGeom prst="rect">
            <a:avLst/>
          </a:prstGeom>
        </p:spPr>
      </p:pic>
      <p:sp>
        <p:nvSpPr>
          <p:cNvPr id="26" name="Rectangle 25"/>
          <p:cNvSpPr/>
          <p:nvPr/>
        </p:nvSpPr>
        <p:spPr bwMode="auto">
          <a:xfrm>
            <a:off x="560135" y="6651619"/>
            <a:ext cx="8030615" cy="206381"/>
          </a:xfrm>
          <a:prstGeom prst="rect">
            <a:avLst/>
          </a:prstGeom>
          <a:gradFill flip="none" rotWithShape="1">
            <a:gsLst>
              <a:gs pos="0">
                <a:srgbClr val="E3E3E5"/>
              </a:gs>
              <a:gs pos="7000">
                <a:schemeClr val="accent1">
                  <a:lumMod val="5000"/>
                  <a:lumOff val="95000"/>
                </a:schemeClr>
              </a:gs>
              <a:gs pos="74000">
                <a:srgbClr val="E3E3E5"/>
              </a:gs>
              <a:gs pos="83000">
                <a:srgbClr val="E3E3E5"/>
              </a:gs>
              <a:gs pos="100000">
                <a:srgbClr val="F1F1F3"/>
              </a:gs>
            </a:gsLst>
            <a:lin ang="54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a typeface="MS PGothic" pitchFamily="34" charset="-128"/>
            </a:endParaRPr>
          </a:p>
        </p:txBody>
      </p:sp>
      <p:grpSp>
        <p:nvGrpSpPr>
          <p:cNvPr id="19" name="Group 18"/>
          <p:cNvGrpSpPr/>
          <p:nvPr/>
        </p:nvGrpSpPr>
        <p:grpSpPr>
          <a:xfrm>
            <a:off x="560135" y="0"/>
            <a:ext cx="8030615" cy="763393"/>
            <a:chOff x="552451" y="0"/>
            <a:chExt cx="8030615" cy="763393"/>
          </a:xfrm>
        </p:grpSpPr>
        <p:sp>
          <p:nvSpPr>
            <p:cNvPr id="20" name="Rectangle 19"/>
            <p:cNvSpPr/>
            <p:nvPr/>
          </p:nvSpPr>
          <p:spPr bwMode="auto">
            <a:xfrm>
              <a:off x="552451" y="694237"/>
              <a:ext cx="8030615" cy="69156"/>
            </a:xfrm>
            <a:prstGeom prst="rect">
              <a:avLst/>
            </a:prstGeom>
            <a:solidFill>
              <a:srgbClr val="E3E3E5"/>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a typeface="MS PGothic" pitchFamily="34" charset="-128"/>
              </a:endParaRPr>
            </a:p>
          </p:txBody>
        </p:sp>
        <p:sp>
          <p:nvSpPr>
            <p:cNvPr id="18" name="Rectangle 17"/>
            <p:cNvSpPr/>
            <p:nvPr/>
          </p:nvSpPr>
          <p:spPr bwMode="auto">
            <a:xfrm>
              <a:off x="552451" y="61179"/>
              <a:ext cx="8030615" cy="667512"/>
            </a:xfrm>
            <a:prstGeom prst="rect">
              <a:avLst/>
            </a:prstGeom>
            <a:solidFill>
              <a:srgbClr val="F1F1F3"/>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a typeface="MS PGothic" pitchFamily="34" charset="-128"/>
              </a:endParaRPr>
            </a:p>
          </p:txBody>
        </p:sp>
        <p:sp>
          <p:nvSpPr>
            <p:cNvPr id="17" name="Rectangle 16"/>
            <p:cNvSpPr/>
            <p:nvPr/>
          </p:nvSpPr>
          <p:spPr bwMode="auto">
            <a:xfrm>
              <a:off x="552451" y="0"/>
              <a:ext cx="8030615" cy="69156"/>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a typeface="MS PGothic" pitchFamily="34" charset="-128"/>
              </a:endParaRPr>
            </a:p>
          </p:txBody>
        </p:sp>
      </p:grpSp>
      <p:sp>
        <p:nvSpPr>
          <p:cNvPr id="2" name="Title Placeholder 1"/>
          <p:cNvSpPr>
            <a:spLocks noGrp="1"/>
          </p:cNvSpPr>
          <p:nvPr>
            <p:ph type="title"/>
          </p:nvPr>
        </p:nvSpPr>
        <p:spPr>
          <a:xfrm>
            <a:off x="571500" y="61179"/>
            <a:ext cx="8001000" cy="70221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71500" y="1028701"/>
            <a:ext cx="8001000" cy="495299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970705"/>
            <a:ext cx="2057400" cy="365125"/>
          </a:xfrm>
          <a:prstGeom prst="rect">
            <a:avLst/>
          </a:prstGeom>
        </p:spPr>
        <p:txBody>
          <a:bodyPr vert="horz" lIns="91440" tIns="45720" rIns="91440" bIns="45720" rtlCol="0" anchor="ctr"/>
          <a:lstStyle>
            <a:lvl1pPr algn="l">
              <a:defRPr sz="1000" b="1">
                <a:solidFill>
                  <a:schemeClr val="accent3"/>
                </a:solidFill>
              </a:defRPr>
            </a:lvl1pPr>
          </a:lstStyle>
          <a:p>
            <a:fld id="{DAB6BE81-6F5F-48A0-A19D-EEBEA33705DD}" type="datetimeFigureOut">
              <a:rPr lang="en-US" smtClean="0"/>
              <a:t>4/15/2019</a:t>
            </a:fld>
            <a:endParaRPr lang="en-US"/>
          </a:p>
        </p:txBody>
      </p:sp>
      <p:sp>
        <p:nvSpPr>
          <p:cNvPr id="5" name="Footer Placeholder 4"/>
          <p:cNvSpPr>
            <a:spLocks noGrp="1"/>
          </p:cNvSpPr>
          <p:nvPr>
            <p:ph type="ftr" sz="quarter" idx="3"/>
          </p:nvPr>
        </p:nvSpPr>
        <p:spPr>
          <a:xfrm>
            <a:off x="3028950" y="6577005"/>
            <a:ext cx="3086100" cy="365125"/>
          </a:xfrm>
          <a:prstGeom prst="rect">
            <a:avLst/>
          </a:prstGeom>
        </p:spPr>
        <p:txBody>
          <a:bodyPr vert="horz" lIns="91440" tIns="45720" rIns="91440" bIns="45720" rtlCol="0" anchor="ctr"/>
          <a:lstStyle>
            <a:lvl1pPr algn="ctr">
              <a:defRPr sz="1000" b="1">
                <a:solidFill>
                  <a:schemeClr val="accent2"/>
                </a:solidFill>
              </a:defRPr>
            </a:lvl1pPr>
          </a:lstStyle>
          <a:p>
            <a:endParaRPr lang="en-US"/>
          </a:p>
        </p:txBody>
      </p:sp>
      <p:sp>
        <p:nvSpPr>
          <p:cNvPr id="6" name="Slide Number Placeholder 5"/>
          <p:cNvSpPr>
            <a:spLocks noGrp="1"/>
          </p:cNvSpPr>
          <p:nvPr>
            <p:ph type="sldNum" sz="quarter" idx="4"/>
          </p:nvPr>
        </p:nvSpPr>
        <p:spPr>
          <a:xfrm>
            <a:off x="7105650" y="6577005"/>
            <a:ext cx="1466050" cy="365125"/>
          </a:xfrm>
          <a:prstGeom prst="rect">
            <a:avLst/>
          </a:prstGeom>
        </p:spPr>
        <p:txBody>
          <a:bodyPr vert="horz" lIns="91440" tIns="45720" rIns="91440" bIns="45720" rtlCol="0" anchor="ctr"/>
          <a:lstStyle>
            <a:lvl1pPr algn="r">
              <a:defRPr sz="1000" b="1">
                <a:solidFill>
                  <a:schemeClr val="accent2"/>
                </a:solidFill>
              </a:defRPr>
            </a:lvl1pPr>
          </a:lstStyle>
          <a:p>
            <a:fld id="{689D4AA6-0EA1-43F5-BA3D-1392DB378DF4}" type="slidenum">
              <a:rPr lang="en-US" smtClean="0"/>
              <a:t>‹#›</a:t>
            </a:fld>
            <a:endParaRPr lang="en-US"/>
          </a:p>
        </p:txBody>
      </p:sp>
    </p:spTree>
    <p:extLst>
      <p:ext uri="{BB962C8B-B14F-4D97-AF65-F5344CB8AC3E}">
        <p14:creationId xmlns:p14="http://schemas.microsoft.com/office/powerpoint/2010/main" val="9503898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5" r:id="rId12"/>
    <p:sldLayoutId id="2147483696" r:id="rId13"/>
    <p:sldLayoutId id="2147483702" r:id="rId14"/>
    <p:sldLayoutId id="2147483705" r:id="rId15"/>
    <p:sldLayoutId id="2147483706" r:id="rId16"/>
    <p:sldLayoutId id="2147483707" r:id="rId17"/>
    <p:sldLayoutId id="2147483708" r:id="rId18"/>
    <p:sldLayoutId id="2147483709" r:id="rId19"/>
    <p:sldLayoutId id="2147483710" r:id="rId20"/>
    <p:sldLayoutId id="2147483711" r:id="rId21"/>
  </p:sldLayoutIdLst>
  <p:txStyles>
    <p:titleStyle>
      <a:lvl1pPr algn="l" defTabSz="914400" rtl="0" eaLnBrk="1" latinLnBrk="0" hangingPunct="1">
        <a:lnSpc>
          <a:spcPts val="2200"/>
        </a:lnSpc>
        <a:spcBef>
          <a:spcPct val="0"/>
        </a:spcBef>
        <a:buNone/>
        <a:defRPr sz="2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Clr>
          <a:schemeClr val="accent1"/>
        </a:buClr>
        <a:buSzPct val="120000"/>
        <a:buFont typeface="Wingdings" panose="05000000000000000000" pitchFamily="2" charset="2"/>
        <a:buNone/>
        <a:defRPr sz="2000" b="1" kern="1200">
          <a:solidFill>
            <a:schemeClr val="tx1"/>
          </a:solidFill>
          <a:latin typeface="+mn-lt"/>
          <a:ea typeface="+mn-ea"/>
          <a:cs typeface="+mn-cs"/>
        </a:defRPr>
      </a:lvl1pPr>
      <a:lvl2pPr marL="571500" indent="-228600" algn="l" defTabSz="914400" rtl="0" eaLnBrk="1" latinLnBrk="0" hangingPunct="1">
        <a:lnSpc>
          <a:spcPct val="90000"/>
        </a:lnSpc>
        <a:spcBef>
          <a:spcPts val="500"/>
        </a:spcBef>
        <a:buClr>
          <a:schemeClr val="accent1"/>
        </a:buClr>
        <a:buSzPct val="120000"/>
        <a:buFont typeface="Arial" panose="020B0604020202020204" pitchFamily="34" charset="0"/>
        <a:buChar char="•"/>
        <a:defRPr sz="1800" kern="1200">
          <a:solidFill>
            <a:schemeClr val="tx1"/>
          </a:solidFill>
          <a:latin typeface="+mn-lt"/>
          <a:ea typeface="+mn-ea"/>
          <a:cs typeface="+mn-cs"/>
        </a:defRPr>
      </a:lvl2pPr>
      <a:lvl3pPr marL="1031875" indent="-231775" algn="l" defTabSz="914400" rtl="0" eaLnBrk="1" latinLnBrk="0" hangingPunct="1">
        <a:lnSpc>
          <a:spcPct val="90000"/>
        </a:lnSpc>
        <a:spcBef>
          <a:spcPts val="500"/>
        </a:spcBef>
        <a:buClr>
          <a:schemeClr val="accent1"/>
        </a:buClr>
        <a:buSzPct val="120000"/>
        <a:buFont typeface="Calibri" panose="020F0502020204030204" pitchFamily="34" charset="0"/>
        <a:buChar char="–"/>
        <a:defRPr sz="1600" kern="1200">
          <a:solidFill>
            <a:schemeClr val="tx1"/>
          </a:solidFill>
          <a:latin typeface="+mn-lt"/>
          <a:ea typeface="+mn-ea"/>
          <a:cs typeface="+mn-cs"/>
        </a:defRPr>
      </a:lvl3pPr>
      <a:lvl4pPr marL="1543050" indent="-171450" algn="l" defTabSz="914400" rtl="0" eaLnBrk="1" latinLnBrk="0" hangingPunct="1">
        <a:lnSpc>
          <a:spcPct val="90000"/>
        </a:lnSpc>
        <a:spcBef>
          <a:spcPts val="500"/>
        </a:spcBef>
        <a:buClr>
          <a:schemeClr val="accent1"/>
        </a:buClr>
        <a:buSzPct val="120000"/>
        <a:buFont typeface="Wingdings" panose="05000000000000000000" pitchFamily="2" charset="2"/>
        <a:buChar char="§"/>
        <a:defRPr sz="14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Clr>
          <a:schemeClr val="accent1"/>
        </a:buClr>
        <a:buSzPct val="12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0">
          <p15:clr>
            <a:srgbClr val="F26B43"/>
          </p15:clr>
        </p15:guide>
        <p15:guide id="2" orient="horz" pos="2160">
          <p15:clr>
            <a:srgbClr val="F26B43"/>
          </p15:clr>
        </p15:guide>
        <p15:guide id="3" orient="horz" pos="648">
          <p15:clr>
            <a:srgbClr val="F26B43"/>
          </p15:clr>
        </p15:guide>
        <p15:guide id="4" pos="360">
          <p15:clr>
            <a:srgbClr val="F26B43"/>
          </p15:clr>
        </p15:guide>
        <p15:guide id="5" pos="5400">
          <p15:clr>
            <a:srgbClr val="F26B43"/>
          </p15:clr>
        </p15:guide>
        <p15:guide id="6" orient="horz" pos="480">
          <p15:clr>
            <a:srgbClr val="F26B43"/>
          </p15:clr>
        </p15:guide>
        <p15:guide id="7" orient="horz" pos="376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882"/>
          </a:schemeClr>
        </a:solidFill>
        <a:effectLst/>
      </p:bgPr>
    </p:bg>
    <p:spTree>
      <p:nvGrpSpPr>
        <p:cNvPr id="1" name=""/>
        <p:cNvGrpSpPr/>
        <p:nvPr/>
      </p:nvGrpSpPr>
      <p:grpSpPr>
        <a:xfrm>
          <a:off x="0" y="0"/>
          <a:ext cx="0" cy="0"/>
          <a:chOff x="0" y="0"/>
          <a:chExt cx="0" cy="0"/>
        </a:xfrm>
      </p:grpSpPr>
      <p:pic>
        <p:nvPicPr>
          <p:cNvPr id="1026" name="Picture 4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0" y="0"/>
            <a:ext cx="914400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027" name="Rectangle 46"/>
          <p:cNvSpPr>
            <a:spLocks noGrp="1" noChangeArrowheads="1"/>
          </p:cNvSpPr>
          <p:nvPr>
            <p:ph type="title"/>
          </p:nvPr>
        </p:nvSpPr>
        <p:spPr bwMode="auto">
          <a:xfrm>
            <a:off x="565150" y="76200"/>
            <a:ext cx="801211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Title Goes Here</a:t>
            </a:r>
          </a:p>
        </p:txBody>
      </p:sp>
      <p:sp>
        <p:nvSpPr>
          <p:cNvPr id="8" name="Slide Number Placeholder 7"/>
          <p:cNvSpPr>
            <a:spLocks noGrp="1"/>
          </p:cNvSpPr>
          <p:nvPr>
            <p:ph type="sldNum" sz="quarter" idx="4"/>
          </p:nvPr>
        </p:nvSpPr>
        <p:spPr>
          <a:xfrm>
            <a:off x="6553200" y="6598444"/>
            <a:ext cx="2133600" cy="259556"/>
          </a:xfrm>
          <a:prstGeom prst="rect">
            <a:avLst/>
          </a:prstGeom>
        </p:spPr>
        <p:txBody>
          <a:bodyPr vert="horz" lIns="91440" tIns="45720" rIns="91440" bIns="45720" rtlCol="0" anchor="ctr"/>
          <a:lstStyle>
            <a:lvl1pPr algn="r">
              <a:defRPr sz="1200">
                <a:solidFill>
                  <a:schemeClr val="tx1"/>
                </a:solidFill>
                <a:latin typeface="Arial" pitchFamily="34" charset="0"/>
              </a:defRPr>
            </a:lvl1pPr>
          </a:lstStyle>
          <a:p>
            <a:pPr fontAlgn="base">
              <a:spcBef>
                <a:spcPct val="0"/>
              </a:spcBef>
              <a:spcAft>
                <a:spcPct val="0"/>
              </a:spcAft>
              <a:defRPr/>
            </a:pPr>
            <a:fld id="{96BD5707-9935-41CD-9F25-73E490A68552}" type="slidenum">
              <a:rPr lang="en-US">
                <a:solidFill>
                  <a:srgbClr val="797979"/>
                </a:solidFill>
                <a:ea typeface="Arial Unicode MS" pitchFamily="34" charset="-128"/>
                <a:cs typeface="Arial Unicode MS" pitchFamily="34" charset="-128"/>
              </a:rPr>
              <a:pPr fontAlgn="base">
                <a:spcBef>
                  <a:spcPct val="0"/>
                </a:spcBef>
                <a:spcAft>
                  <a:spcPct val="0"/>
                </a:spcAft>
                <a:defRPr/>
              </a:pPr>
              <a:t>‹#›</a:t>
            </a:fld>
            <a:endParaRPr lang="en-US" dirty="0">
              <a:solidFill>
                <a:srgbClr val="797979"/>
              </a:solidFill>
              <a:ea typeface="Arial Unicode MS" pitchFamily="34" charset="-128"/>
              <a:cs typeface="Arial Unicode MS" pitchFamily="34" charset="-128"/>
            </a:endParaRPr>
          </a:p>
        </p:txBody>
      </p:sp>
      <p:sp>
        <p:nvSpPr>
          <p:cNvPr id="11" name="Date Placeholder 10" hidden="1"/>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fontAlgn="base">
              <a:spcBef>
                <a:spcPct val="0"/>
              </a:spcBef>
              <a:spcAft>
                <a:spcPct val="0"/>
              </a:spcAft>
              <a:defRPr/>
            </a:pPr>
            <a:r>
              <a:rPr lang="en-US" dirty="0">
                <a:solidFill>
                  <a:srgbClr val="797979">
                    <a:tint val="75000"/>
                  </a:srgbClr>
                </a:solidFill>
                <a:ea typeface="Arial Unicode MS" pitchFamily="34" charset="-128"/>
                <a:cs typeface="Arial Unicode MS" pitchFamily="34" charset="-128"/>
              </a:rPr>
              <a:t>1/24/2018</a:t>
            </a:r>
          </a:p>
        </p:txBody>
      </p:sp>
      <p:sp>
        <p:nvSpPr>
          <p:cNvPr id="12" name="Footer Placeholder 11"/>
          <p:cNvSpPr>
            <a:spLocks noGrp="1"/>
          </p:cNvSpPr>
          <p:nvPr>
            <p:ph type="ftr" sz="quarter" idx="3"/>
          </p:nvPr>
        </p:nvSpPr>
        <p:spPr>
          <a:xfrm>
            <a:off x="3124200" y="6611970"/>
            <a:ext cx="2895600" cy="246030"/>
          </a:xfrm>
          <a:prstGeom prst="rect">
            <a:avLst/>
          </a:prstGeom>
        </p:spPr>
        <p:txBody>
          <a:bodyPr vert="horz" lIns="91440" tIns="45720" rIns="91440" bIns="45720" rtlCol="0" anchor="ctr"/>
          <a:lstStyle>
            <a:lvl1pPr algn="ctr">
              <a:defRPr sz="1600" b="1">
                <a:solidFill>
                  <a:schemeClr val="tx1">
                    <a:tint val="75000"/>
                  </a:schemeClr>
                </a:solidFill>
                <a:latin typeface="Arial" pitchFamily="34" charset="0"/>
              </a:defRPr>
            </a:lvl1pPr>
          </a:lstStyle>
          <a:p>
            <a:pPr fontAlgn="base">
              <a:spcBef>
                <a:spcPct val="0"/>
              </a:spcBef>
              <a:spcAft>
                <a:spcPct val="0"/>
              </a:spcAft>
              <a:defRPr/>
            </a:pPr>
            <a:r>
              <a:rPr lang="en-US" sz="1200" dirty="0">
                <a:solidFill>
                  <a:srgbClr val="797979">
                    <a:tint val="75000"/>
                  </a:srgbClr>
                </a:solidFill>
                <a:ea typeface="Arial Unicode MS" pitchFamily="34" charset="-128"/>
                <a:cs typeface="Arial Unicode MS" pitchFamily="34" charset="-128"/>
              </a:rPr>
              <a:t>CONFIDENTIAL</a:t>
            </a:r>
          </a:p>
        </p:txBody>
      </p:sp>
      <p:sp>
        <p:nvSpPr>
          <p:cNvPr id="1032" name="Text Placeholder 12"/>
          <p:cNvSpPr>
            <a:spLocks noGrp="1"/>
          </p:cNvSpPr>
          <p:nvPr>
            <p:ph type="body" idx="1"/>
          </p:nvPr>
        </p:nvSpPr>
        <p:spPr bwMode="auto">
          <a:xfrm>
            <a:off x="500063" y="1146175"/>
            <a:ext cx="8077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95839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hf sldNum="0" hdr="0" ftr="0"/>
  <p:txStyles>
    <p:titleStyle>
      <a:lvl1pPr algn="l" rtl="0" eaLnBrk="1" fontAlgn="base" hangingPunct="1">
        <a:spcBef>
          <a:spcPct val="0"/>
        </a:spcBef>
        <a:spcAft>
          <a:spcPct val="0"/>
        </a:spcAft>
        <a:defRPr sz="2800">
          <a:solidFill>
            <a:schemeClr val="tx1"/>
          </a:solidFill>
          <a:latin typeface="Calibri" pitchFamily="34" charset="0"/>
          <a:ea typeface="ＭＳ Ｐゴシック" charset="-128"/>
          <a:cs typeface="+mj-cs"/>
        </a:defRPr>
      </a:lvl1pPr>
      <a:lvl2pPr algn="l" rtl="0" eaLnBrk="1" fontAlgn="base" hangingPunct="1">
        <a:spcBef>
          <a:spcPct val="0"/>
        </a:spcBef>
        <a:spcAft>
          <a:spcPct val="0"/>
        </a:spcAft>
        <a:defRPr sz="2800">
          <a:solidFill>
            <a:schemeClr val="tx1"/>
          </a:solidFill>
          <a:latin typeface="Calibri" pitchFamily="34" charset="0"/>
          <a:ea typeface="ＭＳ Ｐゴシック" charset="-128"/>
        </a:defRPr>
      </a:lvl2pPr>
      <a:lvl3pPr algn="l" rtl="0" eaLnBrk="1" fontAlgn="base" hangingPunct="1">
        <a:spcBef>
          <a:spcPct val="0"/>
        </a:spcBef>
        <a:spcAft>
          <a:spcPct val="0"/>
        </a:spcAft>
        <a:defRPr sz="2800">
          <a:solidFill>
            <a:schemeClr val="tx1"/>
          </a:solidFill>
          <a:latin typeface="Calibri" pitchFamily="34" charset="0"/>
          <a:ea typeface="ＭＳ Ｐゴシック" charset="-128"/>
        </a:defRPr>
      </a:lvl3pPr>
      <a:lvl4pPr algn="l" rtl="0" eaLnBrk="1" fontAlgn="base" hangingPunct="1">
        <a:spcBef>
          <a:spcPct val="0"/>
        </a:spcBef>
        <a:spcAft>
          <a:spcPct val="0"/>
        </a:spcAft>
        <a:defRPr sz="2800">
          <a:solidFill>
            <a:schemeClr val="tx1"/>
          </a:solidFill>
          <a:latin typeface="Calibri" pitchFamily="34" charset="0"/>
          <a:ea typeface="ＭＳ Ｐゴシック" charset="-128"/>
        </a:defRPr>
      </a:lvl4pPr>
      <a:lvl5pPr algn="l" rtl="0" eaLnBrk="1" fontAlgn="base" hangingPunct="1">
        <a:spcBef>
          <a:spcPct val="0"/>
        </a:spcBef>
        <a:spcAft>
          <a:spcPct val="0"/>
        </a:spcAft>
        <a:defRPr sz="2800">
          <a:solidFill>
            <a:schemeClr val="tx1"/>
          </a:solidFill>
          <a:latin typeface="Calibri" pitchFamily="34" charset="0"/>
          <a:ea typeface="ＭＳ Ｐゴシック" charset="-128"/>
        </a:defRPr>
      </a:lvl5pPr>
      <a:lvl6pPr marL="457200" algn="l" rtl="0" eaLnBrk="1" fontAlgn="base" hangingPunct="1">
        <a:spcBef>
          <a:spcPct val="0"/>
        </a:spcBef>
        <a:spcAft>
          <a:spcPct val="0"/>
        </a:spcAft>
        <a:defRPr sz="2500">
          <a:solidFill>
            <a:srgbClr val="77787B"/>
          </a:solidFill>
          <a:latin typeface="Arial" pitchFamily="34" charset="0"/>
          <a:ea typeface="MS PGothic" pitchFamily="34" charset="-128"/>
        </a:defRPr>
      </a:lvl6pPr>
      <a:lvl7pPr marL="914400" algn="l" rtl="0" eaLnBrk="1" fontAlgn="base" hangingPunct="1">
        <a:spcBef>
          <a:spcPct val="0"/>
        </a:spcBef>
        <a:spcAft>
          <a:spcPct val="0"/>
        </a:spcAft>
        <a:defRPr sz="2500">
          <a:solidFill>
            <a:srgbClr val="77787B"/>
          </a:solidFill>
          <a:latin typeface="Arial" pitchFamily="34" charset="0"/>
          <a:ea typeface="MS PGothic" pitchFamily="34" charset="-128"/>
        </a:defRPr>
      </a:lvl7pPr>
      <a:lvl8pPr marL="1371600" algn="l" rtl="0" eaLnBrk="1" fontAlgn="base" hangingPunct="1">
        <a:spcBef>
          <a:spcPct val="0"/>
        </a:spcBef>
        <a:spcAft>
          <a:spcPct val="0"/>
        </a:spcAft>
        <a:defRPr sz="2500">
          <a:solidFill>
            <a:srgbClr val="77787B"/>
          </a:solidFill>
          <a:latin typeface="Arial" pitchFamily="34" charset="0"/>
          <a:ea typeface="MS PGothic" pitchFamily="34" charset="-128"/>
        </a:defRPr>
      </a:lvl8pPr>
      <a:lvl9pPr marL="1828800" algn="l" rtl="0" eaLnBrk="1" fontAlgn="base" hangingPunct="1">
        <a:spcBef>
          <a:spcPct val="0"/>
        </a:spcBef>
        <a:spcAft>
          <a:spcPct val="0"/>
        </a:spcAft>
        <a:defRPr sz="2500">
          <a:solidFill>
            <a:srgbClr val="77787B"/>
          </a:solidFill>
          <a:latin typeface="Arial" pitchFamily="34" charset="0"/>
          <a:ea typeface="MS PGothic" pitchFamily="34" charset="-128"/>
        </a:defRPr>
      </a:lvl9pPr>
    </p:titleStyle>
    <p:bodyStyle>
      <a:lvl1pPr marL="195263" indent="-195263" algn="l" rtl="0" eaLnBrk="1" fontAlgn="base" hangingPunct="1">
        <a:spcBef>
          <a:spcPct val="20000"/>
        </a:spcBef>
        <a:spcAft>
          <a:spcPct val="0"/>
        </a:spcAft>
        <a:buClr>
          <a:srgbClr val="81B73B"/>
        </a:buClr>
        <a:defRPr sz="2400" b="1">
          <a:solidFill>
            <a:schemeClr val="tx1"/>
          </a:solidFill>
          <a:latin typeface="Calibri" pitchFamily="34" charset="0"/>
          <a:ea typeface="ＭＳ Ｐゴシック" charset="-128"/>
          <a:cs typeface="+mn-cs"/>
        </a:defRPr>
      </a:lvl1pPr>
      <a:lvl2pPr marL="763588" indent="-285750" algn="l" rtl="0" eaLnBrk="1" fontAlgn="base" hangingPunct="1">
        <a:spcBef>
          <a:spcPct val="20000"/>
        </a:spcBef>
        <a:spcAft>
          <a:spcPct val="0"/>
        </a:spcAft>
        <a:buClr>
          <a:srgbClr val="00B050"/>
        </a:buClr>
        <a:buSzPct val="120000"/>
        <a:buFont typeface="Arial" charset="0"/>
        <a:buChar char="•"/>
        <a:defRPr sz="2000">
          <a:solidFill>
            <a:schemeClr val="tx1"/>
          </a:solidFill>
          <a:latin typeface="Calibri" pitchFamily="34" charset="0"/>
          <a:ea typeface="ＭＳ Ｐゴシック" charset="-128"/>
        </a:defRPr>
      </a:lvl2pPr>
      <a:lvl3pPr marL="1182688" indent="-228600" algn="l" rtl="0" eaLnBrk="1" fontAlgn="base" hangingPunct="1">
        <a:spcBef>
          <a:spcPct val="20000"/>
        </a:spcBef>
        <a:spcAft>
          <a:spcPct val="0"/>
        </a:spcAft>
        <a:buClr>
          <a:srgbClr val="81B73B"/>
        </a:buClr>
        <a:buFont typeface="Courier New" pitchFamily="49" charset="0"/>
        <a:buChar char="o"/>
        <a:defRPr sz="2000">
          <a:solidFill>
            <a:schemeClr val="tx1"/>
          </a:solidFill>
          <a:latin typeface="Calibri" pitchFamily="34" charset="0"/>
          <a:ea typeface="ＭＳ Ｐゴシック" charset="-128"/>
        </a:defRPr>
      </a:lvl3pPr>
      <a:lvl4pPr marL="1601788" indent="-228600" algn="l" rtl="0" eaLnBrk="1" fontAlgn="base" hangingPunct="1">
        <a:spcBef>
          <a:spcPct val="20000"/>
        </a:spcBef>
        <a:spcAft>
          <a:spcPct val="0"/>
        </a:spcAft>
        <a:buClr>
          <a:schemeClr val="folHlink"/>
        </a:buClr>
        <a:buChar char="–"/>
        <a:defRPr sz="2000">
          <a:solidFill>
            <a:srgbClr val="77787B"/>
          </a:solidFill>
          <a:latin typeface="Calibri" pitchFamily="34" charset="0"/>
          <a:ea typeface="ＭＳ Ｐゴシック" charset="-128"/>
        </a:defRPr>
      </a:lvl4pPr>
      <a:lvl5pPr marL="2057400" indent="-228600" algn="l" rtl="0" eaLnBrk="1" fontAlgn="base" hangingPunct="1">
        <a:spcBef>
          <a:spcPct val="20000"/>
        </a:spcBef>
        <a:spcAft>
          <a:spcPct val="0"/>
        </a:spcAft>
        <a:buClr>
          <a:schemeClr val="folHlink"/>
        </a:buClr>
        <a:buChar char="»"/>
        <a:defRPr sz="2000">
          <a:solidFill>
            <a:srgbClr val="77787B"/>
          </a:solidFill>
          <a:latin typeface="Calibri" pitchFamily="34" charset="0"/>
          <a:ea typeface="ＭＳ Ｐゴシック" charset="-128"/>
        </a:defRPr>
      </a:lvl5pPr>
      <a:lvl6pPr marL="2514600" indent="-228600" algn="l" rtl="0" eaLnBrk="1" fontAlgn="base" hangingPunct="1">
        <a:spcBef>
          <a:spcPct val="20000"/>
        </a:spcBef>
        <a:spcAft>
          <a:spcPct val="0"/>
        </a:spcAft>
        <a:buClr>
          <a:schemeClr val="folHlink"/>
        </a:buClr>
        <a:buChar char="»"/>
        <a:defRPr sz="1400">
          <a:solidFill>
            <a:srgbClr val="77787B"/>
          </a:solidFill>
          <a:latin typeface="+mn-lt"/>
          <a:ea typeface="+mn-ea"/>
        </a:defRPr>
      </a:lvl6pPr>
      <a:lvl7pPr marL="2971800" indent="-228600" algn="l" rtl="0" eaLnBrk="1" fontAlgn="base" hangingPunct="1">
        <a:spcBef>
          <a:spcPct val="20000"/>
        </a:spcBef>
        <a:spcAft>
          <a:spcPct val="0"/>
        </a:spcAft>
        <a:buClr>
          <a:schemeClr val="folHlink"/>
        </a:buClr>
        <a:buChar char="»"/>
        <a:defRPr sz="1400">
          <a:solidFill>
            <a:srgbClr val="77787B"/>
          </a:solidFill>
          <a:latin typeface="+mn-lt"/>
          <a:ea typeface="+mn-ea"/>
        </a:defRPr>
      </a:lvl7pPr>
      <a:lvl8pPr marL="3429000" indent="-228600" algn="l" rtl="0" eaLnBrk="1" fontAlgn="base" hangingPunct="1">
        <a:spcBef>
          <a:spcPct val="20000"/>
        </a:spcBef>
        <a:spcAft>
          <a:spcPct val="0"/>
        </a:spcAft>
        <a:buClr>
          <a:schemeClr val="folHlink"/>
        </a:buClr>
        <a:buChar char="»"/>
        <a:defRPr sz="1400">
          <a:solidFill>
            <a:srgbClr val="77787B"/>
          </a:solidFill>
          <a:latin typeface="+mn-lt"/>
          <a:ea typeface="+mn-ea"/>
        </a:defRPr>
      </a:lvl8pPr>
      <a:lvl9pPr marL="3886200" indent="-228600" algn="l" rtl="0" eaLnBrk="1" fontAlgn="base" hangingPunct="1">
        <a:spcBef>
          <a:spcPct val="20000"/>
        </a:spcBef>
        <a:spcAft>
          <a:spcPct val="0"/>
        </a:spcAft>
        <a:buClr>
          <a:schemeClr val="folHlink"/>
        </a:buClr>
        <a:buChar char="»"/>
        <a:defRPr sz="1400">
          <a:solidFill>
            <a:srgbClr val="77787B"/>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882"/>
          </a:schemeClr>
        </a:solidFill>
        <a:effectLst/>
      </p:bgPr>
    </p:bg>
    <p:spTree>
      <p:nvGrpSpPr>
        <p:cNvPr id="1" name=""/>
        <p:cNvGrpSpPr/>
        <p:nvPr/>
      </p:nvGrpSpPr>
      <p:grpSpPr>
        <a:xfrm>
          <a:off x="0" y="0"/>
          <a:ext cx="0" cy="0"/>
          <a:chOff x="0" y="0"/>
          <a:chExt cx="0" cy="0"/>
        </a:xfrm>
      </p:grpSpPr>
      <p:pic>
        <p:nvPicPr>
          <p:cNvPr id="1026" name="Picture 44"/>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0" y="0"/>
            <a:ext cx="914400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027" name="Rectangle 46"/>
          <p:cNvSpPr>
            <a:spLocks noGrp="1" noChangeArrowheads="1"/>
          </p:cNvSpPr>
          <p:nvPr>
            <p:ph type="title"/>
          </p:nvPr>
        </p:nvSpPr>
        <p:spPr bwMode="auto">
          <a:xfrm>
            <a:off x="565150" y="76200"/>
            <a:ext cx="801211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Title Goes Here</a:t>
            </a:r>
          </a:p>
        </p:txBody>
      </p:sp>
      <p:sp>
        <p:nvSpPr>
          <p:cNvPr id="8" name="Slide Number Placeholder 7"/>
          <p:cNvSpPr>
            <a:spLocks noGrp="1"/>
          </p:cNvSpPr>
          <p:nvPr>
            <p:ph type="sldNum" sz="quarter" idx="4"/>
          </p:nvPr>
        </p:nvSpPr>
        <p:spPr>
          <a:xfrm>
            <a:off x="6553200" y="6598444"/>
            <a:ext cx="2133600" cy="259556"/>
          </a:xfrm>
          <a:prstGeom prst="rect">
            <a:avLst/>
          </a:prstGeom>
        </p:spPr>
        <p:txBody>
          <a:bodyPr vert="horz" lIns="91440" tIns="45720" rIns="91440" bIns="45720" rtlCol="0" anchor="ctr"/>
          <a:lstStyle>
            <a:lvl1pPr algn="r">
              <a:defRPr sz="1200">
                <a:solidFill>
                  <a:schemeClr val="tx1"/>
                </a:solidFill>
                <a:latin typeface="Arial" pitchFamily="34" charset="0"/>
              </a:defRPr>
            </a:lvl1pPr>
          </a:lstStyle>
          <a:p>
            <a:pPr fontAlgn="base">
              <a:spcBef>
                <a:spcPct val="0"/>
              </a:spcBef>
              <a:spcAft>
                <a:spcPct val="0"/>
              </a:spcAft>
              <a:defRPr/>
            </a:pPr>
            <a:fld id="{96BD5707-9935-41CD-9F25-73E490A68552}" type="slidenum">
              <a:rPr lang="en-US">
                <a:solidFill>
                  <a:srgbClr val="797979"/>
                </a:solidFill>
                <a:ea typeface="Arial Unicode MS" pitchFamily="34" charset="-128"/>
                <a:cs typeface="Arial Unicode MS" pitchFamily="34" charset="-128"/>
              </a:rPr>
              <a:pPr fontAlgn="base">
                <a:spcBef>
                  <a:spcPct val="0"/>
                </a:spcBef>
                <a:spcAft>
                  <a:spcPct val="0"/>
                </a:spcAft>
                <a:defRPr/>
              </a:pPr>
              <a:t>‹#›</a:t>
            </a:fld>
            <a:endParaRPr lang="en-US" dirty="0">
              <a:solidFill>
                <a:srgbClr val="797979"/>
              </a:solidFill>
              <a:ea typeface="Arial Unicode MS" pitchFamily="34" charset="-128"/>
              <a:cs typeface="Arial Unicode MS" pitchFamily="34" charset="-128"/>
            </a:endParaRPr>
          </a:p>
        </p:txBody>
      </p:sp>
      <p:sp>
        <p:nvSpPr>
          <p:cNvPr id="11" name="Date Placeholder 10" hidden="1"/>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fontAlgn="base">
              <a:spcBef>
                <a:spcPct val="0"/>
              </a:spcBef>
              <a:spcAft>
                <a:spcPct val="0"/>
              </a:spcAft>
              <a:defRPr/>
            </a:pPr>
            <a:fld id="{3DE742A2-83FE-4CDD-A9BF-AC310E59929E}" type="datetime1">
              <a:rPr lang="en-US">
                <a:solidFill>
                  <a:srgbClr val="797979">
                    <a:tint val="75000"/>
                  </a:srgbClr>
                </a:solidFill>
                <a:ea typeface="Arial Unicode MS" pitchFamily="34" charset="-128"/>
                <a:cs typeface="Arial Unicode MS" pitchFamily="34" charset="-128"/>
              </a:rPr>
              <a:pPr fontAlgn="base">
                <a:spcBef>
                  <a:spcPct val="0"/>
                </a:spcBef>
                <a:spcAft>
                  <a:spcPct val="0"/>
                </a:spcAft>
                <a:defRPr/>
              </a:pPr>
              <a:t>4/15/2019</a:t>
            </a:fld>
            <a:endParaRPr lang="en-US" dirty="0">
              <a:solidFill>
                <a:srgbClr val="797979">
                  <a:tint val="75000"/>
                </a:srgbClr>
              </a:solidFill>
              <a:ea typeface="Arial Unicode MS" pitchFamily="34" charset="-128"/>
              <a:cs typeface="Arial Unicode MS" pitchFamily="34" charset="-128"/>
            </a:endParaRPr>
          </a:p>
        </p:txBody>
      </p:sp>
      <p:sp>
        <p:nvSpPr>
          <p:cNvPr id="12" name="Footer Placeholder 11"/>
          <p:cNvSpPr>
            <a:spLocks noGrp="1"/>
          </p:cNvSpPr>
          <p:nvPr>
            <p:ph type="ftr" sz="quarter" idx="3"/>
          </p:nvPr>
        </p:nvSpPr>
        <p:spPr>
          <a:xfrm>
            <a:off x="3124200" y="6611970"/>
            <a:ext cx="2895600" cy="246030"/>
          </a:xfrm>
          <a:prstGeom prst="rect">
            <a:avLst/>
          </a:prstGeom>
        </p:spPr>
        <p:txBody>
          <a:bodyPr vert="horz" lIns="91440" tIns="45720" rIns="91440" bIns="45720" rtlCol="0" anchor="ctr"/>
          <a:lstStyle>
            <a:lvl1pPr algn="ctr">
              <a:defRPr sz="1600" b="1">
                <a:solidFill>
                  <a:schemeClr val="tx1">
                    <a:tint val="75000"/>
                  </a:schemeClr>
                </a:solidFill>
                <a:latin typeface="Arial" pitchFamily="34" charset="0"/>
              </a:defRPr>
            </a:lvl1pPr>
          </a:lstStyle>
          <a:p>
            <a:pPr fontAlgn="base">
              <a:spcBef>
                <a:spcPct val="0"/>
              </a:spcBef>
              <a:spcAft>
                <a:spcPct val="0"/>
              </a:spcAft>
              <a:defRPr/>
            </a:pPr>
            <a:r>
              <a:rPr lang="en-US" sz="1200" dirty="0">
                <a:solidFill>
                  <a:srgbClr val="797979">
                    <a:tint val="75000"/>
                  </a:srgbClr>
                </a:solidFill>
                <a:ea typeface="Arial Unicode MS" pitchFamily="34" charset="-128"/>
                <a:cs typeface="Arial Unicode MS" pitchFamily="34" charset="-128"/>
              </a:rPr>
              <a:t>CONFIDENTIAL</a:t>
            </a:r>
          </a:p>
        </p:txBody>
      </p:sp>
      <p:sp>
        <p:nvSpPr>
          <p:cNvPr id="1032" name="Text Placeholder 12"/>
          <p:cNvSpPr>
            <a:spLocks noGrp="1"/>
          </p:cNvSpPr>
          <p:nvPr>
            <p:ph type="body" idx="1"/>
          </p:nvPr>
        </p:nvSpPr>
        <p:spPr bwMode="auto">
          <a:xfrm>
            <a:off x="500063" y="1146175"/>
            <a:ext cx="8077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41538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Lst>
  <p:hf hdr="0" dt="0"/>
  <p:txStyles>
    <p:titleStyle>
      <a:lvl1pPr algn="l" rtl="0" eaLnBrk="1" fontAlgn="base" hangingPunct="1">
        <a:spcBef>
          <a:spcPct val="0"/>
        </a:spcBef>
        <a:spcAft>
          <a:spcPct val="0"/>
        </a:spcAft>
        <a:defRPr sz="2800">
          <a:solidFill>
            <a:schemeClr val="tx1"/>
          </a:solidFill>
          <a:latin typeface="Calibri" pitchFamily="34" charset="0"/>
          <a:ea typeface="ＭＳ Ｐゴシック" charset="-128"/>
          <a:cs typeface="+mj-cs"/>
        </a:defRPr>
      </a:lvl1pPr>
      <a:lvl2pPr algn="l" rtl="0" eaLnBrk="1" fontAlgn="base" hangingPunct="1">
        <a:spcBef>
          <a:spcPct val="0"/>
        </a:spcBef>
        <a:spcAft>
          <a:spcPct val="0"/>
        </a:spcAft>
        <a:defRPr sz="2800">
          <a:solidFill>
            <a:schemeClr val="tx1"/>
          </a:solidFill>
          <a:latin typeface="Calibri" pitchFamily="34" charset="0"/>
          <a:ea typeface="ＭＳ Ｐゴシック" charset="-128"/>
        </a:defRPr>
      </a:lvl2pPr>
      <a:lvl3pPr algn="l" rtl="0" eaLnBrk="1" fontAlgn="base" hangingPunct="1">
        <a:spcBef>
          <a:spcPct val="0"/>
        </a:spcBef>
        <a:spcAft>
          <a:spcPct val="0"/>
        </a:spcAft>
        <a:defRPr sz="2800">
          <a:solidFill>
            <a:schemeClr val="tx1"/>
          </a:solidFill>
          <a:latin typeface="Calibri" pitchFamily="34" charset="0"/>
          <a:ea typeface="ＭＳ Ｐゴシック" charset="-128"/>
        </a:defRPr>
      </a:lvl3pPr>
      <a:lvl4pPr algn="l" rtl="0" eaLnBrk="1" fontAlgn="base" hangingPunct="1">
        <a:spcBef>
          <a:spcPct val="0"/>
        </a:spcBef>
        <a:spcAft>
          <a:spcPct val="0"/>
        </a:spcAft>
        <a:defRPr sz="2800">
          <a:solidFill>
            <a:schemeClr val="tx1"/>
          </a:solidFill>
          <a:latin typeface="Calibri" pitchFamily="34" charset="0"/>
          <a:ea typeface="ＭＳ Ｐゴシック" charset="-128"/>
        </a:defRPr>
      </a:lvl4pPr>
      <a:lvl5pPr algn="l" rtl="0" eaLnBrk="1" fontAlgn="base" hangingPunct="1">
        <a:spcBef>
          <a:spcPct val="0"/>
        </a:spcBef>
        <a:spcAft>
          <a:spcPct val="0"/>
        </a:spcAft>
        <a:defRPr sz="2800">
          <a:solidFill>
            <a:schemeClr val="tx1"/>
          </a:solidFill>
          <a:latin typeface="Calibri" pitchFamily="34" charset="0"/>
          <a:ea typeface="ＭＳ Ｐゴシック" charset="-128"/>
        </a:defRPr>
      </a:lvl5pPr>
      <a:lvl6pPr marL="457200" algn="l" rtl="0" eaLnBrk="1" fontAlgn="base" hangingPunct="1">
        <a:spcBef>
          <a:spcPct val="0"/>
        </a:spcBef>
        <a:spcAft>
          <a:spcPct val="0"/>
        </a:spcAft>
        <a:defRPr sz="2500">
          <a:solidFill>
            <a:srgbClr val="77787B"/>
          </a:solidFill>
          <a:latin typeface="Arial" pitchFamily="34" charset="0"/>
          <a:ea typeface="MS PGothic" pitchFamily="34" charset="-128"/>
        </a:defRPr>
      </a:lvl6pPr>
      <a:lvl7pPr marL="914400" algn="l" rtl="0" eaLnBrk="1" fontAlgn="base" hangingPunct="1">
        <a:spcBef>
          <a:spcPct val="0"/>
        </a:spcBef>
        <a:spcAft>
          <a:spcPct val="0"/>
        </a:spcAft>
        <a:defRPr sz="2500">
          <a:solidFill>
            <a:srgbClr val="77787B"/>
          </a:solidFill>
          <a:latin typeface="Arial" pitchFamily="34" charset="0"/>
          <a:ea typeface="MS PGothic" pitchFamily="34" charset="-128"/>
        </a:defRPr>
      </a:lvl7pPr>
      <a:lvl8pPr marL="1371600" algn="l" rtl="0" eaLnBrk="1" fontAlgn="base" hangingPunct="1">
        <a:spcBef>
          <a:spcPct val="0"/>
        </a:spcBef>
        <a:spcAft>
          <a:spcPct val="0"/>
        </a:spcAft>
        <a:defRPr sz="2500">
          <a:solidFill>
            <a:srgbClr val="77787B"/>
          </a:solidFill>
          <a:latin typeface="Arial" pitchFamily="34" charset="0"/>
          <a:ea typeface="MS PGothic" pitchFamily="34" charset="-128"/>
        </a:defRPr>
      </a:lvl8pPr>
      <a:lvl9pPr marL="1828800" algn="l" rtl="0" eaLnBrk="1" fontAlgn="base" hangingPunct="1">
        <a:spcBef>
          <a:spcPct val="0"/>
        </a:spcBef>
        <a:spcAft>
          <a:spcPct val="0"/>
        </a:spcAft>
        <a:defRPr sz="2500">
          <a:solidFill>
            <a:srgbClr val="77787B"/>
          </a:solidFill>
          <a:latin typeface="Arial" pitchFamily="34" charset="0"/>
          <a:ea typeface="MS PGothic" pitchFamily="34" charset="-128"/>
        </a:defRPr>
      </a:lvl9pPr>
    </p:titleStyle>
    <p:bodyStyle>
      <a:lvl1pPr marL="195263" indent="-195263" algn="l" rtl="0" eaLnBrk="1" fontAlgn="base" hangingPunct="1">
        <a:spcBef>
          <a:spcPct val="20000"/>
        </a:spcBef>
        <a:spcAft>
          <a:spcPct val="0"/>
        </a:spcAft>
        <a:buClr>
          <a:srgbClr val="81B73B"/>
        </a:buClr>
        <a:defRPr sz="2400" b="1">
          <a:solidFill>
            <a:schemeClr val="tx1"/>
          </a:solidFill>
          <a:latin typeface="Calibri" pitchFamily="34" charset="0"/>
          <a:ea typeface="ＭＳ Ｐゴシック" charset="-128"/>
          <a:cs typeface="+mn-cs"/>
        </a:defRPr>
      </a:lvl1pPr>
      <a:lvl2pPr marL="763588" indent="-285750" algn="l" rtl="0" eaLnBrk="1" fontAlgn="base" hangingPunct="1">
        <a:spcBef>
          <a:spcPct val="20000"/>
        </a:spcBef>
        <a:spcAft>
          <a:spcPct val="0"/>
        </a:spcAft>
        <a:buClr>
          <a:srgbClr val="00B050"/>
        </a:buClr>
        <a:buSzPct val="120000"/>
        <a:buFont typeface="Arial" charset="0"/>
        <a:buChar char="•"/>
        <a:defRPr sz="2000">
          <a:solidFill>
            <a:schemeClr val="tx1"/>
          </a:solidFill>
          <a:latin typeface="Calibri" pitchFamily="34" charset="0"/>
          <a:ea typeface="ＭＳ Ｐゴシック" charset="-128"/>
        </a:defRPr>
      </a:lvl2pPr>
      <a:lvl3pPr marL="1182688" indent="-228600" algn="l" rtl="0" eaLnBrk="1" fontAlgn="base" hangingPunct="1">
        <a:spcBef>
          <a:spcPct val="20000"/>
        </a:spcBef>
        <a:spcAft>
          <a:spcPct val="0"/>
        </a:spcAft>
        <a:buClr>
          <a:srgbClr val="81B73B"/>
        </a:buClr>
        <a:buFont typeface="Courier New" pitchFamily="49" charset="0"/>
        <a:buChar char="o"/>
        <a:defRPr sz="2000">
          <a:solidFill>
            <a:schemeClr val="tx1"/>
          </a:solidFill>
          <a:latin typeface="Calibri" pitchFamily="34" charset="0"/>
          <a:ea typeface="ＭＳ Ｐゴシック" charset="-128"/>
        </a:defRPr>
      </a:lvl3pPr>
      <a:lvl4pPr marL="1601788" indent="-228600" algn="l" rtl="0" eaLnBrk="1" fontAlgn="base" hangingPunct="1">
        <a:spcBef>
          <a:spcPct val="20000"/>
        </a:spcBef>
        <a:spcAft>
          <a:spcPct val="0"/>
        </a:spcAft>
        <a:buClr>
          <a:schemeClr val="folHlink"/>
        </a:buClr>
        <a:buChar char="–"/>
        <a:defRPr sz="2000">
          <a:solidFill>
            <a:srgbClr val="77787B"/>
          </a:solidFill>
          <a:latin typeface="Calibri" pitchFamily="34" charset="0"/>
          <a:ea typeface="ＭＳ Ｐゴシック" charset="-128"/>
        </a:defRPr>
      </a:lvl4pPr>
      <a:lvl5pPr marL="2057400" indent="-228600" algn="l" rtl="0" eaLnBrk="1" fontAlgn="base" hangingPunct="1">
        <a:spcBef>
          <a:spcPct val="20000"/>
        </a:spcBef>
        <a:spcAft>
          <a:spcPct val="0"/>
        </a:spcAft>
        <a:buClr>
          <a:schemeClr val="folHlink"/>
        </a:buClr>
        <a:buChar char="»"/>
        <a:defRPr sz="2000">
          <a:solidFill>
            <a:srgbClr val="77787B"/>
          </a:solidFill>
          <a:latin typeface="Calibri" pitchFamily="34" charset="0"/>
          <a:ea typeface="ＭＳ Ｐゴシック" charset="-128"/>
        </a:defRPr>
      </a:lvl5pPr>
      <a:lvl6pPr marL="2514600" indent="-228600" algn="l" rtl="0" eaLnBrk="1" fontAlgn="base" hangingPunct="1">
        <a:spcBef>
          <a:spcPct val="20000"/>
        </a:spcBef>
        <a:spcAft>
          <a:spcPct val="0"/>
        </a:spcAft>
        <a:buClr>
          <a:schemeClr val="folHlink"/>
        </a:buClr>
        <a:buChar char="»"/>
        <a:defRPr sz="1400">
          <a:solidFill>
            <a:srgbClr val="77787B"/>
          </a:solidFill>
          <a:latin typeface="+mn-lt"/>
          <a:ea typeface="+mn-ea"/>
        </a:defRPr>
      </a:lvl6pPr>
      <a:lvl7pPr marL="2971800" indent="-228600" algn="l" rtl="0" eaLnBrk="1" fontAlgn="base" hangingPunct="1">
        <a:spcBef>
          <a:spcPct val="20000"/>
        </a:spcBef>
        <a:spcAft>
          <a:spcPct val="0"/>
        </a:spcAft>
        <a:buClr>
          <a:schemeClr val="folHlink"/>
        </a:buClr>
        <a:buChar char="»"/>
        <a:defRPr sz="1400">
          <a:solidFill>
            <a:srgbClr val="77787B"/>
          </a:solidFill>
          <a:latin typeface="+mn-lt"/>
          <a:ea typeface="+mn-ea"/>
        </a:defRPr>
      </a:lvl7pPr>
      <a:lvl8pPr marL="3429000" indent="-228600" algn="l" rtl="0" eaLnBrk="1" fontAlgn="base" hangingPunct="1">
        <a:spcBef>
          <a:spcPct val="20000"/>
        </a:spcBef>
        <a:spcAft>
          <a:spcPct val="0"/>
        </a:spcAft>
        <a:buClr>
          <a:schemeClr val="folHlink"/>
        </a:buClr>
        <a:buChar char="»"/>
        <a:defRPr sz="1400">
          <a:solidFill>
            <a:srgbClr val="77787B"/>
          </a:solidFill>
          <a:latin typeface="+mn-lt"/>
          <a:ea typeface="+mn-ea"/>
        </a:defRPr>
      </a:lvl8pPr>
      <a:lvl9pPr marL="3886200" indent="-228600" algn="l" rtl="0" eaLnBrk="1" fontAlgn="base" hangingPunct="1">
        <a:spcBef>
          <a:spcPct val="20000"/>
        </a:spcBef>
        <a:spcAft>
          <a:spcPct val="0"/>
        </a:spcAft>
        <a:buClr>
          <a:schemeClr val="folHlink"/>
        </a:buClr>
        <a:buChar char="»"/>
        <a:defRPr sz="1400">
          <a:solidFill>
            <a:srgbClr val="77787B"/>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0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0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1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9.xml"/><Relationship Id="rId5" Type="http://schemas.openxmlformats.org/officeDocument/2006/relationships/image" Target="../media/image52.png"/><Relationship Id="rId4" Type="http://schemas.openxmlformats.org/officeDocument/2006/relationships/image" Target="../media/image51.jpeg"/></Relationships>
</file>

<file path=ppt/slides/_rels/slide116.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3" Type="http://schemas.openxmlformats.org/officeDocument/2006/relationships/hyperlink" Target="mailto:preclaruslabdata@ppdi.com" TargetMode="External"/><Relationship Id="rId2" Type="http://schemas.openxmlformats.org/officeDocument/2006/relationships/image" Target="../media/image53.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xml"/><Relationship Id="rId1" Type="http://schemas.openxmlformats.org/officeDocument/2006/relationships/tags" Target="../tags/tag8.xml"/><Relationship Id="rId4" Type="http://schemas.openxmlformats.org/officeDocument/2006/relationships/image" Target="../media/image54.png"/></Relationships>
</file>

<file path=ppt/slides/_rels/slide1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57.png"/></Relationships>
</file>

<file path=ppt/slides/_rels/slide1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58.png"/></Relationships>
</file>

<file path=ppt/slides/_rels/slide1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59.png"/></Relationships>
</file>

<file path=ppt/slides/_rels/slide1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60.png"/></Relationships>
</file>

<file path=ppt/slides/_rels/slide1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xml"/><Relationship Id="rId1" Type="http://schemas.openxmlformats.org/officeDocument/2006/relationships/tags" Target="../tags/tag17.xml"/><Relationship Id="rId4" Type="http://schemas.openxmlformats.org/officeDocument/2006/relationships/image" Target="../media/image62.JPG"/></Relationships>
</file>

<file path=ppt/slides/_rels/slide132.xml.rels><?xml version="1.0" encoding="UTF-8" standalone="yes"?>
<Relationships xmlns="http://schemas.openxmlformats.org/package/2006/relationships"><Relationship Id="rId3" Type="http://schemas.openxmlformats.org/officeDocument/2006/relationships/hyperlink" Target="mailto:alearn@analgesicsolutions.com" TargetMode="Externa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63.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2" Type="http://schemas.openxmlformats.org/officeDocument/2006/relationships/hyperlink" Target="mailto:clinicalsupplies@flexiontherapeutics.com" TargetMode="External"/><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2" Type="http://schemas.openxmlformats.org/officeDocument/2006/relationships/hyperlink" Target="mailto:safety@flexiontherapeutics.com" TargetMode="External"/><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2" Type="http://schemas.openxmlformats.org/officeDocument/2006/relationships/hyperlink" Target="mailto:safety@flexiontherapeutics.com" TargetMode="Externa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mailto:g.baldyga@crmg-usa.com" TargetMode="External"/><Relationship Id="rId2" Type="http://schemas.openxmlformats.org/officeDocument/2006/relationships/hyperlink" Target="mailto:D.bedor@crmg-usa.co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5.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hyperlink" Target="mailto:clinicalsupplies@flexiontherapeutics.com" TargetMode="External"/><Relationship Id="rId2" Type="http://schemas.openxmlformats.org/officeDocument/2006/relationships/hyperlink" Target="mailto:ProductComplaint@flexiontherapeutics.com" TargetMode="Externa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9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9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FX006-2018-015 SIV Training</a:t>
            </a:r>
          </a:p>
        </p:txBody>
      </p:sp>
    </p:spTree>
    <p:extLst>
      <p:ext uri="{BB962C8B-B14F-4D97-AF65-F5344CB8AC3E}">
        <p14:creationId xmlns:p14="http://schemas.microsoft.com/office/powerpoint/2010/main" val="3801298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1" name="Footer Placeholder 4"/>
          <p:cNvSpPr txBox="1">
            <a:spLocks/>
          </p:cNvSpPr>
          <p:nvPr/>
        </p:nvSpPr>
        <p:spPr bwMode="auto">
          <a:xfrm>
            <a:off x="3114675" y="655320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rgbClr val="81B73B"/>
              </a:buClr>
              <a:defRPr sz="2400" b="1">
                <a:solidFill>
                  <a:schemeClr val="tx1"/>
                </a:solidFill>
                <a:latin typeface="Calibri" pitchFamily="34" charset="0"/>
                <a:ea typeface="MS PGothic" pitchFamily="34" charset="-128"/>
              </a:defRPr>
            </a:lvl1pPr>
            <a:lvl2pPr marL="763588" indent="-285750" eaLnBrk="0" hangingPunct="0">
              <a:spcBef>
                <a:spcPct val="20000"/>
              </a:spcBef>
              <a:buClr>
                <a:srgbClr val="81B73B"/>
              </a:buClr>
              <a:buSzPct val="120000"/>
              <a:buFont typeface="Arial" pitchFamily="34" charset="0"/>
              <a:buChar char="•"/>
              <a:defRPr sz="2000">
                <a:solidFill>
                  <a:schemeClr val="tx1"/>
                </a:solidFill>
                <a:latin typeface="Calibri" pitchFamily="34" charset="0"/>
                <a:ea typeface="MS PGothic" pitchFamily="34" charset="-128"/>
              </a:defRPr>
            </a:lvl2pPr>
            <a:lvl3pPr marL="1182688" indent="-228600" eaLnBrk="0" hangingPunct="0">
              <a:spcBef>
                <a:spcPct val="20000"/>
              </a:spcBef>
              <a:buClr>
                <a:srgbClr val="81B73B"/>
              </a:buClr>
              <a:buFont typeface="Courier New" pitchFamily="49" charset="0"/>
              <a:buChar char="o"/>
              <a:defRPr>
                <a:solidFill>
                  <a:schemeClr val="tx1"/>
                </a:solidFill>
                <a:latin typeface="Calibri" pitchFamily="34" charset="0"/>
                <a:ea typeface="MS PGothic" pitchFamily="34" charset="-128"/>
              </a:defRPr>
            </a:lvl3pPr>
            <a:lvl4pPr marL="1601788" indent="-228600" eaLnBrk="0" hangingPunct="0">
              <a:spcBef>
                <a:spcPct val="20000"/>
              </a:spcBef>
              <a:buClr>
                <a:schemeClr val="folHlink"/>
              </a:buClr>
              <a:buChar char="–"/>
              <a:defRPr sz="1600">
                <a:solidFill>
                  <a:srgbClr val="77787B"/>
                </a:solidFill>
                <a:latin typeface="Calibri" pitchFamily="34" charset="0"/>
                <a:ea typeface="MS PGothic" pitchFamily="34" charset="-128"/>
              </a:defRPr>
            </a:lvl4pPr>
            <a:lvl5pPr marL="2057400" indent="-228600" eaLnBrk="0" hangingPunct="0">
              <a:spcBef>
                <a:spcPct val="20000"/>
              </a:spcBef>
              <a:buClr>
                <a:schemeClr val="folHlink"/>
              </a:buClr>
              <a:buChar char="»"/>
              <a:defRPr sz="1600">
                <a:solidFill>
                  <a:srgbClr val="77787B"/>
                </a:solidFill>
                <a:latin typeface="Calibri" pitchFamily="34" charset="0"/>
                <a:ea typeface="MS PGothic" pitchFamily="34" charset="-128"/>
              </a:defRPr>
            </a:lvl5pPr>
            <a:lvl6pPr marL="25146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6pPr>
            <a:lvl7pPr marL="29718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7pPr>
            <a:lvl8pPr marL="34290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8pPr>
            <a:lvl9pPr marL="38862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9pPr>
          </a:lstStyle>
          <a:p>
            <a:pPr algn="ctr">
              <a:spcBef>
                <a:spcPct val="0"/>
              </a:spcBef>
            </a:pPr>
            <a:r>
              <a:rPr lang="en-US" altLang="en-US" sz="1200" dirty="0">
                <a:solidFill>
                  <a:srgbClr val="000000"/>
                </a:solidFill>
              </a:rPr>
              <a:t>CONFIDENTIAL</a:t>
            </a:r>
            <a:endParaRPr lang="en-US" altLang="en-US" sz="1600" dirty="0">
              <a:solidFill>
                <a:srgbClr val="00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637398609"/>
              </p:ext>
            </p:extLst>
          </p:nvPr>
        </p:nvGraphicFramePr>
        <p:xfrm>
          <a:off x="219075" y="838200"/>
          <a:ext cx="8686800" cy="5368713"/>
        </p:xfrm>
        <a:graphic>
          <a:graphicData uri="http://schemas.openxmlformats.org/drawingml/2006/table">
            <a:tbl>
              <a:tblPr firstRow="1" firstCol="1" bandRow="1">
                <a:tableStyleId>{5C22544A-7EE6-4342-B048-85BDC9FD1C3A}</a:tableStyleId>
              </a:tblPr>
              <a:tblGrid>
                <a:gridCol w="1381125">
                  <a:extLst>
                    <a:ext uri="{9D8B030D-6E8A-4147-A177-3AD203B41FA5}">
                      <a16:colId xmlns:a16="http://schemas.microsoft.com/office/drawing/2014/main" val="20000"/>
                    </a:ext>
                  </a:extLst>
                </a:gridCol>
                <a:gridCol w="1992766">
                  <a:extLst>
                    <a:ext uri="{9D8B030D-6E8A-4147-A177-3AD203B41FA5}">
                      <a16:colId xmlns:a16="http://schemas.microsoft.com/office/drawing/2014/main" val="20001"/>
                    </a:ext>
                  </a:extLst>
                </a:gridCol>
                <a:gridCol w="2546577">
                  <a:extLst>
                    <a:ext uri="{9D8B030D-6E8A-4147-A177-3AD203B41FA5}">
                      <a16:colId xmlns:a16="http://schemas.microsoft.com/office/drawing/2014/main" val="20002"/>
                    </a:ext>
                  </a:extLst>
                </a:gridCol>
                <a:gridCol w="870857">
                  <a:extLst>
                    <a:ext uri="{9D8B030D-6E8A-4147-A177-3AD203B41FA5}">
                      <a16:colId xmlns:a16="http://schemas.microsoft.com/office/drawing/2014/main" val="20003"/>
                    </a:ext>
                  </a:extLst>
                </a:gridCol>
                <a:gridCol w="1895475">
                  <a:extLst>
                    <a:ext uri="{9D8B030D-6E8A-4147-A177-3AD203B41FA5}">
                      <a16:colId xmlns:a16="http://schemas.microsoft.com/office/drawing/2014/main" val="20004"/>
                    </a:ext>
                  </a:extLst>
                </a:gridCol>
              </a:tblGrid>
              <a:tr h="563295">
                <a:tc>
                  <a:txBody>
                    <a:bodyPr/>
                    <a:lstStyle/>
                    <a:p>
                      <a:pPr marL="0" marR="0">
                        <a:lnSpc>
                          <a:spcPct val="115000"/>
                        </a:lnSpc>
                        <a:spcBef>
                          <a:spcPts val="0"/>
                        </a:spcBef>
                        <a:spcAft>
                          <a:spcPts val="600"/>
                        </a:spcAft>
                      </a:pPr>
                      <a:r>
                        <a:rPr lang="en-US" sz="1400" baseline="0" dirty="0">
                          <a:solidFill>
                            <a:srgbClr val="000000"/>
                          </a:solidFill>
                          <a:effectLst/>
                          <a:latin typeface="Calibri" panose="020F0502020204030204" pitchFamily="34" charset="0"/>
                        </a:rPr>
                        <a:t>Study Number</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600"/>
                        </a:spcAft>
                      </a:pPr>
                      <a:r>
                        <a:rPr lang="en-US" sz="1400" baseline="0" dirty="0">
                          <a:solidFill>
                            <a:srgbClr val="000000"/>
                          </a:solidFill>
                          <a:effectLst/>
                          <a:latin typeface="Calibri" panose="020F0502020204030204" pitchFamily="34" charset="0"/>
                        </a:rPr>
                        <a:t>Objectives</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600"/>
                        </a:spcAft>
                      </a:pPr>
                      <a:r>
                        <a:rPr lang="en-US" sz="1400" baseline="0">
                          <a:solidFill>
                            <a:srgbClr val="000000"/>
                          </a:solidFill>
                          <a:effectLst/>
                          <a:latin typeface="Calibri" panose="020F0502020204030204" pitchFamily="34" charset="0"/>
                        </a:rPr>
                        <a:t>Study Design</a:t>
                      </a:r>
                      <a:endParaRPr lang="en-US" sz="1400" baseline="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600"/>
                        </a:spcAft>
                      </a:pPr>
                      <a:r>
                        <a:rPr lang="en-US" sz="1400" baseline="0">
                          <a:solidFill>
                            <a:srgbClr val="000000"/>
                          </a:solidFill>
                          <a:effectLst/>
                          <a:latin typeface="Calibri" panose="020F0502020204030204" pitchFamily="34" charset="0"/>
                        </a:rPr>
                        <a:t>Sample Size</a:t>
                      </a:r>
                      <a:endParaRPr lang="en-US" sz="1400" baseline="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600"/>
                        </a:spcAft>
                      </a:pPr>
                      <a:r>
                        <a:rPr lang="en-US" sz="1400" baseline="0" dirty="0">
                          <a:solidFill>
                            <a:srgbClr val="000000"/>
                          </a:solidFill>
                          <a:effectLst/>
                          <a:latin typeface="Calibri" panose="020F0502020204030204" pitchFamily="34" charset="0"/>
                        </a:rPr>
                        <a:t>Treatment Arms</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293220">
                <a:tc>
                  <a:txBody>
                    <a:bodyPr/>
                    <a:lstStyle/>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FX006-2014-008 </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Phase 3</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solidFill>
                            <a:srgbClr val="000000"/>
                          </a:solidFill>
                          <a:effectLst/>
                          <a:latin typeface="Calibri" panose="020F0502020204030204" pitchFamily="34" charset="0"/>
                        </a:rPr>
                        <a:t>Knee OA</a:t>
                      </a:r>
                    </a:p>
                    <a:p>
                      <a:pPr marL="0" marR="0">
                        <a:lnSpc>
                          <a:spcPct val="100000"/>
                        </a:lnSpc>
                        <a:spcBef>
                          <a:spcPts val="0"/>
                        </a:spcBef>
                        <a:spcAft>
                          <a:spcPts val="0"/>
                        </a:spcAft>
                      </a:pPr>
                      <a:endParaRPr lang="en-US" sz="1400" baseline="0" dirty="0">
                        <a:solidFill>
                          <a:srgbClr val="000000"/>
                        </a:solidFill>
                        <a:effectLst/>
                        <a:latin typeface="Calibri" panose="020F0502020204030204" pitchFamily="34" charset="0"/>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Efficacy</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Safety &amp; tolerability</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indent="-171450">
                        <a:lnSpc>
                          <a:spcPct val="100000"/>
                        </a:lnSpc>
                        <a:spcBef>
                          <a:spcPts val="0"/>
                        </a:spcBef>
                        <a:spcAft>
                          <a:spcPts val="0"/>
                        </a:spcAft>
                        <a:buClr>
                          <a:srgbClr val="92D050"/>
                        </a:buClr>
                        <a:buFont typeface="Arial" panose="020B0604020202020204" pitchFamily="34" charset="0"/>
                        <a:buChar char="•"/>
                      </a:pPr>
                      <a:r>
                        <a:rPr lang="en-US" sz="1400" baseline="0" dirty="0">
                          <a:solidFill>
                            <a:srgbClr val="000000"/>
                          </a:solidFill>
                          <a:effectLst/>
                          <a:latin typeface="Calibri" panose="020F0502020204030204" pitchFamily="34" charset="0"/>
                        </a:rPr>
                        <a:t>Multi-center, double blind, randomized (1:1:1), parallel-group, active comparator, placebo controlled</a:t>
                      </a:r>
                    </a:p>
                    <a:p>
                      <a:pPr marL="171450" marR="0" indent="-171450">
                        <a:lnSpc>
                          <a:spcPct val="100000"/>
                        </a:lnSpc>
                        <a:spcBef>
                          <a:spcPts val="0"/>
                        </a:spcBef>
                        <a:spcAft>
                          <a:spcPts val="0"/>
                        </a:spcAft>
                        <a:buClr>
                          <a:srgbClr val="92D050"/>
                        </a:buClr>
                        <a:buFont typeface="Arial" panose="020B0604020202020204" pitchFamily="34" charset="0"/>
                        <a:buChar char="•"/>
                      </a:pPr>
                      <a:r>
                        <a:rPr lang="en-US" sz="1400" baseline="0" dirty="0">
                          <a:solidFill>
                            <a:srgbClr val="000000"/>
                          </a:solidFill>
                          <a:effectLst/>
                          <a:latin typeface="Calibri" panose="020F0502020204030204" pitchFamily="34" charset="0"/>
                        </a:rPr>
                        <a:t>single IA injection</a:t>
                      </a:r>
                    </a:p>
                    <a:p>
                      <a:pPr marL="171450" marR="0" indent="-171450">
                        <a:lnSpc>
                          <a:spcPct val="100000"/>
                        </a:lnSpc>
                        <a:spcBef>
                          <a:spcPts val="0"/>
                        </a:spcBef>
                        <a:spcAft>
                          <a:spcPts val="0"/>
                        </a:spcAft>
                        <a:buClr>
                          <a:srgbClr val="92D050"/>
                        </a:buClr>
                        <a:buFont typeface="Arial" panose="020B0604020202020204" pitchFamily="34" charset="0"/>
                        <a:buChar char="•"/>
                      </a:pPr>
                      <a:r>
                        <a:rPr lang="en-US" sz="1400" baseline="0" dirty="0">
                          <a:solidFill>
                            <a:srgbClr val="000000"/>
                          </a:solidFill>
                          <a:effectLst/>
                          <a:latin typeface="Calibri" panose="020F0502020204030204" pitchFamily="34" charset="0"/>
                        </a:rPr>
                        <a:t>24 </a:t>
                      </a:r>
                      <a:r>
                        <a:rPr lang="en-US" sz="1400" baseline="0" dirty="0" err="1">
                          <a:solidFill>
                            <a:srgbClr val="000000"/>
                          </a:solidFill>
                          <a:effectLst/>
                          <a:latin typeface="Calibri" panose="020F0502020204030204" pitchFamily="34" charset="0"/>
                        </a:rPr>
                        <a:t>wk</a:t>
                      </a:r>
                      <a:r>
                        <a:rPr lang="en-US" sz="1400" baseline="0" dirty="0">
                          <a:solidFill>
                            <a:srgbClr val="000000"/>
                          </a:solidFill>
                          <a:effectLst/>
                          <a:latin typeface="Calibri" panose="020F0502020204030204" pitchFamily="34" charset="0"/>
                        </a:rPr>
                        <a:t> follow- up</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400" baseline="0" dirty="0">
                          <a:solidFill>
                            <a:srgbClr val="000000"/>
                          </a:solidFill>
                          <a:effectLst/>
                          <a:latin typeface="Calibri" panose="020F0502020204030204" pitchFamily="34" charset="0"/>
                        </a:rPr>
                        <a:t>486</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32 mg FX006</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40 mg TCA IR</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Normal saline</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004372">
                <a:tc>
                  <a:txBody>
                    <a:bodyPr/>
                    <a:lstStyle/>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FX006-2015-009</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Phase 2</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solidFill>
                            <a:srgbClr val="000000"/>
                          </a:solidFill>
                          <a:effectLst/>
                          <a:latin typeface="Calibri" panose="020F0502020204030204" pitchFamily="34" charset="0"/>
                        </a:rPr>
                        <a:t>Knee OA</a:t>
                      </a:r>
                    </a:p>
                    <a:p>
                      <a:pPr marL="0" marR="0">
                        <a:lnSpc>
                          <a:spcPct val="100000"/>
                        </a:lnSpc>
                        <a:spcBef>
                          <a:spcPts val="0"/>
                        </a:spcBef>
                        <a:spcAft>
                          <a:spcPts val="0"/>
                        </a:spcAft>
                      </a:pP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Plasma PK</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Synovial PK</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Safety &amp; tolerability</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indent="-171450">
                        <a:lnSpc>
                          <a:spcPct val="100000"/>
                        </a:lnSpc>
                        <a:spcBef>
                          <a:spcPts val="0"/>
                        </a:spcBef>
                        <a:spcAft>
                          <a:spcPts val="0"/>
                        </a:spcAft>
                        <a:buClr>
                          <a:srgbClr val="92D050"/>
                        </a:buClr>
                        <a:buFont typeface="Arial" panose="020B0604020202020204" pitchFamily="34" charset="0"/>
                        <a:buChar char="•"/>
                      </a:pPr>
                      <a:r>
                        <a:rPr lang="en-US" sz="1400" baseline="0" dirty="0">
                          <a:solidFill>
                            <a:srgbClr val="000000"/>
                          </a:solidFill>
                          <a:effectLst/>
                          <a:latin typeface="Calibri" panose="020F0502020204030204" pitchFamily="34" charset="0"/>
                        </a:rPr>
                        <a:t>Multi-center, open-label, sequential assignment</a:t>
                      </a:r>
                    </a:p>
                    <a:p>
                      <a:pPr marL="171450" marR="0" indent="-171450">
                        <a:lnSpc>
                          <a:spcPct val="100000"/>
                        </a:lnSpc>
                        <a:spcBef>
                          <a:spcPts val="0"/>
                        </a:spcBef>
                        <a:spcAft>
                          <a:spcPts val="0"/>
                        </a:spcAft>
                        <a:buClr>
                          <a:srgbClr val="92D050"/>
                        </a:buClr>
                        <a:buFont typeface="Arial" panose="020B0604020202020204" pitchFamily="34" charset="0"/>
                        <a:buChar char="•"/>
                      </a:pPr>
                      <a:r>
                        <a:rPr lang="en-US" sz="1400" baseline="0" dirty="0">
                          <a:solidFill>
                            <a:srgbClr val="000000"/>
                          </a:solidFill>
                          <a:effectLst/>
                          <a:latin typeface="Calibri" panose="020F0502020204030204" pitchFamily="34" charset="0"/>
                        </a:rPr>
                        <a:t>single IA injection</a:t>
                      </a:r>
                    </a:p>
                    <a:p>
                      <a:pPr marL="171450" marR="0" indent="-171450">
                        <a:lnSpc>
                          <a:spcPct val="100000"/>
                        </a:lnSpc>
                        <a:spcBef>
                          <a:spcPts val="0"/>
                        </a:spcBef>
                        <a:spcAft>
                          <a:spcPts val="0"/>
                        </a:spcAft>
                        <a:buClr>
                          <a:srgbClr val="92D050"/>
                        </a:buClr>
                        <a:buFont typeface="Arial" panose="020B0604020202020204" pitchFamily="34" charset="0"/>
                        <a:buChar char="•"/>
                      </a:pPr>
                      <a:r>
                        <a:rPr lang="en-US" sz="1400" baseline="0" dirty="0">
                          <a:solidFill>
                            <a:srgbClr val="000000"/>
                          </a:solidFill>
                          <a:effectLst/>
                          <a:latin typeface="Calibri" panose="020F0502020204030204" pitchFamily="34" charset="0"/>
                        </a:rPr>
                        <a:t>up to 20 week follow up</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400" strike="noStrike" baseline="0" dirty="0">
                          <a:solidFill>
                            <a:srgbClr val="000000"/>
                          </a:solidFill>
                          <a:effectLst/>
                          <a:latin typeface="Calibri" panose="020F0502020204030204" pitchFamily="34" charset="0"/>
                          <a:ea typeface="Calibri"/>
                          <a:cs typeface="Times New Roman"/>
                        </a:rPr>
                        <a:t>81</a:t>
                      </a: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32 mg FX006</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40 mg TCA IR</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 </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253913">
                <a:tc>
                  <a:txBody>
                    <a:bodyPr/>
                    <a:lstStyle/>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FX006-2015-010</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Phase 2</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solidFill>
                            <a:srgbClr val="000000"/>
                          </a:solidFill>
                          <a:effectLst/>
                          <a:latin typeface="Calibri" panose="020F0502020204030204" pitchFamily="34" charset="0"/>
                        </a:rPr>
                        <a:t>Knee OA pts with Type 2 diabetes</a:t>
                      </a: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1400" baseline="0">
                          <a:solidFill>
                            <a:srgbClr val="000000"/>
                          </a:solidFill>
                          <a:effectLst/>
                          <a:latin typeface="Calibri" panose="020F0502020204030204" pitchFamily="34" charset="0"/>
                        </a:rPr>
                        <a:t>Blood glucose effect</a:t>
                      </a:r>
                    </a:p>
                    <a:p>
                      <a:pPr marL="0" marR="0">
                        <a:lnSpc>
                          <a:spcPct val="100000"/>
                        </a:lnSpc>
                        <a:spcBef>
                          <a:spcPts val="0"/>
                        </a:spcBef>
                        <a:spcAft>
                          <a:spcPts val="0"/>
                        </a:spcAft>
                      </a:pPr>
                      <a:r>
                        <a:rPr lang="en-US" sz="1400" baseline="0">
                          <a:solidFill>
                            <a:srgbClr val="000000"/>
                          </a:solidFill>
                          <a:effectLst/>
                          <a:latin typeface="Calibri" panose="020F0502020204030204" pitchFamily="34" charset="0"/>
                        </a:rPr>
                        <a:t>Safety &amp; tolerability</a:t>
                      </a:r>
                      <a:endParaRPr lang="en-US" sz="1400" baseline="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indent="-171450">
                        <a:lnSpc>
                          <a:spcPct val="100000"/>
                        </a:lnSpc>
                        <a:spcBef>
                          <a:spcPts val="0"/>
                        </a:spcBef>
                        <a:spcAft>
                          <a:spcPts val="0"/>
                        </a:spcAft>
                        <a:buClr>
                          <a:srgbClr val="92D050"/>
                        </a:buClr>
                        <a:buFont typeface="Arial" panose="020B0604020202020204" pitchFamily="34" charset="0"/>
                        <a:buChar char="•"/>
                      </a:pPr>
                      <a:r>
                        <a:rPr lang="en-US" sz="1400" baseline="0" dirty="0">
                          <a:solidFill>
                            <a:srgbClr val="000000"/>
                          </a:solidFill>
                          <a:effectLst/>
                          <a:latin typeface="Calibri" panose="020F0502020204030204" pitchFamily="34" charset="0"/>
                        </a:rPr>
                        <a:t>Multi-center, double blind, randomized (1:1), parallel group,</a:t>
                      </a:r>
                    </a:p>
                    <a:p>
                      <a:pPr marL="171450" marR="0" indent="-171450">
                        <a:lnSpc>
                          <a:spcPct val="100000"/>
                        </a:lnSpc>
                        <a:spcBef>
                          <a:spcPts val="0"/>
                        </a:spcBef>
                        <a:spcAft>
                          <a:spcPts val="0"/>
                        </a:spcAft>
                        <a:buClr>
                          <a:srgbClr val="92D050"/>
                        </a:buClr>
                        <a:buFont typeface="Arial" panose="020B0604020202020204" pitchFamily="34" charset="0"/>
                        <a:buChar char="•"/>
                      </a:pPr>
                      <a:r>
                        <a:rPr lang="en-US" sz="1400" baseline="0" dirty="0">
                          <a:solidFill>
                            <a:srgbClr val="000000"/>
                          </a:solidFill>
                          <a:effectLst/>
                          <a:latin typeface="Calibri" panose="020F0502020204030204" pitchFamily="34" charset="0"/>
                        </a:rPr>
                        <a:t>single IA injection</a:t>
                      </a:r>
                    </a:p>
                    <a:p>
                      <a:pPr marL="171450" marR="0" indent="-171450">
                        <a:lnSpc>
                          <a:spcPct val="100000"/>
                        </a:lnSpc>
                        <a:spcBef>
                          <a:spcPts val="0"/>
                        </a:spcBef>
                        <a:spcAft>
                          <a:spcPts val="0"/>
                        </a:spcAft>
                        <a:buClr>
                          <a:srgbClr val="92D050"/>
                        </a:buClr>
                        <a:buFont typeface="Arial" panose="020B0604020202020204" pitchFamily="34" charset="0"/>
                        <a:buChar char="•"/>
                      </a:pPr>
                      <a:r>
                        <a:rPr lang="en-US" sz="1400" baseline="0" dirty="0">
                          <a:solidFill>
                            <a:srgbClr val="000000"/>
                          </a:solidFill>
                          <a:effectLst/>
                          <a:latin typeface="Calibri" panose="020F0502020204030204" pitchFamily="34" charset="0"/>
                        </a:rPr>
                        <a:t>6 week follow up</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400" baseline="0" dirty="0">
                          <a:solidFill>
                            <a:srgbClr val="000000"/>
                          </a:solidFill>
                          <a:effectLst/>
                          <a:latin typeface="Calibri" panose="020F0502020204030204" pitchFamily="34" charset="0"/>
                        </a:rPr>
                        <a:t>33</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32 mg FX006</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40 mg TCA IR</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 </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253913">
                <a:tc>
                  <a:txBody>
                    <a:bodyPr/>
                    <a:lstStyle/>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FX006-2016-011</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Phase 3b</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solidFill>
                            <a:srgbClr val="000000"/>
                          </a:solidFill>
                          <a:effectLst/>
                          <a:latin typeface="Calibri" panose="020F0502020204030204" pitchFamily="34" charset="0"/>
                        </a:rPr>
                        <a:t>Knee OA</a:t>
                      </a:r>
                    </a:p>
                    <a:p>
                      <a:pPr marL="0" marR="0">
                        <a:lnSpc>
                          <a:spcPct val="100000"/>
                        </a:lnSpc>
                        <a:spcBef>
                          <a:spcPts val="0"/>
                        </a:spcBef>
                        <a:spcAft>
                          <a:spcPts val="0"/>
                        </a:spcAft>
                      </a:pPr>
                      <a:endParaRPr lang="en-US" sz="1400" baseline="0" dirty="0">
                        <a:solidFill>
                          <a:srgbClr val="000000"/>
                        </a:solidFill>
                        <a:effectLst/>
                        <a:latin typeface="Calibri" panose="020F0502020204030204" pitchFamily="34" charset="0"/>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solidFill>
                            <a:srgbClr val="000000"/>
                          </a:solidFill>
                          <a:effectLst/>
                          <a:latin typeface="Calibri" panose="020F0502020204030204" pitchFamily="34" charset="0"/>
                        </a:rPr>
                        <a:t>Safety &amp; tolerability</a:t>
                      </a:r>
                      <a:r>
                        <a:rPr lang="en-US" sz="1400" baseline="0" dirty="0">
                          <a:solidFill>
                            <a:srgbClr val="000000"/>
                          </a:solidFill>
                          <a:effectLst/>
                          <a:latin typeface="Calibri" panose="020F0502020204030204" pitchFamily="34" charset="0"/>
                          <a:cs typeface="Times New Roman"/>
                        </a:rPr>
                        <a:t> of repeat injection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solidFill>
                            <a:srgbClr val="000000"/>
                          </a:solidFill>
                          <a:effectLst/>
                          <a:latin typeface="Calibri" panose="020F0502020204030204" pitchFamily="34" charset="0"/>
                          <a:ea typeface="Calibri"/>
                          <a:cs typeface="Times New Roman"/>
                        </a:rPr>
                        <a:t>Exploratory efficacy</a:t>
                      </a: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indent="-171450">
                        <a:lnSpc>
                          <a:spcPct val="100000"/>
                        </a:lnSpc>
                        <a:spcBef>
                          <a:spcPts val="0"/>
                        </a:spcBef>
                        <a:spcAft>
                          <a:spcPts val="0"/>
                        </a:spcAft>
                        <a:buClr>
                          <a:srgbClr val="92D050"/>
                        </a:buClr>
                        <a:buFont typeface="Arial" panose="020B0604020202020204" pitchFamily="34" charset="0"/>
                        <a:buChar char="•"/>
                      </a:pPr>
                      <a:r>
                        <a:rPr lang="en-US" sz="1400" baseline="0" dirty="0">
                          <a:solidFill>
                            <a:srgbClr val="000000"/>
                          </a:solidFill>
                          <a:effectLst/>
                          <a:latin typeface="Calibri" panose="020F0502020204030204" pitchFamily="34" charset="0"/>
                        </a:rPr>
                        <a:t>Multi-center, open-label, single  arm</a:t>
                      </a:r>
                    </a:p>
                    <a:p>
                      <a:pPr marL="171450" marR="0" indent="-171450">
                        <a:lnSpc>
                          <a:spcPct val="100000"/>
                        </a:lnSpc>
                        <a:spcBef>
                          <a:spcPts val="0"/>
                        </a:spcBef>
                        <a:spcAft>
                          <a:spcPts val="0"/>
                        </a:spcAft>
                        <a:buClr>
                          <a:srgbClr val="92D050"/>
                        </a:buClr>
                        <a:buFont typeface="Arial" panose="020B0604020202020204" pitchFamily="34" charset="0"/>
                        <a:buChar char="•"/>
                      </a:pPr>
                      <a:r>
                        <a:rPr lang="en-US" sz="1400" baseline="0" dirty="0">
                          <a:solidFill>
                            <a:srgbClr val="000000"/>
                          </a:solidFill>
                          <a:effectLst/>
                          <a:latin typeface="Calibri" panose="020F0502020204030204" pitchFamily="34" charset="0"/>
                        </a:rPr>
                        <a:t>Up to  2 IA injections of FX006</a:t>
                      </a:r>
                    </a:p>
                    <a:p>
                      <a:pPr marL="171450" marR="0" indent="-171450">
                        <a:lnSpc>
                          <a:spcPct val="100000"/>
                        </a:lnSpc>
                        <a:spcBef>
                          <a:spcPts val="0"/>
                        </a:spcBef>
                        <a:spcAft>
                          <a:spcPts val="0"/>
                        </a:spcAft>
                        <a:buClr>
                          <a:srgbClr val="92D050"/>
                        </a:buClr>
                        <a:buFont typeface="Arial" panose="020B0604020202020204" pitchFamily="34" charset="0"/>
                        <a:buChar char="•"/>
                      </a:pPr>
                      <a:r>
                        <a:rPr lang="en-US" sz="1400" baseline="0" dirty="0">
                          <a:solidFill>
                            <a:srgbClr val="000000"/>
                          </a:solidFill>
                          <a:effectLst/>
                          <a:latin typeface="Calibri" panose="020F0502020204030204" pitchFamily="34" charset="0"/>
                        </a:rPr>
                        <a:t>up to 52 weeks follow up</a:t>
                      </a:r>
                      <a:endParaRPr lang="en-US" sz="1400" baseline="0" dirty="0">
                        <a:solidFill>
                          <a:srgbClr val="000000"/>
                        </a:solidFill>
                        <a:effectLst/>
                        <a:latin typeface="Calibri" panose="020F0502020204030204" pitchFamily="34" charset="0"/>
                        <a:ea typeface="Calibri"/>
                        <a:cs typeface="Times New Roman"/>
                      </a:endParaRPr>
                    </a:p>
                    <a:p>
                      <a:pPr marL="171450" marR="0" indent="-171450">
                        <a:lnSpc>
                          <a:spcPct val="100000"/>
                        </a:lnSpc>
                        <a:spcBef>
                          <a:spcPts val="0"/>
                        </a:spcBef>
                        <a:spcAft>
                          <a:spcPts val="0"/>
                        </a:spcAft>
                        <a:buClr>
                          <a:srgbClr val="92D050"/>
                        </a:buClr>
                        <a:buFont typeface="Arial" panose="020B0604020202020204" pitchFamily="34" charset="0"/>
                        <a:buChar char="•"/>
                      </a:pP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400" baseline="0" dirty="0">
                          <a:solidFill>
                            <a:srgbClr val="000000"/>
                          </a:solidFill>
                          <a:effectLst/>
                          <a:latin typeface="Calibri" panose="020F0502020204030204" pitchFamily="34" charset="0"/>
                          <a:ea typeface="Calibri"/>
                          <a:cs typeface="Times New Roman"/>
                        </a:rPr>
                        <a:t>208</a:t>
                      </a:r>
                    </a:p>
                    <a:p>
                      <a:pPr marL="0" marR="0" algn="ctr">
                        <a:lnSpc>
                          <a:spcPct val="100000"/>
                        </a:lnSpc>
                        <a:spcBef>
                          <a:spcPts val="0"/>
                        </a:spcBef>
                        <a:spcAft>
                          <a:spcPts val="0"/>
                        </a:spcAft>
                      </a:pPr>
                      <a:r>
                        <a:rPr lang="en-US" sz="1400" baseline="0" dirty="0">
                          <a:solidFill>
                            <a:srgbClr val="000000"/>
                          </a:solidFill>
                          <a:effectLst/>
                          <a:latin typeface="Calibri" panose="020F0502020204030204" pitchFamily="34" charset="0"/>
                          <a:ea typeface="Calibri"/>
                          <a:cs typeface="Times New Roman"/>
                        </a:rPr>
                        <a:t>(179 with repeat injection)</a:t>
                      </a: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solidFill>
                            <a:srgbClr val="000000"/>
                          </a:solidFill>
                          <a:effectLst/>
                          <a:latin typeface="Calibri" panose="020F0502020204030204" pitchFamily="34" charset="0"/>
                        </a:rPr>
                        <a:t>32 mg FX006</a:t>
                      </a:r>
                    </a:p>
                    <a:p>
                      <a:pPr marL="0" marR="0">
                        <a:lnSpc>
                          <a:spcPct val="100000"/>
                        </a:lnSpc>
                        <a:spcBef>
                          <a:spcPts val="0"/>
                        </a:spcBef>
                        <a:spcAft>
                          <a:spcPts val="0"/>
                        </a:spcAft>
                      </a:pP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8" name="Title 1"/>
          <p:cNvSpPr txBox="1">
            <a:spLocks/>
          </p:cNvSpPr>
          <p:nvPr/>
        </p:nvSpPr>
        <p:spPr>
          <a:xfrm>
            <a:off x="685800" y="228600"/>
            <a:ext cx="8001000" cy="430887"/>
          </a:xfrm>
          <a:prstGeom prst="rect">
            <a:avLst/>
          </a:prstGeom>
        </p:spPr>
        <p:txBody>
          <a:bodyPr wrap="square" lIns="0" tIns="0" rIns="0" bIns="0">
            <a:spAutoFit/>
          </a:bodyPr>
          <a:lstStyle>
            <a:lvl1pPr>
              <a:defRPr sz="2400" b="0" i="0">
                <a:solidFill>
                  <a:schemeClr val="tx1"/>
                </a:solidFill>
                <a:latin typeface="Calibri"/>
                <a:ea typeface="+mj-ea"/>
                <a:cs typeface="Calibri"/>
              </a:defRPr>
            </a:lvl1pPr>
          </a:lstStyle>
          <a:p>
            <a:r>
              <a:rPr lang="en-US" sz="2800" kern="0" dirty="0">
                <a:solidFill>
                  <a:srgbClr val="000000"/>
                </a:solidFill>
                <a:latin typeface="Calibri" pitchFamily="34" charset="0"/>
                <a:cs typeface="Calibri" pitchFamily="34" charset="0"/>
              </a:rPr>
              <a:t>Clinical Experience with FX006 </a:t>
            </a:r>
            <a:r>
              <a:rPr lang="en-US" i="1" kern="0" dirty="0">
                <a:solidFill>
                  <a:srgbClr val="000000"/>
                </a:solidFill>
                <a:latin typeface="Calibri" pitchFamily="34" charset="0"/>
                <a:cs typeface="Calibri" pitchFamily="34" charset="0"/>
              </a:rPr>
              <a:t>(cont.)</a:t>
            </a:r>
            <a:endParaRPr lang="en-US" altLang="en-US" i="1" kern="0" dirty="0">
              <a:solidFill>
                <a:srgbClr val="000000"/>
              </a:solidFill>
              <a:latin typeface="Calibri" pitchFamily="34" charset="0"/>
              <a:cs typeface="Calibri" pitchFamily="34" charset="0"/>
            </a:endParaRPr>
          </a:p>
        </p:txBody>
      </p:sp>
      <p:sp>
        <p:nvSpPr>
          <p:cNvPr id="9" name="Slide Number Placeholder 3"/>
          <p:cNvSpPr txBox="1">
            <a:spLocks/>
          </p:cNvSpPr>
          <p:nvPr/>
        </p:nvSpPr>
        <p:spPr bwMode="auto">
          <a:xfrm>
            <a:off x="8077200" y="6626224"/>
            <a:ext cx="10668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eaLnBrk="1" hangingPunct="1"/>
            <a:fld id="{25FF24CF-6F55-415E-BD70-49ABC38555DE}" type="slidenum">
              <a:rPr lang="en-US" sz="1200">
                <a:solidFill>
                  <a:srgbClr val="000000"/>
                </a:solidFill>
                <a:latin typeface="Calibri" pitchFamily="34" charset="0"/>
                <a:cs typeface="Arial Unicode MS" pitchFamily="34" charset="-128"/>
              </a:rPr>
              <a:pPr eaLnBrk="1" hangingPunct="1"/>
              <a:t>10</a:t>
            </a:fld>
            <a:endParaRPr lang="en-US" sz="1200" dirty="0">
              <a:solidFill>
                <a:srgbClr val="000000"/>
              </a:solidFill>
              <a:latin typeface="Calibri" pitchFamily="34" charset="0"/>
              <a:cs typeface="Arial Unicode MS" pitchFamily="34" charset="-128"/>
            </a:endParaRPr>
          </a:p>
        </p:txBody>
      </p:sp>
    </p:spTree>
    <p:extLst>
      <p:ext uri="{BB962C8B-B14F-4D97-AF65-F5344CB8AC3E}">
        <p14:creationId xmlns:p14="http://schemas.microsoft.com/office/powerpoint/2010/main" val="28695091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25703" y="2570320"/>
            <a:ext cx="3661097" cy="2554545"/>
          </a:xfrm>
          <a:prstGeom prst="rect">
            <a:avLst/>
          </a:prstGeom>
          <a:noFill/>
        </p:spPr>
        <p:txBody>
          <a:bodyPr wrap="square" rtlCol="0">
            <a:spAutoFit/>
          </a:bodyPr>
          <a:lstStyle/>
          <a:p>
            <a:pPr marL="222250" indent="-222250">
              <a:spcAft>
                <a:spcPts val="600"/>
              </a:spcAft>
              <a:buFont typeface="Arial"/>
              <a:buChar char="•"/>
            </a:pPr>
            <a:r>
              <a:rPr lang="en-US" sz="2800" dirty="0"/>
              <a:t>Investigator</a:t>
            </a:r>
          </a:p>
          <a:p>
            <a:pPr marL="222250" indent="-222250">
              <a:spcAft>
                <a:spcPts val="600"/>
              </a:spcAft>
              <a:buFont typeface="Arial"/>
              <a:buChar char="•"/>
            </a:pPr>
            <a:r>
              <a:rPr lang="en-US" sz="2800" dirty="0"/>
              <a:t>Study Coordinator</a:t>
            </a:r>
          </a:p>
          <a:p>
            <a:pPr marL="222250" indent="-222250">
              <a:spcAft>
                <a:spcPts val="600"/>
              </a:spcAft>
              <a:buFont typeface="Arial"/>
              <a:buChar char="•"/>
            </a:pPr>
            <a:r>
              <a:rPr lang="en-US" sz="2800" dirty="0"/>
              <a:t>XR Technologist</a:t>
            </a:r>
          </a:p>
          <a:p>
            <a:pPr marL="222250" indent="-222250">
              <a:spcAft>
                <a:spcPts val="600"/>
              </a:spcAft>
              <a:buFont typeface="Arial"/>
              <a:buChar char="•"/>
            </a:pPr>
            <a:r>
              <a:rPr lang="en-US" sz="2800" dirty="0"/>
              <a:t>CRA</a:t>
            </a:r>
          </a:p>
          <a:p>
            <a:pPr marL="222250" indent="-222250">
              <a:spcAft>
                <a:spcPts val="600"/>
              </a:spcAft>
              <a:buFont typeface="Arial"/>
              <a:buChar char="•"/>
            </a:pPr>
            <a:r>
              <a:rPr lang="en-US" sz="2800" dirty="0"/>
              <a:t>Flexion</a:t>
            </a:r>
          </a:p>
        </p:txBody>
      </p:sp>
      <p:pic>
        <p:nvPicPr>
          <p:cNvPr id="4" name="Picture 3" descr="Screen Shot 2014-12-15 at 9.48.52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6536" y="990600"/>
            <a:ext cx="3839346" cy="4822797"/>
          </a:xfrm>
          <a:prstGeom prst="rect">
            <a:avLst/>
          </a:prstGeom>
          <a:ln>
            <a:solidFill>
              <a:srgbClr val="000000"/>
            </a:solidFill>
          </a:ln>
        </p:spPr>
      </p:pic>
      <p:sp>
        <p:nvSpPr>
          <p:cNvPr id="6" name="Rectangle 2"/>
          <p:cNvSpPr txBox="1">
            <a:spLocks noChangeArrowheads="1"/>
          </p:cNvSpPr>
          <p:nvPr/>
        </p:nvSpPr>
        <p:spPr bwMode="auto">
          <a:xfrm>
            <a:off x="533400" y="6181"/>
            <a:ext cx="8748713" cy="755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defTabSz="914400">
              <a:defRPr/>
            </a:pPr>
            <a:r>
              <a:rPr lang="en-US" sz="3200" dirty="0">
                <a:solidFill>
                  <a:schemeClr val="tx2"/>
                </a:solidFill>
              </a:rPr>
              <a:t>Image Quality Reports</a:t>
            </a:r>
          </a:p>
        </p:txBody>
      </p:sp>
      <p:sp>
        <p:nvSpPr>
          <p:cNvPr id="7" name="TextBox 6"/>
          <p:cNvSpPr txBox="1"/>
          <p:nvPr/>
        </p:nvSpPr>
        <p:spPr>
          <a:xfrm>
            <a:off x="5033883" y="2079662"/>
            <a:ext cx="663663" cy="523220"/>
          </a:xfrm>
          <a:prstGeom prst="rect">
            <a:avLst/>
          </a:prstGeom>
          <a:noFill/>
        </p:spPr>
        <p:txBody>
          <a:bodyPr wrap="none" rtlCol="0">
            <a:spAutoFit/>
          </a:bodyPr>
          <a:lstStyle/>
          <a:p>
            <a:r>
              <a:rPr lang="en-US" sz="2800" dirty="0"/>
              <a:t>To:</a:t>
            </a:r>
          </a:p>
        </p:txBody>
      </p:sp>
    </p:spTree>
    <p:extLst>
      <p:ext uri="{BB962C8B-B14F-4D97-AF65-F5344CB8AC3E}">
        <p14:creationId xmlns:p14="http://schemas.microsoft.com/office/powerpoint/2010/main" val="42088502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idx="1"/>
          </p:nvPr>
        </p:nvSpPr>
        <p:spPr>
          <a:xfrm>
            <a:off x="427038" y="1773238"/>
            <a:ext cx="8550275" cy="4114800"/>
          </a:xfrm>
        </p:spPr>
        <p:txBody>
          <a:bodyPr/>
          <a:lstStyle/>
          <a:p>
            <a:pPr>
              <a:lnSpc>
                <a:spcPct val="120000"/>
              </a:lnSpc>
              <a:spcBef>
                <a:spcPct val="0"/>
              </a:spcBef>
              <a:spcAft>
                <a:spcPts val="3000"/>
              </a:spcAft>
            </a:pPr>
            <a:r>
              <a:rPr lang="en-US" dirty="0">
                <a:latin typeface="Arial" charset="0"/>
                <a:ea typeface="ＭＳ Ｐゴシック" pitchFamily="34" charset="-128"/>
                <a:cs typeface="Arial" charset="0"/>
              </a:rPr>
              <a:t>Only when necessary</a:t>
            </a:r>
            <a:endParaRPr lang="en-US" sz="2200" dirty="0">
              <a:latin typeface="Arial" charset="0"/>
              <a:ea typeface="ＭＳ Ｐゴシック" pitchFamily="34" charset="-128"/>
              <a:cs typeface="Arial" charset="0"/>
            </a:endParaRPr>
          </a:p>
          <a:p>
            <a:pPr>
              <a:lnSpc>
                <a:spcPct val="120000"/>
              </a:lnSpc>
              <a:spcBef>
                <a:spcPct val="0"/>
              </a:spcBef>
              <a:spcAft>
                <a:spcPts val="3000"/>
              </a:spcAft>
            </a:pPr>
            <a:r>
              <a:rPr lang="en-US" dirty="0">
                <a:latin typeface="Arial" charset="0"/>
                <a:ea typeface="ＭＳ Ｐゴシック" pitchFamily="34" charset="-128"/>
                <a:cs typeface="Arial" charset="0"/>
              </a:rPr>
              <a:t>Spire Sciences will phone or email site</a:t>
            </a:r>
          </a:p>
          <a:p>
            <a:pPr>
              <a:lnSpc>
                <a:spcPct val="120000"/>
              </a:lnSpc>
              <a:spcBef>
                <a:spcPct val="0"/>
              </a:spcBef>
              <a:spcAft>
                <a:spcPts val="3000"/>
              </a:spcAft>
            </a:pPr>
            <a:r>
              <a:rPr lang="en-US" dirty="0">
                <a:latin typeface="Arial" charset="0"/>
                <a:ea typeface="ＭＳ Ｐゴシック" pitchFamily="34" charset="-128"/>
                <a:cs typeface="Arial" charset="0"/>
              </a:rPr>
              <a:t>Rescan patient as soon as possible (&lt;7 days)</a:t>
            </a:r>
          </a:p>
        </p:txBody>
      </p:sp>
      <p:sp>
        <p:nvSpPr>
          <p:cNvPr id="6" name="Rectangle 2"/>
          <p:cNvSpPr txBox="1">
            <a:spLocks noChangeArrowheads="1"/>
          </p:cNvSpPr>
          <p:nvPr/>
        </p:nvSpPr>
        <p:spPr bwMode="auto">
          <a:xfrm>
            <a:off x="533400" y="0"/>
            <a:ext cx="8748713" cy="755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defTabSz="914400">
              <a:defRPr/>
            </a:pPr>
            <a:r>
              <a:rPr lang="en-US" sz="3200" dirty="0">
                <a:solidFill>
                  <a:schemeClr val="tx2"/>
                </a:solidFill>
              </a:rPr>
              <a:t>Repeat Requests</a:t>
            </a:r>
          </a:p>
        </p:txBody>
      </p:sp>
    </p:spTree>
    <p:extLst>
      <p:ext uri="{BB962C8B-B14F-4D97-AF65-F5344CB8AC3E}">
        <p14:creationId xmlns:p14="http://schemas.microsoft.com/office/powerpoint/2010/main" val="186478653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2"/>
          <p:cNvSpPr txBox="1">
            <a:spLocks noChangeArrowheads="1"/>
          </p:cNvSpPr>
          <p:nvPr/>
        </p:nvSpPr>
        <p:spPr bwMode="auto">
          <a:xfrm>
            <a:off x="457200" y="802990"/>
            <a:ext cx="8045328" cy="20669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65125" indent="-255588" defTabSz="914400">
              <a:spcAft>
                <a:spcPts val="600"/>
              </a:spcAft>
              <a:buClr>
                <a:srgbClr val="304364"/>
              </a:buClr>
              <a:buFont typeface="Georgia" charset="0"/>
              <a:buChar char="•"/>
              <a:defRPr/>
            </a:pPr>
            <a:r>
              <a:rPr lang="en-US" sz="2800" dirty="0">
                <a:latin typeface="Arial"/>
                <a:ea typeface="ＭＳ Ｐゴシック" pitchFamily="34" charset="-128"/>
                <a:cs typeface="Arial"/>
              </a:rPr>
              <a:t>Images submitted to Spire via AG Mednet</a:t>
            </a:r>
          </a:p>
          <a:p>
            <a:pPr marL="822325" lvl="1" indent="-255588" defTabSz="914400">
              <a:lnSpc>
                <a:spcPct val="90000"/>
              </a:lnSpc>
              <a:spcAft>
                <a:spcPts val="600"/>
              </a:spcAft>
              <a:buClr>
                <a:srgbClr val="304364"/>
              </a:buClr>
              <a:buFont typeface="Georgia" charset="0"/>
              <a:buChar char="•"/>
              <a:defRPr/>
            </a:pPr>
            <a:r>
              <a:rPr lang="en-US" sz="2000" dirty="0">
                <a:solidFill>
                  <a:srgbClr val="2F4F77"/>
                </a:solidFill>
                <a:latin typeface="Arial"/>
                <a:ea typeface="ＭＳ Ｐゴシック" pitchFamily="34" charset="-128"/>
                <a:cs typeface="Arial"/>
              </a:rPr>
              <a:t>Easy to use (any networked laptop)</a:t>
            </a:r>
          </a:p>
          <a:p>
            <a:pPr marL="822325" lvl="1" indent="-255588" defTabSz="914400">
              <a:lnSpc>
                <a:spcPct val="90000"/>
              </a:lnSpc>
              <a:spcAft>
                <a:spcPts val="600"/>
              </a:spcAft>
              <a:buClr>
                <a:srgbClr val="304364"/>
              </a:buClr>
              <a:buFont typeface="Georgia" charset="0"/>
              <a:buChar char="•"/>
              <a:defRPr/>
            </a:pPr>
            <a:r>
              <a:rPr lang="en-US" sz="2000" dirty="0">
                <a:solidFill>
                  <a:srgbClr val="2F4F77"/>
                </a:solidFill>
                <a:latin typeface="Arial"/>
                <a:ea typeface="ＭＳ Ｐゴシック" pitchFamily="34" charset="-128"/>
                <a:cs typeface="Arial"/>
              </a:rPr>
              <a:t>Built-in image </a:t>
            </a:r>
            <a:r>
              <a:rPr lang="en-US" sz="2000" dirty="0" err="1">
                <a:solidFill>
                  <a:srgbClr val="2F4F77"/>
                </a:solidFill>
                <a:latin typeface="Arial"/>
                <a:ea typeface="ＭＳ Ｐゴシック" pitchFamily="34" charset="-128"/>
                <a:cs typeface="Arial"/>
              </a:rPr>
              <a:t>anonymization</a:t>
            </a:r>
            <a:endParaRPr lang="en-US" sz="2000" dirty="0">
              <a:solidFill>
                <a:srgbClr val="2F4F77"/>
              </a:solidFill>
              <a:latin typeface="Arial"/>
              <a:ea typeface="ＭＳ Ｐゴシック" pitchFamily="34" charset="-128"/>
              <a:cs typeface="Arial"/>
            </a:endParaRPr>
          </a:p>
          <a:p>
            <a:pPr marL="822325" lvl="1" indent="-255588" defTabSz="914400">
              <a:lnSpc>
                <a:spcPct val="90000"/>
              </a:lnSpc>
              <a:spcAft>
                <a:spcPts val="600"/>
              </a:spcAft>
              <a:buClr>
                <a:srgbClr val="304364"/>
              </a:buClr>
              <a:buFont typeface="Georgia" charset="0"/>
              <a:buChar char="•"/>
              <a:defRPr/>
            </a:pPr>
            <a:r>
              <a:rPr lang="en-US" sz="2000" dirty="0">
                <a:solidFill>
                  <a:srgbClr val="2F4F77"/>
                </a:solidFill>
                <a:latin typeface="Arial"/>
                <a:ea typeface="ＭＳ Ｐゴシック" pitchFamily="34" charset="-128"/>
                <a:cs typeface="Arial"/>
              </a:rPr>
              <a:t>Fully 21 CFR Part 11 compliant</a:t>
            </a:r>
          </a:p>
        </p:txBody>
      </p:sp>
      <p:sp>
        <p:nvSpPr>
          <p:cNvPr id="43" name="Rectangle 2"/>
          <p:cNvSpPr txBox="1">
            <a:spLocks noChangeArrowheads="1"/>
          </p:cNvSpPr>
          <p:nvPr/>
        </p:nvSpPr>
        <p:spPr bwMode="auto">
          <a:xfrm>
            <a:off x="609600" y="0"/>
            <a:ext cx="8535595" cy="755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defTabSz="914400">
              <a:defRPr/>
            </a:pPr>
            <a:r>
              <a:rPr lang="en-US" sz="3200" dirty="0">
                <a:solidFill>
                  <a:schemeClr val="tx2"/>
                </a:solidFill>
                <a:latin typeface="Arial"/>
                <a:cs typeface="Arial"/>
              </a:rPr>
              <a:t>Image Submission</a:t>
            </a:r>
          </a:p>
        </p:txBody>
      </p:sp>
      <p:sp>
        <p:nvSpPr>
          <p:cNvPr id="6" name="Rectangle 2"/>
          <p:cNvSpPr txBox="1">
            <a:spLocks noChangeArrowheads="1"/>
          </p:cNvSpPr>
          <p:nvPr/>
        </p:nvSpPr>
        <p:spPr bwMode="auto">
          <a:xfrm>
            <a:off x="307554" y="2590800"/>
            <a:ext cx="8686800" cy="15377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65125" indent="-255588">
              <a:spcAft>
                <a:spcPts val="600"/>
              </a:spcAft>
              <a:buClr>
                <a:srgbClr val="304364"/>
              </a:buClr>
              <a:buFont typeface="Georgia" charset="0"/>
              <a:buChar char="•"/>
              <a:defRPr/>
            </a:pPr>
            <a:r>
              <a:rPr lang="en-US" sz="2800" dirty="0">
                <a:latin typeface="Arial"/>
                <a:ea typeface="ＭＳ Ｐゴシック" pitchFamily="34" charset="-128"/>
                <a:cs typeface="Arial"/>
              </a:rPr>
              <a:t>Submit images immediately</a:t>
            </a:r>
          </a:p>
          <a:p>
            <a:pPr marL="822325" lvl="1" indent="-255588">
              <a:spcAft>
                <a:spcPts val="600"/>
              </a:spcAft>
              <a:buClr>
                <a:srgbClr val="304364"/>
              </a:buClr>
              <a:buFont typeface="Georgia" charset="0"/>
              <a:buChar char="•"/>
              <a:defRPr/>
            </a:pPr>
            <a:r>
              <a:rPr lang="en-US" sz="2000" dirty="0">
                <a:solidFill>
                  <a:srgbClr val="2F4F77"/>
                </a:solidFill>
                <a:latin typeface="Arial"/>
                <a:ea typeface="ＭＳ Ｐゴシック" pitchFamily="34" charset="-128"/>
                <a:cs typeface="Arial"/>
              </a:rPr>
              <a:t>Site radiologist does not need to read the images</a:t>
            </a:r>
          </a:p>
          <a:p>
            <a:pPr marL="1260475" lvl="3" indent="-255588">
              <a:spcAft>
                <a:spcPts val="600"/>
              </a:spcAft>
              <a:buClr>
                <a:srgbClr val="304364"/>
              </a:buClr>
              <a:buFont typeface="Georgia" charset="0"/>
              <a:buChar char="•"/>
              <a:defRPr/>
            </a:pPr>
            <a:r>
              <a:rPr lang="en-US" sz="2000" i="1" dirty="0">
                <a:solidFill>
                  <a:srgbClr val="2F4F77"/>
                </a:solidFill>
                <a:latin typeface="Arial"/>
                <a:ea typeface="ＭＳ Ｐゴシック" pitchFamily="34" charset="-128"/>
                <a:cs typeface="Arial"/>
              </a:rPr>
              <a:t>Clinical research not patient management</a:t>
            </a:r>
          </a:p>
        </p:txBody>
      </p:sp>
      <p:sp>
        <p:nvSpPr>
          <p:cNvPr id="7" name="Rectangle 2"/>
          <p:cNvSpPr txBox="1">
            <a:spLocks noChangeArrowheads="1"/>
          </p:cNvSpPr>
          <p:nvPr/>
        </p:nvSpPr>
        <p:spPr bwMode="auto">
          <a:xfrm>
            <a:off x="332342" y="4191000"/>
            <a:ext cx="8686800" cy="9655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76263" lvl="1" indent="-457200" defTabSz="793750">
              <a:spcAft>
                <a:spcPts val="600"/>
              </a:spcAft>
              <a:buClr>
                <a:srgbClr val="304364"/>
              </a:buClr>
              <a:buFont typeface="Wingdings" pitchFamily="2" charset="2"/>
              <a:buChar char="Ø"/>
              <a:defRPr/>
            </a:pPr>
            <a:r>
              <a:rPr lang="en-US" sz="2800" dirty="0">
                <a:latin typeface="Arial"/>
                <a:ea typeface="ＭＳ Ｐゴシック" pitchFamily="34" charset="-128"/>
                <a:cs typeface="Arial"/>
              </a:rPr>
              <a:t>Spire reports image quality and subject eligibility</a:t>
            </a:r>
          </a:p>
          <a:p>
            <a:pPr marL="822325" lvl="1" indent="-255588">
              <a:spcAft>
                <a:spcPts val="600"/>
              </a:spcAft>
              <a:buClr>
                <a:srgbClr val="304364"/>
              </a:buClr>
              <a:buFont typeface="Georgia" charset="0"/>
              <a:buChar char="•"/>
              <a:defRPr/>
            </a:pPr>
            <a:r>
              <a:rPr lang="en-US" sz="2000" dirty="0">
                <a:solidFill>
                  <a:srgbClr val="2F4F77"/>
                </a:solidFill>
                <a:latin typeface="Arial"/>
                <a:ea typeface="ＭＳ Ｐゴシック" pitchFamily="34" charset="-128"/>
                <a:cs typeface="Arial"/>
              </a:rPr>
              <a:t>Screen failures verified by second radiologist </a:t>
            </a:r>
          </a:p>
        </p:txBody>
      </p:sp>
    </p:spTree>
    <p:extLst>
      <p:ext uri="{BB962C8B-B14F-4D97-AF65-F5344CB8AC3E}">
        <p14:creationId xmlns:p14="http://schemas.microsoft.com/office/powerpoint/2010/main" val="319914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bwMode="auto">
          <a:xfrm>
            <a:off x="4564063" y="1733597"/>
            <a:ext cx="4564063" cy="4952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fontAlgn="base">
              <a:spcBef>
                <a:spcPts val="300"/>
              </a:spcBef>
              <a:spcAft>
                <a:spcPct val="0"/>
              </a:spcAft>
              <a:buClr>
                <a:srgbClr val="304364"/>
              </a:buClr>
              <a:buFont typeface="Georgia" charset="0"/>
              <a:buChar char="•"/>
              <a:defRPr sz="2800" kern="1200">
                <a:solidFill>
                  <a:schemeClr val="tx1"/>
                </a:solidFill>
                <a:latin typeface="Arial"/>
                <a:ea typeface="ＭＳ Ｐゴシック" charset="-128"/>
                <a:cs typeface="Arial"/>
              </a:defRPr>
            </a:lvl1pPr>
            <a:lvl2pPr marL="657225" indent="-246063" algn="l" rtl="0" fontAlgn="base">
              <a:spcBef>
                <a:spcPts val="300"/>
              </a:spcBef>
              <a:spcAft>
                <a:spcPct val="0"/>
              </a:spcAft>
              <a:buClr>
                <a:srgbClr val="2F4F77"/>
              </a:buClr>
              <a:buFont typeface="Arial" charset="0"/>
              <a:buChar char="•"/>
              <a:defRPr sz="2600" kern="1200">
                <a:solidFill>
                  <a:srgbClr val="2F4F77"/>
                </a:solidFill>
                <a:latin typeface="Arial"/>
                <a:ea typeface="ＭＳ Ｐゴシック" charset="-128"/>
                <a:cs typeface="Arial"/>
              </a:defRPr>
            </a:lvl2pPr>
            <a:lvl3pPr marL="922338" indent="-219075" algn="l" rtl="0" fontAlgn="base">
              <a:spcBef>
                <a:spcPts val="300"/>
              </a:spcBef>
              <a:spcAft>
                <a:spcPct val="0"/>
              </a:spcAft>
              <a:buClr>
                <a:srgbClr val="2F4F77"/>
              </a:buClr>
              <a:buFont typeface="Arial" charset="0"/>
              <a:buChar char="•"/>
              <a:defRPr sz="2400" kern="1200">
                <a:solidFill>
                  <a:srgbClr val="2F4F77"/>
                </a:solidFill>
                <a:latin typeface="Arial"/>
                <a:ea typeface="ＭＳ Ｐゴシック" charset="-128"/>
                <a:cs typeface="Arial"/>
              </a:defRPr>
            </a:lvl3pPr>
            <a:lvl4pPr marL="1179513" indent="-200025" algn="l" rtl="0" fontAlgn="base">
              <a:spcBef>
                <a:spcPts val="300"/>
              </a:spcBef>
              <a:spcAft>
                <a:spcPct val="0"/>
              </a:spcAft>
              <a:buClr>
                <a:srgbClr val="2F4F77"/>
              </a:buClr>
              <a:buFont typeface="Arial" charset="0"/>
              <a:buChar char="•"/>
              <a:defRPr sz="2200" kern="1200">
                <a:solidFill>
                  <a:srgbClr val="2F4F77"/>
                </a:solidFill>
                <a:latin typeface="Arial"/>
                <a:ea typeface="ＭＳ Ｐゴシック" charset="-128"/>
                <a:cs typeface="Arial"/>
              </a:defRPr>
            </a:lvl4pPr>
            <a:lvl5pPr marL="1389063" indent="-182563" algn="l" rtl="0" fontAlgn="base">
              <a:spcBef>
                <a:spcPts val="300"/>
              </a:spcBef>
              <a:spcAft>
                <a:spcPct val="0"/>
              </a:spcAft>
              <a:buClr>
                <a:srgbClr val="2F4F77"/>
              </a:buClr>
              <a:buFont typeface="Arial" charset="0"/>
              <a:buChar char="•"/>
              <a:defRPr sz="2000" kern="1200">
                <a:solidFill>
                  <a:srgbClr val="2F4F77"/>
                </a:solidFill>
                <a:latin typeface="Arial"/>
                <a:ea typeface="ＭＳ Ｐゴシック" charset="-128"/>
                <a:cs typeface="Arial"/>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a:spcBef>
                <a:spcPct val="0"/>
              </a:spcBef>
              <a:spcAft>
                <a:spcPts val="600"/>
              </a:spcAft>
              <a:defRPr/>
            </a:pPr>
            <a:r>
              <a:rPr lang="en-US" dirty="0">
                <a:latin typeface="Arial" charset="0"/>
                <a:ea typeface="ＭＳ Ｐゴシック" pitchFamily="34" charset="-128"/>
                <a:cs typeface="Arial" charset="0"/>
              </a:rPr>
              <a:t>AGM Desktop Agent</a:t>
            </a:r>
          </a:p>
          <a:p>
            <a:pPr marL="822325" lvl="1" indent="-255588">
              <a:lnSpc>
                <a:spcPct val="80000"/>
              </a:lnSpc>
              <a:spcAft>
                <a:spcPts val="600"/>
              </a:spcAft>
              <a:buClr>
                <a:srgbClr val="304364"/>
              </a:buClr>
              <a:buFont typeface="Georgia" charset="0"/>
              <a:buChar char="•"/>
              <a:defRPr/>
            </a:pPr>
            <a:r>
              <a:rPr lang="en-US" sz="2000" dirty="0">
                <a:ea typeface="ＭＳ Ｐゴシック" pitchFamily="34" charset="-128"/>
                <a:cs typeface="Arial" charset="0"/>
              </a:rPr>
              <a:t>De-identify DICOM data</a:t>
            </a:r>
          </a:p>
          <a:p>
            <a:pPr marL="822325" lvl="1" indent="-255588">
              <a:lnSpc>
                <a:spcPct val="80000"/>
              </a:lnSpc>
              <a:spcAft>
                <a:spcPts val="600"/>
              </a:spcAft>
              <a:buClr>
                <a:srgbClr val="304364"/>
              </a:buClr>
              <a:buFont typeface="Georgia" charset="0"/>
              <a:buChar char="•"/>
              <a:defRPr/>
            </a:pPr>
            <a:r>
              <a:rPr lang="en-US" sz="2000" dirty="0">
                <a:latin typeface="Arial" charset="0"/>
                <a:ea typeface="ＭＳ Ｐゴシック" pitchFamily="34" charset="-128"/>
                <a:cs typeface="Arial" charset="0"/>
              </a:rPr>
              <a:t>Complete Transmittal Form</a:t>
            </a:r>
          </a:p>
          <a:p>
            <a:pPr marL="822325" lvl="1" indent="-255588">
              <a:lnSpc>
                <a:spcPct val="80000"/>
              </a:lnSpc>
              <a:spcAft>
                <a:spcPts val="600"/>
              </a:spcAft>
              <a:buClr>
                <a:srgbClr val="304364"/>
              </a:buClr>
              <a:buFont typeface="Georgia" charset="0"/>
              <a:buChar char="•"/>
              <a:defRPr/>
            </a:pPr>
            <a:r>
              <a:rPr lang="en-US" sz="2000" dirty="0">
                <a:latin typeface="Arial" charset="0"/>
                <a:ea typeface="ＭＳ Ｐゴシック" pitchFamily="34" charset="-128"/>
                <a:cs typeface="Arial" charset="0"/>
              </a:rPr>
              <a:t>Upload exam</a:t>
            </a:r>
          </a:p>
          <a:p>
            <a:pPr marL="822325" lvl="1" indent="-255588">
              <a:lnSpc>
                <a:spcPct val="80000"/>
              </a:lnSpc>
              <a:spcAft>
                <a:spcPts val="600"/>
              </a:spcAft>
              <a:buClr>
                <a:srgbClr val="304364"/>
              </a:buClr>
              <a:buFont typeface="Georgia" charset="0"/>
              <a:buChar char="•"/>
              <a:defRPr/>
            </a:pPr>
            <a:r>
              <a:rPr lang="en-US" sz="2000" dirty="0">
                <a:latin typeface="Arial" charset="0"/>
                <a:ea typeface="ＭＳ Ｐゴシック" pitchFamily="34" charset="-128"/>
                <a:cs typeface="Arial" charset="0"/>
              </a:rPr>
              <a:t>Confirm successful submission</a:t>
            </a:r>
            <a:endParaRPr lang="en-US" dirty="0">
              <a:latin typeface="Arial" charset="0"/>
              <a:ea typeface="ＭＳ Ｐゴシック" pitchFamily="34" charset="-128"/>
              <a:cs typeface="Arial" charset="0"/>
            </a:endParaRPr>
          </a:p>
          <a:p>
            <a:pPr lvl="1">
              <a:lnSpc>
                <a:spcPct val="80000"/>
              </a:lnSpc>
            </a:pPr>
            <a:endParaRPr lang="en-US" dirty="0"/>
          </a:p>
        </p:txBody>
      </p:sp>
      <p:sp>
        <p:nvSpPr>
          <p:cNvPr id="4099" name="Content Placeholder 2"/>
          <p:cNvSpPr>
            <a:spLocks noGrp="1"/>
          </p:cNvSpPr>
          <p:nvPr>
            <p:ph idx="1"/>
          </p:nvPr>
        </p:nvSpPr>
        <p:spPr>
          <a:xfrm>
            <a:off x="0" y="1733597"/>
            <a:ext cx="4564063" cy="4952999"/>
          </a:xfrm>
        </p:spPr>
        <p:txBody>
          <a:bodyPr/>
          <a:lstStyle/>
          <a:p>
            <a:pPr>
              <a:spcBef>
                <a:spcPct val="0"/>
              </a:spcBef>
              <a:spcAft>
                <a:spcPts val="600"/>
              </a:spcAft>
              <a:defRPr/>
            </a:pPr>
            <a:r>
              <a:rPr lang="en-US" dirty="0">
                <a:latin typeface="Arial" charset="0"/>
                <a:ea typeface="ＭＳ Ｐゴシック" pitchFamily="34" charset="-128"/>
                <a:cs typeface="Arial" charset="0"/>
              </a:rPr>
              <a:t>AGM Portal</a:t>
            </a:r>
          </a:p>
          <a:p>
            <a:pPr marL="822325" lvl="1" indent="-255588">
              <a:lnSpc>
                <a:spcPct val="80000"/>
              </a:lnSpc>
              <a:spcAft>
                <a:spcPts val="600"/>
              </a:spcAft>
              <a:buClr>
                <a:srgbClr val="304364"/>
              </a:buClr>
              <a:buFont typeface="Georgia" charset="0"/>
              <a:buChar char="•"/>
              <a:defRPr/>
            </a:pPr>
            <a:r>
              <a:rPr lang="en-US" sz="2000" dirty="0">
                <a:ea typeface="ＭＳ Ｐゴシック" pitchFamily="34" charset="-128"/>
                <a:cs typeface="Arial" charset="0"/>
              </a:rPr>
              <a:t>Register for AGM account</a:t>
            </a:r>
          </a:p>
          <a:p>
            <a:pPr marL="1087438" lvl="2" indent="-255588">
              <a:lnSpc>
                <a:spcPct val="80000"/>
              </a:lnSpc>
              <a:spcAft>
                <a:spcPts val="600"/>
              </a:spcAft>
              <a:buClr>
                <a:srgbClr val="304364"/>
              </a:buClr>
              <a:buFont typeface="Georgia" charset="0"/>
              <a:buChar char="•"/>
              <a:defRPr/>
            </a:pPr>
            <a:r>
              <a:rPr lang="en-US" sz="1800" dirty="0">
                <a:ea typeface="ＭＳ Ｐゴシック" pitchFamily="34" charset="-128"/>
                <a:cs typeface="Arial" charset="0"/>
              </a:rPr>
              <a:t>User name and password</a:t>
            </a:r>
          </a:p>
          <a:p>
            <a:pPr marL="1087438" lvl="2" indent="-255588">
              <a:lnSpc>
                <a:spcPct val="80000"/>
              </a:lnSpc>
              <a:spcAft>
                <a:spcPts val="600"/>
              </a:spcAft>
              <a:buClr>
                <a:srgbClr val="304364"/>
              </a:buClr>
              <a:buFont typeface="Georgia" charset="0"/>
              <a:buChar char="•"/>
              <a:defRPr/>
            </a:pPr>
            <a:r>
              <a:rPr lang="en-US" sz="1800" dirty="0">
                <a:latin typeface="Arial" charset="0"/>
                <a:ea typeface="ＭＳ Ｐゴシック" pitchFamily="34" charset="-128"/>
                <a:cs typeface="Arial" charset="0"/>
              </a:rPr>
              <a:t>https://</a:t>
            </a:r>
            <a:r>
              <a:rPr lang="en-US" sz="1800" dirty="0" err="1">
                <a:latin typeface="Arial" charset="0"/>
                <a:ea typeface="ＭＳ Ｐゴシック" pitchFamily="34" charset="-128"/>
                <a:cs typeface="Arial" charset="0"/>
              </a:rPr>
              <a:t>portal.agmednet.net</a:t>
            </a:r>
            <a:endParaRPr lang="en-US" sz="1800" dirty="0">
              <a:latin typeface="Arial" charset="0"/>
              <a:ea typeface="ＭＳ Ｐゴシック" pitchFamily="34" charset="-128"/>
              <a:cs typeface="Arial" charset="0"/>
            </a:endParaRPr>
          </a:p>
          <a:p>
            <a:pPr marL="822325" lvl="1" indent="-255588">
              <a:lnSpc>
                <a:spcPct val="80000"/>
              </a:lnSpc>
              <a:spcAft>
                <a:spcPts val="600"/>
              </a:spcAft>
              <a:buClr>
                <a:srgbClr val="304364"/>
              </a:buClr>
              <a:buFont typeface="Georgia" charset="0"/>
              <a:buChar char="•"/>
              <a:defRPr/>
            </a:pPr>
            <a:r>
              <a:rPr lang="en-US" sz="2000" dirty="0">
                <a:latin typeface="Arial" charset="0"/>
                <a:ea typeface="ＭＳ Ｐゴシック" pitchFamily="34" charset="-128"/>
                <a:cs typeface="Arial" charset="0"/>
              </a:rPr>
              <a:t>Management / notification tools</a:t>
            </a:r>
            <a:endParaRPr lang="en-US" dirty="0">
              <a:latin typeface="Arial" charset="0"/>
              <a:ea typeface="ＭＳ Ｐゴシック" pitchFamily="34" charset="-128"/>
              <a:cs typeface="Arial" charset="0"/>
            </a:endParaRPr>
          </a:p>
          <a:p>
            <a:pPr lvl="1">
              <a:lnSpc>
                <a:spcPct val="80000"/>
              </a:lnSpc>
            </a:pPr>
            <a:endParaRPr lang="en-US" dirty="0"/>
          </a:p>
        </p:txBody>
      </p:sp>
      <p:cxnSp>
        <p:nvCxnSpPr>
          <p:cNvPr id="4102" name="Straight Connector 6"/>
          <p:cNvCxnSpPr>
            <a:cxnSpLocks noChangeShapeType="1"/>
          </p:cNvCxnSpPr>
          <p:nvPr/>
        </p:nvCxnSpPr>
        <p:spPr bwMode="auto">
          <a:xfrm rot="5400000">
            <a:off x="2691751" y="3751626"/>
            <a:ext cx="3840163" cy="3175"/>
          </a:xfrm>
          <a:prstGeom prst="line">
            <a:avLst/>
          </a:prstGeom>
          <a:ln>
            <a:headEnd/>
            <a:tailEnd/>
          </a:ln>
        </p:spPr>
        <p:style>
          <a:lnRef idx="3">
            <a:schemeClr val="dk1"/>
          </a:lnRef>
          <a:fillRef idx="0">
            <a:schemeClr val="dk1"/>
          </a:fillRef>
          <a:effectRef idx="2">
            <a:schemeClr val="dk1"/>
          </a:effectRef>
          <a:fontRef idx="minor">
            <a:schemeClr val="tx1"/>
          </a:fontRef>
        </p:style>
      </p:cxnSp>
      <p:pic>
        <p:nvPicPr>
          <p:cNvPr id="8" name="Picture 5" descr="C:\Users\Ashlan\AppData\Local\Temp\SNAGHTML1fe6596c.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69890" y="3772994"/>
            <a:ext cx="3595008" cy="2442314"/>
          </a:xfrm>
          <a:prstGeom prst="rect">
            <a:avLst/>
          </a:prstGeom>
          <a:noFill/>
          <a:ln>
            <a:solidFill>
              <a:schemeClr val="tx1"/>
            </a:solidFill>
          </a:ln>
        </p:spPr>
      </p:pic>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9454" y="3720771"/>
            <a:ext cx="3993635" cy="2551629"/>
          </a:xfrm>
          <a:prstGeom prst="rect">
            <a:avLst/>
          </a:prstGeom>
        </p:spPr>
      </p:pic>
      <p:sp>
        <p:nvSpPr>
          <p:cNvPr id="9" name="Rectangle 2"/>
          <p:cNvSpPr txBox="1">
            <a:spLocks noChangeArrowheads="1"/>
          </p:cNvSpPr>
          <p:nvPr/>
        </p:nvSpPr>
        <p:spPr bwMode="auto">
          <a:xfrm>
            <a:off x="533400" y="0"/>
            <a:ext cx="8748713" cy="755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defTabSz="914400">
              <a:defRPr/>
            </a:pPr>
            <a:r>
              <a:rPr lang="en-US" sz="3600" dirty="0">
                <a:solidFill>
                  <a:schemeClr val="tx2"/>
                </a:solidFill>
              </a:rPr>
              <a:t>AG </a:t>
            </a:r>
            <a:r>
              <a:rPr lang="en-US" sz="3600" dirty="0" err="1">
                <a:solidFill>
                  <a:schemeClr val="tx2"/>
                </a:solidFill>
              </a:rPr>
              <a:t>Mednet</a:t>
            </a:r>
            <a:r>
              <a:rPr lang="en-US" sz="3600" dirty="0">
                <a:solidFill>
                  <a:schemeClr val="tx2"/>
                </a:solidFill>
              </a:rPr>
              <a:t> Upload Network</a:t>
            </a:r>
          </a:p>
        </p:txBody>
      </p:sp>
    </p:spTree>
    <p:extLst>
      <p:ext uri="{BB962C8B-B14F-4D97-AF65-F5344CB8AC3E}">
        <p14:creationId xmlns:p14="http://schemas.microsoft.com/office/powerpoint/2010/main" val="179290308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533400" y="17198"/>
            <a:ext cx="8748713" cy="755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defTabSz="914400">
              <a:defRPr/>
            </a:pPr>
            <a:r>
              <a:rPr lang="en-US" sz="3200" dirty="0">
                <a:solidFill>
                  <a:schemeClr val="tx2"/>
                </a:solidFill>
              </a:rPr>
              <a:t>Electronic Image Transmittal Form</a:t>
            </a:r>
          </a:p>
        </p:txBody>
      </p:sp>
      <p:pic>
        <p:nvPicPr>
          <p:cNvPr id="2" name="Picture 1">
            <a:extLst>
              <a:ext uri="{FF2B5EF4-FFF2-40B4-BE49-F238E27FC236}">
                <a16:creationId xmlns:a16="http://schemas.microsoft.com/office/drawing/2014/main" id="{DCC277FF-01D6-4CBF-9342-7CD74A8F8103}"/>
              </a:ext>
            </a:extLst>
          </p:cNvPr>
          <p:cNvPicPr>
            <a:picLocks noChangeAspect="1"/>
          </p:cNvPicPr>
          <p:nvPr/>
        </p:nvPicPr>
        <p:blipFill>
          <a:blip r:embed="rId3"/>
          <a:stretch>
            <a:fillRect/>
          </a:stretch>
        </p:blipFill>
        <p:spPr>
          <a:xfrm>
            <a:off x="2795587" y="1295400"/>
            <a:ext cx="3552825" cy="4267200"/>
          </a:xfrm>
          <a:prstGeom prst="rect">
            <a:avLst/>
          </a:prstGeom>
        </p:spPr>
      </p:pic>
    </p:spTree>
    <p:extLst>
      <p:ext uri="{BB962C8B-B14F-4D97-AF65-F5344CB8AC3E}">
        <p14:creationId xmlns:p14="http://schemas.microsoft.com/office/powerpoint/2010/main" val="87304280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14" descr="C:\Users\Ashlan\AppData\Local\Temp\SNAGHTML29ddbe3b.PNG"/>
          <p:cNvPicPr>
            <a:picLocks noChangeAspect="1" noChangeArrowheads="1"/>
          </p:cNvPicPr>
          <p:nvPr/>
        </p:nvPicPr>
        <p:blipFill>
          <a:blip r:embed="rId3"/>
          <a:srcRect/>
          <a:stretch>
            <a:fillRect/>
          </a:stretch>
        </p:blipFill>
        <p:spPr bwMode="auto">
          <a:xfrm>
            <a:off x="470783" y="1724025"/>
            <a:ext cx="3829050" cy="1381125"/>
          </a:xfrm>
          <a:prstGeom prst="rect">
            <a:avLst/>
          </a:prstGeom>
          <a:noFill/>
          <a:ln w="9525">
            <a:noFill/>
            <a:miter lim="800000"/>
            <a:headEnd/>
            <a:tailEnd/>
          </a:ln>
        </p:spPr>
      </p:pic>
      <p:pic>
        <p:nvPicPr>
          <p:cNvPr id="2151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0783" y="3336060"/>
            <a:ext cx="3829050" cy="2586721"/>
          </a:xfrm>
          <a:prstGeom prst="rect">
            <a:avLst/>
          </a:prstGeom>
          <a:noFill/>
          <a:ln w="9525">
            <a:solidFill>
              <a:schemeClr val="tx1"/>
            </a:solidFill>
            <a:miter lim="800000"/>
            <a:headEnd/>
            <a:tailEnd/>
          </a:ln>
        </p:spPr>
      </p:pic>
      <p:sp>
        <p:nvSpPr>
          <p:cNvPr id="7" name="Rectangle 2"/>
          <p:cNvSpPr txBox="1">
            <a:spLocks noChangeArrowheads="1"/>
          </p:cNvSpPr>
          <p:nvPr/>
        </p:nvSpPr>
        <p:spPr bwMode="auto">
          <a:xfrm>
            <a:off x="4271818" y="2133107"/>
            <a:ext cx="4872181" cy="6921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65125" indent="-255588" defTabSz="914400">
              <a:spcAft>
                <a:spcPts val="600"/>
              </a:spcAft>
              <a:buClr>
                <a:srgbClr val="304364"/>
              </a:buClr>
              <a:buFont typeface="Georgia" charset="0"/>
              <a:buChar char="•"/>
              <a:defRPr/>
            </a:pPr>
            <a:r>
              <a:rPr lang="en-US" sz="2400" dirty="0">
                <a:ea typeface="ＭＳ Ｐゴシック" pitchFamily="34" charset="-128"/>
                <a:cs typeface="Arial" charset="0"/>
              </a:rPr>
              <a:t>Desktop Agent pop-up window</a:t>
            </a:r>
            <a:endParaRPr lang="en-US" sz="2400" dirty="0">
              <a:solidFill>
                <a:srgbClr val="2F4F77"/>
              </a:solidFill>
              <a:ea typeface="ＭＳ Ｐゴシック" pitchFamily="34" charset="-128"/>
              <a:cs typeface="Arial" charset="0"/>
            </a:endParaRPr>
          </a:p>
        </p:txBody>
      </p:sp>
      <p:sp>
        <p:nvSpPr>
          <p:cNvPr id="10" name="Rectangle 2"/>
          <p:cNvSpPr txBox="1">
            <a:spLocks noChangeArrowheads="1"/>
          </p:cNvSpPr>
          <p:nvPr/>
        </p:nvSpPr>
        <p:spPr bwMode="auto">
          <a:xfrm>
            <a:off x="609600" y="0"/>
            <a:ext cx="8748713" cy="755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defTabSz="914400">
              <a:defRPr/>
            </a:pPr>
            <a:r>
              <a:rPr lang="en-US" sz="3200" dirty="0">
                <a:solidFill>
                  <a:schemeClr val="tx2"/>
                </a:solidFill>
              </a:rPr>
              <a:t>Confirmation of Successful Upload</a:t>
            </a:r>
          </a:p>
        </p:txBody>
      </p:sp>
      <p:sp>
        <p:nvSpPr>
          <p:cNvPr id="11" name="Rectangle 2"/>
          <p:cNvSpPr txBox="1">
            <a:spLocks noChangeArrowheads="1"/>
          </p:cNvSpPr>
          <p:nvPr/>
        </p:nvSpPr>
        <p:spPr bwMode="auto">
          <a:xfrm>
            <a:off x="4271819" y="4502234"/>
            <a:ext cx="4872181" cy="6921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65125" indent="-255588" defTabSz="914400">
              <a:spcAft>
                <a:spcPts val="600"/>
              </a:spcAft>
              <a:buClr>
                <a:srgbClr val="304364"/>
              </a:buClr>
              <a:buFont typeface="Georgia" charset="0"/>
              <a:buChar char="•"/>
              <a:defRPr/>
            </a:pPr>
            <a:r>
              <a:rPr lang="en-US" sz="2400" dirty="0">
                <a:ea typeface="ＭＳ Ｐゴシック" pitchFamily="34" charset="-128"/>
                <a:cs typeface="Arial" charset="0"/>
              </a:rPr>
              <a:t>Confirmatory email</a:t>
            </a:r>
          </a:p>
          <a:p>
            <a:pPr marL="822325" lvl="1" indent="-255588" defTabSz="914400">
              <a:spcAft>
                <a:spcPts val="600"/>
              </a:spcAft>
              <a:buClr>
                <a:srgbClr val="304364"/>
              </a:buClr>
              <a:buFont typeface="Georgia" charset="0"/>
              <a:buChar char="•"/>
              <a:defRPr/>
            </a:pPr>
            <a:r>
              <a:rPr lang="en-US" sz="2000" dirty="0">
                <a:solidFill>
                  <a:srgbClr val="2F4F77"/>
                </a:solidFill>
                <a:ea typeface="ＭＳ Ｐゴシック" pitchFamily="34" charset="-128"/>
                <a:cs typeface="Arial" charset="0"/>
              </a:rPr>
              <a:t>Site tech, Spire QC</a:t>
            </a:r>
          </a:p>
          <a:p>
            <a:pPr marL="822325" lvl="1" indent="-255588" defTabSz="914400">
              <a:spcAft>
                <a:spcPts val="600"/>
              </a:spcAft>
              <a:buClr>
                <a:srgbClr val="304364"/>
              </a:buClr>
              <a:buFont typeface="Georgia" charset="0"/>
              <a:buChar char="•"/>
              <a:defRPr/>
            </a:pPr>
            <a:r>
              <a:rPr lang="en-US" sz="2000" dirty="0">
                <a:solidFill>
                  <a:srgbClr val="2F4F77"/>
                </a:solidFill>
                <a:ea typeface="ＭＳ Ｐゴシック" pitchFamily="34" charset="-128"/>
                <a:cs typeface="Arial" charset="0"/>
              </a:rPr>
              <a:t>Link to view details on Portal</a:t>
            </a:r>
            <a:endParaRPr lang="en-US" sz="2400" dirty="0">
              <a:solidFill>
                <a:srgbClr val="2F4F77"/>
              </a:solidFill>
              <a:ea typeface="ＭＳ Ｐゴシック" pitchFamily="34" charset="-128"/>
              <a:cs typeface="Arial" charset="0"/>
            </a:endParaRPr>
          </a:p>
        </p:txBody>
      </p:sp>
    </p:spTree>
    <p:extLst>
      <p:ext uri="{BB962C8B-B14F-4D97-AF65-F5344CB8AC3E}">
        <p14:creationId xmlns:p14="http://schemas.microsoft.com/office/powerpoint/2010/main" val="331662379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8-27 at 10.46.16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257" y="1143000"/>
            <a:ext cx="3446849" cy="4800600"/>
          </a:xfrm>
          <a:prstGeom prst="rect">
            <a:avLst/>
          </a:prstGeom>
          <a:ln>
            <a:solidFill>
              <a:schemeClr val="tx1"/>
            </a:solidFill>
          </a:ln>
        </p:spPr>
      </p:pic>
      <p:sp>
        <p:nvSpPr>
          <p:cNvPr id="6" name="Rectangle 2"/>
          <p:cNvSpPr txBox="1">
            <a:spLocks noChangeArrowheads="1"/>
          </p:cNvSpPr>
          <p:nvPr/>
        </p:nvSpPr>
        <p:spPr bwMode="auto">
          <a:xfrm>
            <a:off x="609600" y="76200"/>
            <a:ext cx="8748713" cy="755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defTabSz="914400">
              <a:defRPr/>
            </a:pPr>
            <a:r>
              <a:rPr lang="en-US" sz="3200" dirty="0">
                <a:solidFill>
                  <a:schemeClr val="tx2"/>
                </a:solidFill>
              </a:rPr>
              <a:t>Data Clarification Form</a:t>
            </a:r>
          </a:p>
        </p:txBody>
      </p:sp>
      <p:sp>
        <p:nvSpPr>
          <p:cNvPr id="5" name="Rectangle 3"/>
          <p:cNvSpPr txBox="1">
            <a:spLocks noChangeArrowheads="1"/>
          </p:cNvSpPr>
          <p:nvPr/>
        </p:nvSpPr>
        <p:spPr bwMode="auto">
          <a:xfrm>
            <a:off x="4571999" y="1952998"/>
            <a:ext cx="4405315" cy="39082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fontAlgn="base">
              <a:spcBef>
                <a:spcPts val="300"/>
              </a:spcBef>
              <a:spcAft>
                <a:spcPct val="0"/>
              </a:spcAft>
              <a:buClr>
                <a:srgbClr val="304364"/>
              </a:buClr>
              <a:buFont typeface="Georgia" charset="0"/>
              <a:buChar char="•"/>
              <a:defRPr sz="2800" kern="1200">
                <a:solidFill>
                  <a:schemeClr val="tx1"/>
                </a:solidFill>
                <a:latin typeface="Arial"/>
                <a:ea typeface="ＭＳ Ｐゴシック" charset="-128"/>
                <a:cs typeface="Arial"/>
              </a:defRPr>
            </a:lvl1pPr>
            <a:lvl2pPr marL="657225" indent="-246063" algn="l" rtl="0" fontAlgn="base">
              <a:spcBef>
                <a:spcPts val="300"/>
              </a:spcBef>
              <a:spcAft>
                <a:spcPct val="0"/>
              </a:spcAft>
              <a:buClr>
                <a:srgbClr val="2F4F77"/>
              </a:buClr>
              <a:buFont typeface="Arial" charset="0"/>
              <a:buChar char="•"/>
              <a:defRPr sz="2000" kern="1200">
                <a:solidFill>
                  <a:srgbClr val="000000"/>
                </a:solidFill>
                <a:latin typeface="Arial"/>
                <a:ea typeface="ＭＳ Ｐゴシック" charset="-128"/>
                <a:cs typeface="Arial"/>
              </a:defRPr>
            </a:lvl2pPr>
            <a:lvl3pPr marL="922338" indent="-219075" algn="l" rtl="0" fontAlgn="base">
              <a:spcBef>
                <a:spcPts val="300"/>
              </a:spcBef>
              <a:spcAft>
                <a:spcPct val="0"/>
              </a:spcAft>
              <a:buClr>
                <a:srgbClr val="2F4F77"/>
              </a:buClr>
              <a:buFont typeface="Arial" charset="0"/>
              <a:buChar char="•"/>
              <a:defRPr sz="1800" kern="1200">
                <a:solidFill>
                  <a:srgbClr val="000000"/>
                </a:solidFill>
                <a:latin typeface="Arial"/>
                <a:ea typeface="ＭＳ Ｐゴシック" charset="-128"/>
                <a:cs typeface="Arial"/>
              </a:defRPr>
            </a:lvl3pPr>
            <a:lvl4pPr marL="1179513" indent="-200025" algn="l" rtl="0" fontAlgn="base">
              <a:spcBef>
                <a:spcPts val="300"/>
              </a:spcBef>
              <a:spcAft>
                <a:spcPct val="0"/>
              </a:spcAft>
              <a:buClr>
                <a:srgbClr val="2F4F77"/>
              </a:buClr>
              <a:buFont typeface="Arial" charset="0"/>
              <a:buChar char="•"/>
              <a:defRPr sz="1800" kern="1200">
                <a:solidFill>
                  <a:srgbClr val="000000"/>
                </a:solidFill>
                <a:latin typeface="Arial"/>
                <a:ea typeface="ＭＳ Ｐゴシック" charset="-128"/>
                <a:cs typeface="Arial"/>
              </a:defRPr>
            </a:lvl4pPr>
            <a:lvl5pPr marL="1389063" indent="-182563" algn="l" rtl="0" fontAlgn="base">
              <a:spcBef>
                <a:spcPts val="300"/>
              </a:spcBef>
              <a:spcAft>
                <a:spcPct val="0"/>
              </a:spcAft>
              <a:buClr>
                <a:srgbClr val="2F4F77"/>
              </a:buClr>
              <a:buFont typeface="Arial" charset="0"/>
              <a:buChar char="•"/>
              <a:defRPr sz="1600" kern="1200">
                <a:solidFill>
                  <a:srgbClr val="000000"/>
                </a:solidFill>
                <a:latin typeface="Arial"/>
                <a:ea typeface="ＭＳ Ｐゴシック" charset="-128"/>
                <a:cs typeface="Arial"/>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635000" lvl="1" indent="-230188">
              <a:lnSpc>
                <a:spcPct val="130000"/>
              </a:lnSpc>
              <a:spcAft>
                <a:spcPts val="0"/>
              </a:spcAft>
              <a:defRPr/>
            </a:pPr>
            <a:r>
              <a:rPr lang="en-US" dirty="0">
                <a:solidFill>
                  <a:schemeClr val="tx1"/>
                </a:solidFill>
              </a:rPr>
              <a:t>Ensure correct subject ID and visit name </a:t>
            </a:r>
            <a:r>
              <a:rPr lang="en-US" i="1" dirty="0">
                <a:solidFill>
                  <a:schemeClr val="tx1"/>
                </a:solidFill>
              </a:rPr>
              <a:t>before uploading</a:t>
            </a:r>
          </a:p>
          <a:p>
            <a:pPr marL="635000" lvl="1" indent="-230188">
              <a:lnSpc>
                <a:spcPct val="130000"/>
              </a:lnSpc>
              <a:spcAft>
                <a:spcPts val="0"/>
              </a:spcAft>
              <a:defRPr/>
            </a:pPr>
            <a:r>
              <a:rPr lang="en-US" dirty="0">
                <a:solidFill>
                  <a:schemeClr val="tx1"/>
                </a:solidFill>
              </a:rPr>
              <a:t>GCP requires documentation of any changes</a:t>
            </a:r>
          </a:p>
          <a:p>
            <a:pPr marL="1012825" lvl="2" indent="-342900">
              <a:lnSpc>
                <a:spcPct val="130000"/>
              </a:lnSpc>
              <a:spcAft>
                <a:spcPts val="0"/>
              </a:spcAft>
              <a:buFont typeface="Wingdings" charset="2"/>
              <a:buChar char="Ø"/>
              <a:defRPr/>
            </a:pPr>
            <a:r>
              <a:rPr lang="en-US" sz="2000" dirty="0">
                <a:solidFill>
                  <a:schemeClr val="tx1"/>
                </a:solidFill>
              </a:rPr>
              <a:t>Data Clarification Form</a:t>
            </a:r>
          </a:p>
        </p:txBody>
      </p:sp>
    </p:spTree>
    <p:extLst>
      <p:ext uri="{BB962C8B-B14F-4D97-AF65-F5344CB8AC3E}">
        <p14:creationId xmlns:p14="http://schemas.microsoft.com/office/powerpoint/2010/main" val="54607206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22" name="Rectangle 2"/>
          <p:cNvSpPr>
            <a:spLocks noGrp="1" noChangeArrowheads="1"/>
          </p:cNvSpPr>
          <p:nvPr>
            <p:ph idx="1"/>
          </p:nvPr>
        </p:nvSpPr>
        <p:spPr>
          <a:xfrm>
            <a:off x="397581" y="990600"/>
            <a:ext cx="8499524" cy="5196219"/>
          </a:xfrm>
        </p:spPr>
        <p:txBody>
          <a:bodyPr>
            <a:normAutofit/>
          </a:bodyPr>
          <a:lstStyle/>
          <a:p>
            <a:pPr marL="623887" indent="-514350">
              <a:lnSpc>
                <a:spcPct val="120000"/>
              </a:lnSpc>
              <a:spcBef>
                <a:spcPct val="0"/>
              </a:spcBef>
              <a:spcAft>
                <a:spcPts val="600"/>
              </a:spcAft>
              <a:buFont typeface="+mj-lt"/>
              <a:buAutoNum type="arabicPeriod"/>
            </a:pPr>
            <a:r>
              <a:rPr lang="en-US" dirty="0">
                <a:latin typeface="Arial" charset="0"/>
                <a:ea typeface="ＭＳ Ｐゴシック" pitchFamily="34" charset="-128"/>
                <a:cs typeface="Arial" charset="0"/>
              </a:rPr>
              <a:t>Site contact info</a:t>
            </a:r>
          </a:p>
          <a:p>
            <a:pPr lvl="1">
              <a:lnSpc>
                <a:spcPct val="120000"/>
              </a:lnSpc>
              <a:spcBef>
                <a:spcPct val="0"/>
              </a:spcBef>
              <a:spcAft>
                <a:spcPts val="1200"/>
              </a:spcAft>
            </a:pPr>
            <a:r>
              <a:rPr lang="en-US" sz="2000" dirty="0">
                <a:latin typeface="Arial" charset="0"/>
                <a:ea typeface="ＭＳ Ｐゴシック" pitchFamily="34" charset="-128"/>
                <a:cs typeface="Arial" charset="0"/>
              </a:rPr>
              <a:t>Email and phone for PI, SC, X-ray technologists</a:t>
            </a:r>
          </a:p>
          <a:p>
            <a:pPr lvl="1">
              <a:lnSpc>
                <a:spcPct val="120000"/>
              </a:lnSpc>
              <a:spcBef>
                <a:spcPct val="0"/>
              </a:spcBef>
              <a:spcAft>
                <a:spcPts val="1200"/>
              </a:spcAft>
            </a:pPr>
            <a:r>
              <a:rPr lang="en-US" sz="2000" dirty="0">
                <a:latin typeface="Arial" charset="0"/>
                <a:ea typeface="ＭＳ Ｐゴシック" pitchFamily="34" charset="-128"/>
                <a:cs typeface="Arial" charset="0"/>
              </a:rPr>
              <a:t>Mailing address for X-ray technologist</a:t>
            </a:r>
          </a:p>
          <a:p>
            <a:pPr marL="623887" lvl="1" indent="-514350">
              <a:lnSpc>
                <a:spcPct val="120000"/>
              </a:lnSpc>
              <a:spcBef>
                <a:spcPct val="0"/>
              </a:spcBef>
              <a:spcAft>
                <a:spcPts val="600"/>
              </a:spcAft>
              <a:buClr>
                <a:srgbClr val="304364"/>
              </a:buClr>
              <a:buFont typeface="+mj-lt"/>
              <a:buAutoNum type="arabicPeriod" startAt="2"/>
              <a:defRPr/>
            </a:pPr>
            <a:r>
              <a:rPr lang="en-US" sz="2000" dirty="0">
                <a:solidFill>
                  <a:schemeClr val="tx1"/>
                </a:solidFill>
                <a:latin typeface="Arial" charset="0"/>
                <a:ea typeface="ＭＳ Ｐゴシック" pitchFamily="34" charset="-128"/>
                <a:cs typeface="Arial" charset="0"/>
              </a:rPr>
              <a:t>Delivery of study materials</a:t>
            </a:r>
          </a:p>
          <a:p>
            <a:pPr lvl="1">
              <a:lnSpc>
                <a:spcPct val="120000"/>
              </a:lnSpc>
              <a:spcBef>
                <a:spcPct val="0"/>
              </a:spcBef>
              <a:spcAft>
                <a:spcPts val="1200"/>
              </a:spcAft>
              <a:defRPr/>
            </a:pPr>
            <a:r>
              <a:rPr lang="en-US" sz="2000" dirty="0">
                <a:latin typeface="Arial" charset="0"/>
                <a:ea typeface="ＭＳ Ｐゴシック" pitchFamily="34" charset="-128"/>
                <a:cs typeface="Arial" charset="0"/>
              </a:rPr>
              <a:t>Fixed Flexion Frames</a:t>
            </a:r>
          </a:p>
          <a:p>
            <a:pPr lvl="1">
              <a:lnSpc>
                <a:spcPct val="120000"/>
              </a:lnSpc>
              <a:spcBef>
                <a:spcPct val="0"/>
              </a:spcBef>
              <a:spcAft>
                <a:spcPts val="1200"/>
              </a:spcAft>
              <a:defRPr/>
            </a:pPr>
            <a:r>
              <a:rPr lang="en-US" sz="2000" dirty="0">
                <a:latin typeface="Arial" charset="0"/>
                <a:ea typeface="ＭＳ Ｐゴシック" pitchFamily="34" charset="-128"/>
                <a:cs typeface="Arial" charset="0"/>
              </a:rPr>
              <a:t>Radiographic procedure manual</a:t>
            </a:r>
          </a:p>
          <a:p>
            <a:pPr lvl="1">
              <a:lnSpc>
                <a:spcPct val="120000"/>
              </a:lnSpc>
              <a:spcBef>
                <a:spcPct val="0"/>
              </a:spcBef>
              <a:spcAft>
                <a:spcPts val="1200"/>
              </a:spcAft>
              <a:defRPr/>
            </a:pPr>
            <a:r>
              <a:rPr lang="en-US" sz="2000" dirty="0">
                <a:latin typeface="Arial" charset="0"/>
                <a:ea typeface="ＭＳ Ｐゴシック" pitchFamily="34" charset="-128"/>
                <a:cs typeface="Arial" charset="0"/>
              </a:rPr>
              <a:t>AG </a:t>
            </a:r>
            <a:r>
              <a:rPr lang="en-US" sz="2000" dirty="0" err="1">
                <a:latin typeface="Arial" charset="0"/>
                <a:ea typeface="ＭＳ Ｐゴシック" pitchFamily="34" charset="-128"/>
                <a:cs typeface="Arial" charset="0"/>
              </a:rPr>
              <a:t>Mednet</a:t>
            </a:r>
            <a:r>
              <a:rPr lang="en-US" sz="2000" dirty="0">
                <a:latin typeface="Arial" charset="0"/>
                <a:ea typeface="ＭＳ Ｐゴシック" pitchFamily="34" charset="-128"/>
                <a:cs typeface="Arial" charset="0"/>
              </a:rPr>
              <a:t> image upload manual</a:t>
            </a:r>
          </a:p>
          <a:p>
            <a:pPr lvl="1">
              <a:lnSpc>
                <a:spcPct val="120000"/>
              </a:lnSpc>
              <a:spcBef>
                <a:spcPct val="0"/>
              </a:spcBef>
              <a:spcAft>
                <a:spcPts val="1200"/>
              </a:spcAft>
              <a:defRPr/>
            </a:pPr>
            <a:r>
              <a:rPr lang="en-US" sz="2000" dirty="0">
                <a:latin typeface="Arial" charset="0"/>
                <a:ea typeface="ＭＳ Ｐゴシック" pitchFamily="34" charset="-128"/>
                <a:cs typeface="Arial" charset="0"/>
              </a:rPr>
              <a:t>links to training video and quiz</a:t>
            </a:r>
          </a:p>
        </p:txBody>
      </p:sp>
      <p:sp>
        <p:nvSpPr>
          <p:cNvPr id="18434" name="Rectangle 2"/>
          <p:cNvSpPr>
            <a:spLocks noGrp="1" noChangeArrowheads="1"/>
          </p:cNvSpPr>
          <p:nvPr>
            <p:ph type="title" idx="4294967295"/>
          </p:nvPr>
        </p:nvSpPr>
        <p:spPr>
          <a:xfrm>
            <a:off x="609600" y="0"/>
            <a:ext cx="8748713" cy="755650"/>
          </a:xfrm>
          <a:noFill/>
          <a:ln w="9525">
            <a:noFill/>
            <a:miter lim="800000"/>
            <a:headEnd/>
            <a:tailEnd/>
          </a:ln>
        </p:spPr>
        <p:txBody>
          <a:bodyPr vert="horz" wrap="square" lIns="91440" tIns="45720" rIns="91440" bIns="45720" numCol="1" anchor="ctr" anchorCtr="0" compatLnSpc="1">
            <a:prstTxWarp prst="textNoShape">
              <a:avLst/>
            </a:prstTxWarp>
            <a:normAutofit/>
          </a:bodyPr>
          <a:lstStyle/>
          <a:p>
            <a:pPr defTabSz="457200"/>
            <a:r>
              <a:rPr lang="en-US" sz="2800" dirty="0">
                <a:solidFill>
                  <a:schemeClr val="tx2"/>
                </a:solidFill>
              </a:rPr>
              <a:t>5-Step Site Qualification</a:t>
            </a:r>
          </a:p>
        </p:txBody>
      </p:sp>
    </p:spTree>
    <p:extLst>
      <p:ext uri="{BB962C8B-B14F-4D97-AF65-F5344CB8AC3E}">
        <p14:creationId xmlns:p14="http://schemas.microsoft.com/office/powerpoint/2010/main" val="428084213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81122">
                                            <p:txEl>
                                              <p:pRg st="3" end="3"/>
                                            </p:txEl>
                                          </p:spTgt>
                                        </p:tgtEl>
                                        <p:attrNameLst>
                                          <p:attrName>style.visibility</p:attrName>
                                        </p:attrNameLst>
                                      </p:cBhvr>
                                      <p:to>
                                        <p:strVal val="visible"/>
                                      </p:to>
                                    </p:set>
                                    <p:animEffect transition="in" filter="wipe(left)">
                                      <p:cBhvr>
                                        <p:cTn id="7" dur="500"/>
                                        <p:tgtEl>
                                          <p:spTgt spid="2181122">
                                            <p:txEl>
                                              <p:pRg st="3" end="3"/>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81122">
                                            <p:txEl>
                                              <p:pRg st="4" end="4"/>
                                            </p:txEl>
                                          </p:spTgt>
                                        </p:tgtEl>
                                        <p:attrNameLst>
                                          <p:attrName>style.visibility</p:attrName>
                                        </p:attrNameLst>
                                      </p:cBhvr>
                                      <p:to>
                                        <p:strVal val="visible"/>
                                      </p:to>
                                    </p:set>
                                    <p:animEffect transition="in" filter="wipe(left)">
                                      <p:cBhvr>
                                        <p:cTn id="10" dur="500"/>
                                        <p:tgtEl>
                                          <p:spTgt spid="2181122">
                                            <p:txEl>
                                              <p:pRg st="4" end="4"/>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181122">
                                            <p:txEl>
                                              <p:pRg st="5" end="5"/>
                                            </p:txEl>
                                          </p:spTgt>
                                        </p:tgtEl>
                                        <p:attrNameLst>
                                          <p:attrName>style.visibility</p:attrName>
                                        </p:attrNameLst>
                                      </p:cBhvr>
                                      <p:to>
                                        <p:strVal val="visible"/>
                                      </p:to>
                                    </p:set>
                                    <p:animEffect transition="in" filter="wipe(left)">
                                      <p:cBhvr>
                                        <p:cTn id="13" dur="500"/>
                                        <p:tgtEl>
                                          <p:spTgt spid="2181122">
                                            <p:txEl>
                                              <p:pRg st="5" end="5"/>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181122">
                                            <p:txEl>
                                              <p:pRg st="6" end="6"/>
                                            </p:txEl>
                                          </p:spTgt>
                                        </p:tgtEl>
                                        <p:attrNameLst>
                                          <p:attrName>style.visibility</p:attrName>
                                        </p:attrNameLst>
                                      </p:cBhvr>
                                      <p:to>
                                        <p:strVal val="visible"/>
                                      </p:to>
                                    </p:set>
                                    <p:animEffect transition="in" filter="wipe(left)">
                                      <p:cBhvr>
                                        <p:cTn id="16" dur="500"/>
                                        <p:tgtEl>
                                          <p:spTgt spid="2181122">
                                            <p:txEl>
                                              <p:pRg st="6" end="6"/>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181122">
                                            <p:txEl>
                                              <p:pRg st="7" end="7"/>
                                            </p:txEl>
                                          </p:spTgt>
                                        </p:tgtEl>
                                        <p:attrNameLst>
                                          <p:attrName>style.visibility</p:attrName>
                                        </p:attrNameLst>
                                      </p:cBhvr>
                                      <p:to>
                                        <p:strVal val="visible"/>
                                      </p:to>
                                    </p:set>
                                    <p:animEffect transition="in" filter="wipe(left)">
                                      <p:cBhvr>
                                        <p:cTn id="19" dur="500"/>
                                        <p:tgtEl>
                                          <p:spTgt spid="218112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22"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22" name="Rectangle 2"/>
          <p:cNvSpPr>
            <a:spLocks noGrp="1" noChangeArrowheads="1"/>
          </p:cNvSpPr>
          <p:nvPr>
            <p:ph idx="1"/>
          </p:nvPr>
        </p:nvSpPr>
        <p:spPr>
          <a:xfrm>
            <a:off x="381000" y="838200"/>
            <a:ext cx="7822190" cy="4532667"/>
          </a:xfrm>
        </p:spPr>
        <p:txBody>
          <a:bodyPr>
            <a:normAutofit/>
          </a:bodyPr>
          <a:lstStyle/>
          <a:p>
            <a:pPr marL="623887" indent="-514350">
              <a:lnSpc>
                <a:spcPct val="120000"/>
              </a:lnSpc>
              <a:spcBef>
                <a:spcPct val="0"/>
              </a:spcBef>
              <a:spcAft>
                <a:spcPts val="600"/>
              </a:spcAft>
              <a:buFont typeface="+mj-lt"/>
              <a:buAutoNum type="arabicPeriod" startAt="3"/>
            </a:pPr>
            <a:r>
              <a:rPr lang="en-US" dirty="0">
                <a:latin typeface="Arial" charset="0"/>
                <a:ea typeface="ＭＳ Ｐゴシック" pitchFamily="34" charset="-128"/>
                <a:cs typeface="Arial" charset="0"/>
              </a:rPr>
              <a:t>Web-ex training:</a:t>
            </a:r>
          </a:p>
          <a:p>
            <a:pPr lvl="1">
              <a:lnSpc>
                <a:spcPct val="120000"/>
              </a:lnSpc>
              <a:spcBef>
                <a:spcPct val="0"/>
              </a:spcBef>
              <a:spcAft>
                <a:spcPts val="600"/>
              </a:spcAft>
            </a:pPr>
            <a:r>
              <a:rPr lang="en-US" dirty="0">
                <a:latin typeface="Arial" charset="0"/>
                <a:ea typeface="ＭＳ Ｐゴシック" pitchFamily="34" charset="-128"/>
                <a:cs typeface="Arial" charset="0"/>
              </a:rPr>
              <a:t>Overview of imaging protocol</a:t>
            </a:r>
          </a:p>
          <a:p>
            <a:pPr lvl="1">
              <a:lnSpc>
                <a:spcPct val="120000"/>
              </a:lnSpc>
              <a:spcBef>
                <a:spcPct val="0"/>
              </a:spcBef>
              <a:spcAft>
                <a:spcPts val="600"/>
              </a:spcAft>
            </a:pPr>
            <a:r>
              <a:rPr lang="en-US" sz="2000" dirty="0">
                <a:latin typeface="Arial" charset="0"/>
                <a:ea typeface="ＭＳ Ｐゴシック" pitchFamily="34" charset="-128"/>
                <a:cs typeface="Arial" charset="0"/>
              </a:rPr>
              <a:t>Use of Fixed Flexion Frame</a:t>
            </a:r>
          </a:p>
          <a:p>
            <a:pPr lvl="1">
              <a:lnSpc>
                <a:spcPct val="120000"/>
              </a:lnSpc>
              <a:spcBef>
                <a:spcPct val="0"/>
              </a:spcBef>
              <a:spcAft>
                <a:spcPts val="600"/>
              </a:spcAft>
            </a:pPr>
            <a:r>
              <a:rPr lang="en-US" sz="2000" dirty="0">
                <a:latin typeface="Arial" charset="0"/>
                <a:ea typeface="ＭＳ Ｐゴシック" pitchFamily="34" charset="-128"/>
                <a:cs typeface="Arial" charset="0"/>
              </a:rPr>
              <a:t>Subject positioning</a:t>
            </a:r>
          </a:p>
          <a:p>
            <a:pPr lvl="1">
              <a:lnSpc>
                <a:spcPct val="120000"/>
              </a:lnSpc>
              <a:spcBef>
                <a:spcPct val="0"/>
              </a:spcBef>
              <a:spcAft>
                <a:spcPts val="600"/>
              </a:spcAft>
            </a:pPr>
            <a:r>
              <a:rPr lang="en-US" sz="2000" dirty="0">
                <a:latin typeface="Arial" charset="0"/>
                <a:ea typeface="ＭＳ Ｐゴシック" pitchFamily="34" charset="-128"/>
                <a:cs typeface="Arial" charset="0"/>
              </a:rPr>
              <a:t>Beam centering</a:t>
            </a:r>
          </a:p>
          <a:p>
            <a:pPr lvl="1">
              <a:lnSpc>
                <a:spcPct val="120000"/>
              </a:lnSpc>
              <a:spcBef>
                <a:spcPct val="0"/>
              </a:spcBef>
              <a:spcAft>
                <a:spcPts val="600"/>
              </a:spcAft>
            </a:pPr>
            <a:r>
              <a:rPr lang="en-US" sz="2000" dirty="0">
                <a:latin typeface="Arial" charset="0"/>
                <a:ea typeface="ＭＳ Ｐゴシック" pitchFamily="34" charset="-128"/>
                <a:cs typeface="Arial" charset="0"/>
              </a:rPr>
              <a:t>Image upload</a:t>
            </a:r>
          </a:p>
          <a:p>
            <a:pPr marL="633412" indent="-514350">
              <a:lnSpc>
                <a:spcPct val="120000"/>
              </a:lnSpc>
              <a:spcBef>
                <a:spcPct val="0"/>
              </a:spcBef>
              <a:spcAft>
                <a:spcPts val="1800"/>
              </a:spcAft>
              <a:buFont typeface="+mj-lt"/>
              <a:buAutoNum type="arabicPeriod" startAt="4"/>
            </a:pPr>
            <a:r>
              <a:rPr lang="en-US" dirty="0">
                <a:latin typeface="Arial" charset="0"/>
                <a:ea typeface="ＭＳ Ｐゴシック" pitchFamily="34" charset="-128"/>
                <a:cs typeface="Arial" charset="0"/>
              </a:rPr>
              <a:t>Each XR tech must complete an on-line quiz</a:t>
            </a:r>
            <a:endParaRPr lang="en-US" sz="2200" dirty="0">
              <a:latin typeface="Arial" charset="0"/>
              <a:ea typeface="ＭＳ Ｐゴシック" pitchFamily="34" charset="-128"/>
              <a:cs typeface="Arial" charset="0"/>
            </a:endParaRPr>
          </a:p>
          <a:p>
            <a:pPr marL="633412" indent="-514350">
              <a:lnSpc>
                <a:spcPct val="120000"/>
              </a:lnSpc>
              <a:spcBef>
                <a:spcPct val="0"/>
              </a:spcBef>
              <a:spcAft>
                <a:spcPts val="1800"/>
              </a:spcAft>
              <a:buFont typeface="+mj-lt"/>
              <a:buAutoNum type="arabicPeriod" startAt="4"/>
            </a:pPr>
            <a:r>
              <a:rPr lang="en-US" dirty="0">
                <a:latin typeface="Arial" charset="0"/>
                <a:ea typeface="ＭＳ Ｐゴシック" pitchFamily="34" charset="-128"/>
                <a:cs typeface="Arial" charset="0"/>
              </a:rPr>
              <a:t>Qualification notice sent</a:t>
            </a:r>
          </a:p>
          <a:p>
            <a:pPr lvl="1">
              <a:lnSpc>
                <a:spcPct val="120000"/>
              </a:lnSpc>
              <a:spcBef>
                <a:spcPct val="0"/>
              </a:spcBef>
              <a:spcAft>
                <a:spcPts val="600"/>
              </a:spcAft>
            </a:pPr>
            <a:r>
              <a:rPr lang="en-US" dirty="0">
                <a:latin typeface="Arial" charset="0"/>
                <a:ea typeface="ＭＳ Ｐゴシック" pitchFamily="34" charset="-128"/>
                <a:cs typeface="Arial" charset="0"/>
              </a:rPr>
              <a:t>PI, SC, XR techs and Flexion</a:t>
            </a:r>
          </a:p>
          <a:p>
            <a:pPr lvl="1">
              <a:lnSpc>
                <a:spcPct val="120000"/>
              </a:lnSpc>
              <a:spcBef>
                <a:spcPct val="0"/>
              </a:spcBef>
              <a:spcAft>
                <a:spcPts val="600"/>
              </a:spcAft>
            </a:pPr>
            <a:endParaRPr lang="en-US" sz="1600" dirty="0">
              <a:latin typeface="Arial" charset="0"/>
              <a:ea typeface="ＭＳ Ｐゴシック" pitchFamily="34" charset="-128"/>
              <a:cs typeface="Arial" charset="0"/>
            </a:endParaRPr>
          </a:p>
          <a:p>
            <a:pPr lvl="1">
              <a:lnSpc>
                <a:spcPct val="120000"/>
              </a:lnSpc>
              <a:spcBef>
                <a:spcPct val="0"/>
              </a:spcBef>
              <a:spcAft>
                <a:spcPts val="600"/>
              </a:spcAft>
            </a:pPr>
            <a:endParaRPr lang="en-US" dirty="0">
              <a:latin typeface="Arial" charset="0"/>
              <a:ea typeface="ＭＳ Ｐゴシック" pitchFamily="34" charset="-128"/>
              <a:cs typeface="Arial" charset="0"/>
            </a:endParaRPr>
          </a:p>
        </p:txBody>
      </p:sp>
      <p:sp>
        <p:nvSpPr>
          <p:cNvPr id="4" name="Rectangle 2"/>
          <p:cNvSpPr>
            <a:spLocks noGrp="1" noChangeArrowheads="1"/>
          </p:cNvSpPr>
          <p:nvPr>
            <p:ph type="title" idx="4294967295"/>
          </p:nvPr>
        </p:nvSpPr>
        <p:spPr>
          <a:xfrm>
            <a:off x="609600" y="2754"/>
            <a:ext cx="8748713" cy="755650"/>
          </a:xfrm>
          <a:noFill/>
          <a:ln w="9525">
            <a:noFill/>
            <a:miter lim="800000"/>
            <a:headEnd/>
            <a:tailEnd/>
          </a:ln>
        </p:spPr>
        <p:txBody>
          <a:bodyPr vert="horz" wrap="square" lIns="91440" tIns="45720" rIns="91440" bIns="45720" numCol="1" anchor="ctr" anchorCtr="0" compatLnSpc="1">
            <a:prstTxWarp prst="textNoShape">
              <a:avLst/>
            </a:prstTxWarp>
            <a:normAutofit/>
          </a:bodyPr>
          <a:lstStyle/>
          <a:p>
            <a:pPr defTabSz="457200"/>
            <a:r>
              <a:rPr lang="en-US" sz="3200" dirty="0">
                <a:solidFill>
                  <a:schemeClr val="tx2"/>
                </a:solidFill>
              </a:rPr>
              <a:t>5-Step Site Qualification</a:t>
            </a:r>
          </a:p>
        </p:txBody>
      </p:sp>
      <p:sp>
        <p:nvSpPr>
          <p:cNvPr id="5" name="TextBox 4"/>
          <p:cNvSpPr txBox="1"/>
          <p:nvPr/>
        </p:nvSpPr>
        <p:spPr>
          <a:xfrm>
            <a:off x="2133600" y="5638800"/>
            <a:ext cx="5955476" cy="523220"/>
          </a:xfrm>
          <a:prstGeom prst="rect">
            <a:avLst/>
          </a:prstGeom>
          <a:noFill/>
        </p:spPr>
        <p:txBody>
          <a:bodyPr wrap="none" rtlCol="0">
            <a:spAutoFit/>
          </a:bodyPr>
          <a:lstStyle/>
          <a:p>
            <a:pPr marL="455613" indent="-455613">
              <a:buFont typeface="Wingdings" charset="2"/>
              <a:buChar char="Ø"/>
            </a:pPr>
            <a:r>
              <a:rPr lang="en-US" sz="2800" dirty="0"/>
              <a:t>Site starts imaging study subjects</a:t>
            </a:r>
          </a:p>
        </p:txBody>
      </p:sp>
    </p:spTree>
    <p:extLst>
      <p:ext uri="{BB962C8B-B14F-4D97-AF65-F5344CB8AC3E}">
        <p14:creationId xmlns:p14="http://schemas.microsoft.com/office/powerpoint/2010/main" val="362372574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PPD Central Lab</a:t>
            </a:r>
          </a:p>
        </p:txBody>
      </p:sp>
      <p:sp>
        <p:nvSpPr>
          <p:cNvPr id="4" name="Text Placeholder 3"/>
          <p:cNvSpPr>
            <a:spLocks noGrp="1"/>
          </p:cNvSpPr>
          <p:nvPr>
            <p:ph type="body" idx="1"/>
          </p:nvPr>
        </p:nvSpPr>
        <p:spPr/>
        <p:txBody>
          <a:bodyPr/>
          <a:lstStyle/>
          <a:p>
            <a:r>
              <a:rPr lang="en-US" dirty="0"/>
              <a:t>FX006-2018-015 SIV Training</a:t>
            </a:r>
          </a:p>
          <a:p>
            <a:endParaRPr lang="en-US" dirty="0"/>
          </a:p>
        </p:txBody>
      </p:sp>
    </p:spTree>
    <p:extLst>
      <p:ext uri="{BB962C8B-B14F-4D97-AF65-F5344CB8AC3E}">
        <p14:creationId xmlns:p14="http://schemas.microsoft.com/office/powerpoint/2010/main" val="2744447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1" name="Footer Placeholder 4"/>
          <p:cNvSpPr txBox="1">
            <a:spLocks/>
          </p:cNvSpPr>
          <p:nvPr/>
        </p:nvSpPr>
        <p:spPr bwMode="auto">
          <a:xfrm>
            <a:off x="3114675" y="655320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rgbClr val="81B73B"/>
              </a:buClr>
              <a:defRPr sz="2400" b="1">
                <a:solidFill>
                  <a:schemeClr val="tx1"/>
                </a:solidFill>
                <a:latin typeface="Calibri" pitchFamily="34" charset="0"/>
                <a:ea typeface="MS PGothic" pitchFamily="34" charset="-128"/>
              </a:defRPr>
            </a:lvl1pPr>
            <a:lvl2pPr marL="763588" indent="-285750" eaLnBrk="0" hangingPunct="0">
              <a:spcBef>
                <a:spcPct val="20000"/>
              </a:spcBef>
              <a:buClr>
                <a:srgbClr val="81B73B"/>
              </a:buClr>
              <a:buSzPct val="120000"/>
              <a:buFont typeface="Arial" pitchFamily="34" charset="0"/>
              <a:buChar char="•"/>
              <a:defRPr sz="2000">
                <a:solidFill>
                  <a:schemeClr val="tx1"/>
                </a:solidFill>
                <a:latin typeface="Calibri" pitchFamily="34" charset="0"/>
                <a:ea typeface="MS PGothic" pitchFamily="34" charset="-128"/>
              </a:defRPr>
            </a:lvl2pPr>
            <a:lvl3pPr marL="1182688" indent="-228600" eaLnBrk="0" hangingPunct="0">
              <a:spcBef>
                <a:spcPct val="20000"/>
              </a:spcBef>
              <a:buClr>
                <a:srgbClr val="81B73B"/>
              </a:buClr>
              <a:buFont typeface="Courier New" pitchFamily="49" charset="0"/>
              <a:buChar char="o"/>
              <a:defRPr>
                <a:solidFill>
                  <a:schemeClr val="tx1"/>
                </a:solidFill>
                <a:latin typeface="Calibri" pitchFamily="34" charset="0"/>
                <a:ea typeface="MS PGothic" pitchFamily="34" charset="-128"/>
              </a:defRPr>
            </a:lvl3pPr>
            <a:lvl4pPr marL="1601788" indent="-228600" eaLnBrk="0" hangingPunct="0">
              <a:spcBef>
                <a:spcPct val="20000"/>
              </a:spcBef>
              <a:buClr>
                <a:schemeClr val="folHlink"/>
              </a:buClr>
              <a:buChar char="–"/>
              <a:defRPr sz="1600">
                <a:solidFill>
                  <a:srgbClr val="77787B"/>
                </a:solidFill>
                <a:latin typeface="Calibri" pitchFamily="34" charset="0"/>
                <a:ea typeface="MS PGothic" pitchFamily="34" charset="-128"/>
              </a:defRPr>
            </a:lvl4pPr>
            <a:lvl5pPr marL="2057400" indent="-228600" eaLnBrk="0" hangingPunct="0">
              <a:spcBef>
                <a:spcPct val="20000"/>
              </a:spcBef>
              <a:buClr>
                <a:schemeClr val="folHlink"/>
              </a:buClr>
              <a:buChar char="»"/>
              <a:defRPr sz="1600">
                <a:solidFill>
                  <a:srgbClr val="77787B"/>
                </a:solidFill>
                <a:latin typeface="Calibri" pitchFamily="34" charset="0"/>
                <a:ea typeface="MS PGothic" pitchFamily="34" charset="-128"/>
              </a:defRPr>
            </a:lvl5pPr>
            <a:lvl6pPr marL="25146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6pPr>
            <a:lvl7pPr marL="29718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7pPr>
            <a:lvl8pPr marL="34290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8pPr>
            <a:lvl9pPr marL="38862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9pPr>
          </a:lstStyle>
          <a:p>
            <a:pPr algn="ctr">
              <a:spcBef>
                <a:spcPct val="0"/>
              </a:spcBef>
            </a:pPr>
            <a:r>
              <a:rPr lang="en-US" altLang="en-US" sz="1200" dirty="0">
                <a:solidFill>
                  <a:srgbClr val="000000"/>
                </a:solidFill>
              </a:rPr>
              <a:t>CONFIDENTIAL</a:t>
            </a:r>
            <a:endParaRPr lang="en-US" altLang="en-US" sz="1600" dirty="0">
              <a:solidFill>
                <a:srgbClr val="00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448653694"/>
              </p:ext>
            </p:extLst>
          </p:nvPr>
        </p:nvGraphicFramePr>
        <p:xfrm>
          <a:off x="219075" y="1066800"/>
          <a:ext cx="8686800" cy="3896816"/>
        </p:xfrm>
        <a:graphic>
          <a:graphicData uri="http://schemas.openxmlformats.org/drawingml/2006/table">
            <a:tbl>
              <a:tblPr firstRow="1" firstCol="1" bandRow="1">
                <a:tableStyleId>{5C22544A-7EE6-4342-B048-85BDC9FD1C3A}</a:tableStyleId>
              </a:tblPr>
              <a:tblGrid>
                <a:gridCol w="1381125">
                  <a:extLst>
                    <a:ext uri="{9D8B030D-6E8A-4147-A177-3AD203B41FA5}">
                      <a16:colId xmlns:a16="http://schemas.microsoft.com/office/drawing/2014/main" val="20000"/>
                    </a:ext>
                  </a:extLst>
                </a:gridCol>
                <a:gridCol w="1992766">
                  <a:extLst>
                    <a:ext uri="{9D8B030D-6E8A-4147-A177-3AD203B41FA5}">
                      <a16:colId xmlns:a16="http://schemas.microsoft.com/office/drawing/2014/main" val="20001"/>
                    </a:ext>
                  </a:extLst>
                </a:gridCol>
                <a:gridCol w="2546577">
                  <a:extLst>
                    <a:ext uri="{9D8B030D-6E8A-4147-A177-3AD203B41FA5}">
                      <a16:colId xmlns:a16="http://schemas.microsoft.com/office/drawing/2014/main" val="20002"/>
                    </a:ext>
                  </a:extLst>
                </a:gridCol>
                <a:gridCol w="672193">
                  <a:extLst>
                    <a:ext uri="{9D8B030D-6E8A-4147-A177-3AD203B41FA5}">
                      <a16:colId xmlns:a16="http://schemas.microsoft.com/office/drawing/2014/main" val="20003"/>
                    </a:ext>
                  </a:extLst>
                </a:gridCol>
                <a:gridCol w="2094139">
                  <a:extLst>
                    <a:ext uri="{9D8B030D-6E8A-4147-A177-3AD203B41FA5}">
                      <a16:colId xmlns:a16="http://schemas.microsoft.com/office/drawing/2014/main" val="20004"/>
                    </a:ext>
                  </a:extLst>
                </a:gridCol>
              </a:tblGrid>
              <a:tr h="563295">
                <a:tc>
                  <a:txBody>
                    <a:bodyPr/>
                    <a:lstStyle/>
                    <a:p>
                      <a:pPr marL="0" marR="0">
                        <a:lnSpc>
                          <a:spcPct val="115000"/>
                        </a:lnSpc>
                        <a:spcBef>
                          <a:spcPts val="0"/>
                        </a:spcBef>
                        <a:spcAft>
                          <a:spcPts val="600"/>
                        </a:spcAft>
                      </a:pPr>
                      <a:r>
                        <a:rPr lang="en-US" sz="1400" baseline="0" dirty="0">
                          <a:solidFill>
                            <a:srgbClr val="000000"/>
                          </a:solidFill>
                          <a:effectLst/>
                          <a:latin typeface="Calibri" panose="020F0502020204030204" pitchFamily="34" charset="0"/>
                        </a:rPr>
                        <a:t>Study Number</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600"/>
                        </a:spcAft>
                      </a:pPr>
                      <a:r>
                        <a:rPr lang="en-US" sz="1400" baseline="0" dirty="0">
                          <a:solidFill>
                            <a:srgbClr val="000000"/>
                          </a:solidFill>
                          <a:effectLst/>
                          <a:latin typeface="Calibri" panose="020F0502020204030204" pitchFamily="34" charset="0"/>
                        </a:rPr>
                        <a:t>Objectives</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600"/>
                        </a:spcAft>
                      </a:pPr>
                      <a:r>
                        <a:rPr lang="en-US" sz="1400" baseline="0" dirty="0">
                          <a:solidFill>
                            <a:srgbClr val="000000"/>
                          </a:solidFill>
                          <a:effectLst/>
                          <a:latin typeface="Calibri" panose="020F0502020204030204" pitchFamily="34" charset="0"/>
                        </a:rPr>
                        <a:t>Study Design</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600"/>
                        </a:spcAft>
                      </a:pPr>
                      <a:r>
                        <a:rPr lang="en-US" sz="1400" baseline="0">
                          <a:solidFill>
                            <a:srgbClr val="000000"/>
                          </a:solidFill>
                          <a:effectLst/>
                          <a:latin typeface="Calibri" panose="020F0502020204030204" pitchFamily="34" charset="0"/>
                        </a:rPr>
                        <a:t>Sample Size</a:t>
                      </a:r>
                      <a:endParaRPr lang="en-US" sz="1400" baseline="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600"/>
                        </a:spcAft>
                      </a:pPr>
                      <a:r>
                        <a:rPr lang="en-US" sz="1400" baseline="0" dirty="0">
                          <a:solidFill>
                            <a:srgbClr val="000000"/>
                          </a:solidFill>
                          <a:effectLst/>
                          <a:latin typeface="Calibri" panose="020F0502020204030204" pitchFamily="34" charset="0"/>
                        </a:rPr>
                        <a:t>Treatment Arms</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189305">
                <a:tc>
                  <a:txBody>
                    <a:bodyPr/>
                    <a:lstStyle/>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FX006-2017-012</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Bilateral knee OA</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Phase 2</a:t>
                      </a: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Plasma PK</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Safety &amp; tolerability</a:t>
                      </a:r>
                      <a:endParaRPr lang="en-US" sz="1400" baseline="0" dirty="0">
                        <a:solidFill>
                          <a:srgbClr val="000000"/>
                        </a:solidFill>
                        <a:effectLst/>
                        <a:latin typeface="Calibri" panose="020F0502020204030204" pitchFamily="34" charset="0"/>
                        <a:ea typeface="Calibri"/>
                        <a:cs typeface="Times New Roman"/>
                      </a:endParaRPr>
                    </a:p>
                    <a:p>
                      <a:pPr marL="0" marR="0">
                        <a:lnSpc>
                          <a:spcPct val="100000"/>
                        </a:lnSpc>
                        <a:spcBef>
                          <a:spcPts val="0"/>
                        </a:spcBef>
                        <a:spcAft>
                          <a:spcPts val="0"/>
                        </a:spcAft>
                      </a:pP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indent="-171450">
                        <a:lnSpc>
                          <a:spcPct val="100000"/>
                        </a:lnSpc>
                        <a:spcBef>
                          <a:spcPts val="0"/>
                        </a:spcBef>
                        <a:spcAft>
                          <a:spcPts val="0"/>
                        </a:spcAft>
                        <a:buClr>
                          <a:srgbClr val="92D050"/>
                        </a:buClr>
                        <a:buFont typeface="Arial" panose="020B0604020202020204" pitchFamily="34" charset="0"/>
                        <a:buChar char="•"/>
                      </a:pPr>
                      <a:r>
                        <a:rPr lang="en-US" sz="1400" baseline="0" dirty="0">
                          <a:solidFill>
                            <a:srgbClr val="000000"/>
                          </a:solidFill>
                          <a:effectLst/>
                          <a:latin typeface="Calibri" panose="020F0502020204030204" pitchFamily="34" charset="0"/>
                        </a:rPr>
                        <a:t>Multi-center, double blind, randomized (1:1), parallel group,</a:t>
                      </a:r>
                    </a:p>
                    <a:p>
                      <a:pPr marL="171450" marR="0" indent="-171450">
                        <a:lnSpc>
                          <a:spcPct val="100000"/>
                        </a:lnSpc>
                        <a:spcBef>
                          <a:spcPts val="0"/>
                        </a:spcBef>
                        <a:spcAft>
                          <a:spcPts val="0"/>
                        </a:spcAft>
                        <a:buClr>
                          <a:srgbClr val="92D050"/>
                        </a:buClr>
                        <a:buFont typeface="Arial" panose="020B0604020202020204" pitchFamily="34" charset="0"/>
                        <a:buChar char="•"/>
                      </a:pPr>
                      <a:r>
                        <a:rPr lang="en-US" sz="1400" baseline="0" dirty="0">
                          <a:solidFill>
                            <a:srgbClr val="000000"/>
                          </a:solidFill>
                          <a:effectLst/>
                          <a:latin typeface="Calibri" panose="020F0502020204030204" pitchFamily="34" charset="0"/>
                        </a:rPr>
                        <a:t>single IA injection</a:t>
                      </a:r>
                    </a:p>
                    <a:p>
                      <a:pPr marL="171450" marR="0" indent="-171450">
                        <a:lnSpc>
                          <a:spcPct val="100000"/>
                        </a:lnSpc>
                        <a:spcBef>
                          <a:spcPts val="0"/>
                        </a:spcBef>
                        <a:spcAft>
                          <a:spcPts val="0"/>
                        </a:spcAft>
                        <a:buClr>
                          <a:srgbClr val="92D050"/>
                        </a:buClr>
                        <a:buFont typeface="Arial" panose="020B0604020202020204" pitchFamily="34" charset="0"/>
                        <a:buChar char="•"/>
                      </a:pPr>
                      <a:r>
                        <a:rPr lang="en-US" sz="1400" baseline="0" dirty="0">
                          <a:solidFill>
                            <a:srgbClr val="000000"/>
                          </a:solidFill>
                          <a:effectLst/>
                          <a:latin typeface="Calibri" panose="020F0502020204030204" pitchFamily="34" charset="0"/>
                        </a:rPr>
                        <a:t>6 week follow up</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400" baseline="0" dirty="0">
                          <a:solidFill>
                            <a:srgbClr val="000000"/>
                          </a:solidFill>
                          <a:effectLst/>
                          <a:latin typeface="Calibri" panose="020F0502020204030204" pitchFamily="34" charset="0"/>
                          <a:ea typeface="+mn-ea"/>
                          <a:cs typeface="+mn-cs"/>
                        </a:rPr>
                        <a:t>24</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32 mg FX006</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40 mg TCA IR</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 </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762000">
                <a:tc>
                  <a:txBody>
                    <a:bodyPr/>
                    <a:lstStyle/>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FX006-2017-013</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Hip and Shoulder OA</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Phase 2</a:t>
                      </a: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Plasma PK</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Safety &amp; tolerability</a:t>
                      </a:r>
                      <a:endParaRPr lang="en-US" sz="1400" baseline="0" dirty="0">
                        <a:solidFill>
                          <a:srgbClr val="000000"/>
                        </a:solidFill>
                        <a:effectLst/>
                        <a:latin typeface="Calibri" panose="020F0502020204030204" pitchFamily="34" charset="0"/>
                        <a:ea typeface="Calibri"/>
                        <a:cs typeface="Times New Roman"/>
                      </a:endParaRPr>
                    </a:p>
                    <a:p>
                      <a:pPr marL="0" marR="0">
                        <a:lnSpc>
                          <a:spcPct val="100000"/>
                        </a:lnSpc>
                        <a:spcBef>
                          <a:spcPts val="0"/>
                        </a:spcBef>
                        <a:spcAft>
                          <a:spcPts val="0"/>
                        </a:spcAft>
                      </a:pP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indent="-171450">
                        <a:lnSpc>
                          <a:spcPct val="100000"/>
                        </a:lnSpc>
                        <a:spcBef>
                          <a:spcPts val="0"/>
                        </a:spcBef>
                        <a:spcAft>
                          <a:spcPts val="0"/>
                        </a:spcAft>
                        <a:buClr>
                          <a:srgbClr val="92D050"/>
                        </a:buClr>
                        <a:buFont typeface="Arial" panose="020B0604020202020204" pitchFamily="34" charset="0"/>
                        <a:buChar char="•"/>
                      </a:pPr>
                      <a:r>
                        <a:rPr lang="en-US" sz="1400" baseline="0" dirty="0">
                          <a:solidFill>
                            <a:srgbClr val="000000"/>
                          </a:solidFill>
                          <a:effectLst/>
                          <a:latin typeface="Calibri" panose="020F0502020204030204" pitchFamily="34" charset="0"/>
                        </a:rPr>
                        <a:t>Multi-center, double blind, randomized (1:1), parallel group,</a:t>
                      </a:r>
                    </a:p>
                    <a:p>
                      <a:pPr marL="171450" marR="0" indent="-171450">
                        <a:lnSpc>
                          <a:spcPct val="100000"/>
                        </a:lnSpc>
                        <a:spcBef>
                          <a:spcPts val="0"/>
                        </a:spcBef>
                        <a:spcAft>
                          <a:spcPts val="0"/>
                        </a:spcAft>
                        <a:buClr>
                          <a:srgbClr val="92D050"/>
                        </a:buClr>
                        <a:buFont typeface="Arial" panose="020B0604020202020204" pitchFamily="34" charset="0"/>
                        <a:buChar char="•"/>
                      </a:pPr>
                      <a:r>
                        <a:rPr lang="en-US" sz="1400" baseline="0" dirty="0">
                          <a:solidFill>
                            <a:srgbClr val="000000"/>
                          </a:solidFill>
                          <a:effectLst/>
                          <a:latin typeface="Calibri" panose="020F0502020204030204" pitchFamily="34" charset="0"/>
                        </a:rPr>
                        <a:t>single IA injection</a:t>
                      </a:r>
                    </a:p>
                    <a:p>
                      <a:pPr marL="171450" marR="0" indent="-171450">
                        <a:lnSpc>
                          <a:spcPct val="100000"/>
                        </a:lnSpc>
                        <a:spcBef>
                          <a:spcPts val="0"/>
                        </a:spcBef>
                        <a:spcAft>
                          <a:spcPts val="0"/>
                        </a:spcAft>
                        <a:buClr>
                          <a:srgbClr val="92D050"/>
                        </a:buClr>
                        <a:buFont typeface="Arial" panose="020B0604020202020204" pitchFamily="34" charset="0"/>
                        <a:buChar char="•"/>
                      </a:pPr>
                      <a:r>
                        <a:rPr lang="en-US" sz="1400" baseline="0" dirty="0">
                          <a:solidFill>
                            <a:srgbClr val="000000"/>
                          </a:solidFill>
                          <a:effectLst/>
                          <a:latin typeface="Calibri" panose="020F0502020204030204" pitchFamily="34" charset="0"/>
                        </a:rPr>
                        <a:t>12 week follow up</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400" baseline="0" dirty="0">
                          <a:solidFill>
                            <a:srgbClr val="000000"/>
                          </a:solidFill>
                          <a:effectLst/>
                          <a:latin typeface="Calibri" panose="020F0502020204030204" pitchFamily="34" charset="0"/>
                          <a:ea typeface="+mn-ea"/>
                          <a:cs typeface="+mn-cs"/>
                        </a:rPr>
                        <a:t>24 per joint</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32 mg FX006</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40 mg TCA IR</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 </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762000">
                <a:tc>
                  <a:txBody>
                    <a:bodyPr/>
                    <a:lstStyle/>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FX006-2017-014</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Knee OA</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Phase 2</a:t>
                      </a: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ea typeface="Calibri"/>
                          <a:cs typeface="Times New Roman"/>
                        </a:rPr>
                        <a:t>Measures of inflammation</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ea typeface="Calibri"/>
                          <a:cs typeface="Times New Roman"/>
                        </a:rPr>
                        <a:t>Efficacy</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ea typeface="Calibri"/>
                          <a:cs typeface="Times New Roman"/>
                        </a:rPr>
                        <a:t>Bone area and cartilage thickness </a:t>
                      </a: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indent="-171450">
                        <a:lnSpc>
                          <a:spcPct val="100000"/>
                        </a:lnSpc>
                        <a:spcBef>
                          <a:spcPts val="0"/>
                        </a:spcBef>
                        <a:spcAft>
                          <a:spcPts val="0"/>
                        </a:spcAft>
                        <a:buClr>
                          <a:srgbClr val="92D050"/>
                        </a:buClr>
                        <a:buFont typeface="Arial" panose="020B0604020202020204" pitchFamily="34" charset="0"/>
                        <a:buChar char="•"/>
                      </a:pPr>
                      <a:r>
                        <a:rPr lang="en-US" sz="1400" baseline="0" dirty="0">
                          <a:solidFill>
                            <a:srgbClr val="000000"/>
                          </a:solidFill>
                          <a:effectLst/>
                          <a:latin typeface="Calibri" panose="020F0502020204030204" pitchFamily="34" charset="0"/>
                        </a:rPr>
                        <a:t>Multi-center, open-label, single arm</a:t>
                      </a:r>
                    </a:p>
                    <a:p>
                      <a:pPr marL="171450" marR="0" indent="-171450">
                        <a:lnSpc>
                          <a:spcPct val="100000"/>
                        </a:lnSpc>
                        <a:spcBef>
                          <a:spcPts val="0"/>
                        </a:spcBef>
                        <a:spcAft>
                          <a:spcPts val="0"/>
                        </a:spcAft>
                        <a:buClr>
                          <a:srgbClr val="92D050"/>
                        </a:buClr>
                        <a:buFont typeface="Arial" panose="020B0604020202020204" pitchFamily="34" charset="0"/>
                        <a:buChar char="•"/>
                      </a:pPr>
                      <a:r>
                        <a:rPr lang="en-US" sz="1400" baseline="0" dirty="0">
                          <a:solidFill>
                            <a:srgbClr val="000000"/>
                          </a:solidFill>
                          <a:effectLst/>
                          <a:latin typeface="Calibri" panose="020F0502020204030204" pitchFamily="34" charset="0"/>
                        </a:rPr>
                        <a:t>single IA injection</a:t>
                      </a:r>
                    </a:p>
                    <a:p>
                      <a:pPr marL="171450" marR="0" indent="-171450">
                        <a:lnSpc>
                          <a:spcPct val="100000"/>
                        </a:lnSpc>
                        <a:spcBef>
                          <a:spcPts val="0"/>
                        </a:spcBef>
                        <a:spcAft>
                          <a:spcPts val="0"/>
                        </a:spcAft>
                        <a:buClr>
                          <a:srgbClr val="92D050"/>
                        </a:buClr>
                        <a:buFont typeface="Arial" panose="020B0604020202020204" pitchFamily="34" charset="0"/>
                        <a:buChar char="•"/>
                      </a:pPr>
                      <a:r>
                        <a:rPr lang="en-US" sz="1400" baseline="0" dirty="0">
                          <a:solidFill>
                            <a:srgbClr val="000000"/>
                          </a:solidFill>
                          <a:effectLst/>
                          <a:latin typeface="Calibri" panose="020F0502020204030204" pitchFamily="34" charset="0"/>
                        </a:rPr>
                        <a:t>24 week follow up</a:t>
                      </a:r>
                      <a:endParaRPr lang="en-US" sz="1400" baseline="0" dirty="0">
                        <a:solidFill>
                          <a:srgbClr val="000000"/>
                        </a:solidFill>
                        <a:effectLst/>
                        <a:latin typeface="Calibri" panose="020F0502020204030204" pitchFamily="34" charset="0"/>
                        <a:ea typeface="Calibri"/>
                        <a:cs typeface="Times New Roman"/>
                      </a:endParaRPr>
                    </a:p>
                    <a:p>
                      <a:pPr marL="171450" marR="0" indent="-171450">
                        <a:lnSpc>
                          <a:spcPct val="100000"/>
                        </a:lnSpc>
                        <a:spcBef>
                          <a:spcPts val="0"/>
                        </a:spcBef>
                        <a:spcAft>
                          <a:spcPts val="0"/>
                        </a:spcAft>
                        <a:buClr>
                          <a:srgbClr val="92D050"/>
                        </a:buClr>
                        <a:buFont typeface="Arial" panose="020B0604020202020204" pitchFamily="34" charset="0"/>
                        <a:buChar char="•"/>
                      </a:pP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400" baseline="0" dirty="0">
                          <a:solidFill>
                            <a:srgbClr val="000000"/>
                          </a:solidFill>
                          <a:effectLst/>
                          <a:latin typeface="Calibri" panose="020F0502020204030204" pitchFamily="34" charset="0"/>
                          <a:ea typeface="Calibri"/>
                          <a:cs typeface="Times New Roman"/>
                        </a:rPr>
                        <a:t>100</a:t>
                      </a: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solidFill>
                            <a:srgbClr val="000000"/>
                          </a:solidFill>
                          <a:effectLst/>
                          <a:latin typeface="Calibri" panose="020F0502020204030204" pitchFamily="34" charset="0"/>
                        </a:rPr>
                        <a:t>32 mg FX006</a:t>
                      </a:r>
                    </a:p>
                    <a:p>
                      <a:pPr marL="0" marR="0">
                        <a:lnSpc>
                          <a:spcPct val="100000"/>
                        </a:lnSpc>
                        <a:spcBef>
                          <a:spcPts val="0"/>
                        </a:spcBef>
                        <a:spcAft>
                          <a:spcPts val="0"/>
                        </a:spcAft>
                      </a:pP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8" name="Title 1"/>
          <p:cNvSpPr txBox="1">
            <a:spLocks/>
          </p:cNvSpPr>
          <p:nvPr/>
        </p:nvSpPr>
        <p:spPr>
          <a:xfrm>
            <a:off x="685800" y="228600"/>
            <a:ext cx="8001000" cy="430887"/>
          </a:xfrm>
          <a:prstGeom prst="rect">
            <a:avLst/>
          </a:prstGeom>
        </p:spPr>
        <p:txBody>
          <a:bodyPr wrap="square" lIns="0" tIns="0" rIns="0" bIns="0">
            <a:spAutoFit/>
          </a:bodyPr>
          <a:lstStyle>
            <a:lvl1pPr>
              <a:defRPr sz="2400" b="0" i="0">
                <a:solidFill>
                  <a:schemeClr val="tx1"/>
                </a:solidFill>
                <a:latin typeface="Calibri"/>
                <a:ea typeface="+mj-ea"/>
                <a:cs typeface="Calibri"/>
              </a:defRPr>
            </a:lvl1pPr>
          </a:lstStyle>
          <a:p>
            <a:r>
              <a:rPr lang="en-US" sz="2800" kern="0" dirty="0">
                <a:solidFill>
                  <a:srgbClr val="000000"/>
                </a:solidFill>
                <a:latin typeface="Calibri" pitchFamily="34" charset="0"/>
                <a:cs typeface="Calibri" pitchFamily="34" charset="0"/>
              </a:rPr>
              <a:t>Clinical Experience with FX006 </a:t>
            </a:r>
            <a:r>
              <a:rPr lang="en-US" i="1" kern="0" dirty="0">
                <a:solidFill>
                  <a:srgbClr val="000000"/>
                </a:solidFill>
                <a:latin typeface="Calibri" pitchFamily="34" charset="0"/>
                <a:cs typeface="Calibri" pitchFamily="34" charset="0"/>
              </a:rPr>
              <a:t>(cont.)</a:t>
            </a:r>
            <a:endParaRPr lang="en-US" altLang="en-US" i="1" kern="0" dirty="0">
              <a:solidFill>
                <a:srgbClr val="000000"/>
              </a:solidFill>
              <a:latin typeface="Calibri" pitchFamily="34" charset="0"/>
              <a:cs typeface="Calibri" pitchFamily="34" charset="0"/>
            </a:endParaRPr>
          </a:p>
        </p:txBody>
      </p:sp>
      <p:sp>
        <p:nvSpPr>
          <p:cNvPr id="9" name="Slide Number Placeholder 3"/>
          <p:cNvSpPr txBox="1">
            <a:spLocks/>
          </p:cNvSpPr>
          <p:nvPr/>
        </p:nvSpPr>
        <p:spPr bwMode="auto">
          <a:xfrm>
            <a:off x="8077200" y="6626224"/>
            <a:ext cx="10668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eaLnBrk="1" hangingPunct="1"/>
            <a:fld id="{25FF24CF-6F55-415E-BD70-49ABC38555DE}" type="slidenum">
              <a:rPr lang="en-US" sz="1200">
                <a:solidFill>
                  <a:srgbClr val="000000"/>
                </a:solidFill>
                <a:latin typeface="Calibri" pitchFamily="34" charset="0"/>
                <a:cs typeface="Arial Unicode MS" pitchFamily="34" charset="-128"/>
              </a:rPr>
              <a:pPr eaLnBrk="1" hangingPunct="1"/>
              <a:t>11</a:t>
            </a:fld>
            <a:endParaRPr lang="en-US" sz="1200" dirty="0">
              <a:solidFill>
                <a:srgbClr val="000000"/>
              </a:solidFill>
              <a:latin typeface="Calibri" pitchFamily="34" charset="0"/>
              <a:cs typeface="Arial Unicode MS" pitchFamily="34" charset="-128"/>
            </a:endParaRPr>
          </a:p>
        </p:txBody>
      </p:sp>
    </p:spTree>
    <p:extLst>
      <p:ext uri="{BB962C8B-B14F-4D97-AF65-F5344CB8AC3E}">
        <p14:creationId xmlns:p14="http://schemas.microsoft.com/office/powerpoint/2010/main" val="384300659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0AC14-6C92-4D92-8F5A-40B07FED6655}"/>
              </a:ext>
            </a:extLst>
          </p:cNvPr>
          <p:cNvSpPr>
            <a:spLocks noGrp="1"/>
          </p:cNvSpPr>
          <p:nvPr>
            <p:ph type="title"/>
          </p:nvPr>
        </p:nvSpPr>
        <p:spPr/>
        <p:txBody>
          <a:bodyPr/>
          <a:lstStyle/>
          <a:p>
            <a:r>
              <a:rPr lang="en-US" dirty="0">
                <a:solidFill>
                  <a:schemeClr val="tx1"/>
                </a:solidFill>
              </a:rPr>
              <a:t>PPD Supplies and Logistics</a:t>
            </a:r>
          </a:p>
        </p:txBody>
      </p:sp>
      <p:sp>
        <p:nvSpPr>
          <p:cNvPr id="3" name="Slide Number Placeholder 2">
            <a:extLst>
              <a:ext uri="{FF2B5EF4-FFF2-40B4-BE49-F238E27FC236}">
                <a16:creationId xmlns:a16="http://schemas.microsoft.com/office/drawing/2014/main" id="{10254A79-EF26-4853-9289-1BCF5CF2E0D8}"/>
              </a:ext>
            </a:extLst>
          </p:cNvPr>
          <p:cNvSpPr>
            <a:spLocks noGrp="1"/>
          </p:cNvSpPr>
          <p:nvPr>
            <p:ph type="sldNum" sz="quarter" idx="10"/>
          </p:nvPr>
        </p:nvSpPr>
        <p:spPr/>
        <p:txBody>
          <a:bodyPr/>
          <a:lstStyle/>
          <a:p>
            <a:fld id="{5821A57F-3C0D-4C99-BD6F-D35E74D4C9E6}" type="slidenum">
              <a:rPr lang="en-US" smtClean="0"/>
              <a:pPr/>
              <a:t>110</a:t>
            </a:fld>
            <a:endParaRPr lang="en-US"/>
          </a:p>
        </p:txBody>
      </p:sp>
    </p:spTree>
    <p:extLst>
      <p:ext uri="{BB962C8B-B14F-4D97-AF65-F5344CB8AC3E}">
        <p14:creationId xmlns:p14="http://schemas.microsoft.com/office/powerpoint/2010/main" val="687860658"/>
      </p:ext>
    </p:extLst>
  </p:cSld>
  <p:clrMapOvr>
    <a:masterClrMapping/>
  </p:clrMapOvr>
  <p:transition spd="med">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4584" t="444" r="534" b="2338"/>
          <a:stretch/>
        </p:blipFill>
        <p:spPr>
          <a:xfrm>
            <a:off x="-2619" y="888100"/>
            <a:ext cx="9144000" cy="5393430"/>
          </a:xfrm>
          <a:prstGeom prst="rect">
            <a:avLst/>
          </a:prstGeom>
        </p:spPr>
      </p:pic>
      <p:sp>
        <p:nvSpPr>
          <p:cNvPr id="2" name="Title 1"/>
          <p:cNvSpPr>
            <a:spLocks noGrp="1"/>
          </p:cNvSpPr>
          <p:nvPr>
            <p:ph type="title"/>
          </p:nvPr>
        </p:nvSpPr>
        <p:spPr>
          <a:xfrm>
            <a:off x="447908" y="10830"/>
            <a:ext cx="8972550" cy="789172"/>
          </a:xfrm>
        </p:spPr>
        <p:txBody>
          <a:bodyPr/>
          <a:lstStyle/>
          <a:p>
            <a:r>
              <a:rPr lang="en-US" dirty="0"/>
              <a:t>PPD Central Lab Supplies</a:t>
            </a:r>
          </a:p>
        </p:txBody>
      </p:sp>
      <p:grpSp>
        <p:nvGrpSpPr>
          <p:cNvPr id="9" name="Group 8"/>
          <p:cNvGrpSpPr/>
          <p:nvPr/>
        </p:nvGrpSpPr>
        <p:grpSpPr>
          <a:xfrm>
            <a:off x="1" y="1132790"/>
            <a:ext cx="4709209" cy="5005074"/>
            <a:chOff x="1" y="1132790"/>
            <a:chExt cx="4709209" cy="5005074"/>
          </a:xfrm>
        </p:grpSpPr>
        <p:sp>
          <p:nvSpPr>
            <p:cNvPr id="10" name="Rectangle 8"/>
            <p:cNvSpPr>
              <a:spLocks noChangeArrowheads="1"/>
            </p:cNvSpPr>
            <p:nvPr/>
          </p:nvSpPr>
          <p:spPr bwMode="auto">
            <a:xfrm>
              <a:off x="1" y="1132790"/>
              <a:ext cx="4617138" cy="5005074"/>
            </a:xfrm>
            <a:prstGeom prst="rect">
              <a:avLst/>
            </a:prstGeom>
            <a:solidFill>
              <a:schemeClr val="bg1">
                <a:alpha val="80000"/>
              </a:schemeClr>
            </a:solidFill>
            <a:ln w="9525">
              <a:noFill/>
              <a:miter lim="800000"/>
              <a:headEnd/>
              <a:tailEnd/>
            </a:ln>
          </p:spPr>
          <p:txBody>
            <a:bodyPr wrap="none" anchor="ctr"/>
            <a:lstStyle/>
            <a:p>
              <a:pPr algn="r">
                <a:lnSpc>
                  <a:spcPct val="85000"/>
                </a:lnSpc>
                <a:spcBef>
                  <a:spcPct val="30000"/>
                </a:spcBef>
                <a:buClr>
                  <a:schemeClr val="bg2"/>
                </a:buClr>
                <a:buSzPct val="80000"/>
                <a:buFont typeface="Georgia" pitchFamily="18" charset="0"/>
                <a:buChar char="●"/>
              </a:pPr>
              <a:endParaRPr lang="en-US" b="0" dirty="0">
                <a:solidFill>
                  <a:schemeClr val="tx1"/>
                </a:solidFill>
              </a:endParaRPr>
            </a:p>
          </p:txBody>
        </p:sp>
        <p:sp>
          <p:nvSpPr>
            <p:cNvPr id="11" name="Rectangle 9"/>
            <p:cNvSpPr>
              <a:spLocks noChangeArrowheads="1"/>
            </p:cNvSpPr>
            <p:nvPr/>
          </p:nvSpPr>
          <p:spPr bwMode="auto">
            <a:xfrm flipH="1">
              <a:off x="4617135" y="1133192"/>
              <a:ext cx="92075" cy="5004244"/>
            </a:xfrm>
            <a:prstGeom prst="rect">
              <a:avLst/>
            </a:prstGeom>
            <a:solidFill>
              <a:srgbClr val="5BBF21">
                <a:alpha val="93000"/>
              </a:srgbClr>
            </a:solidFill>
            <a:ln w="9525">
              <a:noFill/>
              <a:miter lim="800000"/>
              <a:headEnd/>
              <a:tailEnd/>
            </a:ln>
          </p:spPr>
          <p:txBody>
            <a:bodyPr wrap="none" anchor="ctr"/>
            <a:lstStyle/>
            <a:p>
              <a:pPr algn="r">
                <a:lnSpc>
                  <a:spcPct val="85000"/>
                </a:lnSpc>
                <a:spcBef>
                  <a:spcPct val="30000"/>
                </a:spcBef>
                <a:buClr>
                  <a:schemeClr val="bg2"/>
                </a:buClr>
                <a:buSzPct val="80000"/>
                <a:buFont typeface="Georgia" pitchFamily="18" charset="0"/>
                <a:buChar char="●"/>
              </a:pPr>
              <a:endParaRPr lang="en-US" b="0" dirty="0">
                <a:solidFill>
                  <a:schemeClr val="tx1"/>
                </a:solidFill>
              </a:endParaRPr>
            </a:p>
          </p:txBody>
        </p:sp>
      </p:grpSp>
      <p:sp>
        <p:nvSpPr>
          <p:cNvPr id="12" name="Content Placeholder 2"/>
          <p:cNvSpPr txBox="1">
            <a:spLocks/>
          </p:cNvSpPr>
          <p:nvPr/>
        </p:nvSpPr>
        <p:spPr>
          <a:xfrm>
            <a:off x="182345" y="1173409"/>
            <a:ext cx="4434793" cy="4943068"/>
          </a:xfrm>
          <a:prstGeom prst="rect">
            <a:avLst/>
          </a:prstGeom>
        </p:spPr>
        <p:txBody>
          <a:bodyPr lIns="0" tIns="182880" rIns="182880" bIns="182880"/>
          <a:lstStyle>
            <a:lvl1pPr marL="236538" indent="-236538" algn="l" defTabSz="914400" rtl="0" eaLnBrk="1" latinLnBrk="0" hangingPunct="1">
              <a:lnSpc>
                <a:spcPct val="100000"/>
              </a:lnSpc>
              <a:spcBef>
                <a:spcPts val="600"/>
              </a:spcBef>
              <a:spcAft>
                <a:spcPts val="0"/>
              </a:spcAft>
              <a:buClr>
                <a:srgbClr val="80A1B6"/>
              </a:buClr>
              <a:buSzPct val="70000"/>
              <a:buFont typeface="Tahoma"/>
              <a:buChar char="●"/>
              <a:defRPr kumimoji="0" sz="2500" b="0" i="0" u="none" kern="1200" baseline="0">
                <a:solidFill>
                  <a:srgbClr val="000000"/>
                </a:solidFill>
                <a:latin typeface="Verdana"/>
                <a:ea typeface="+mn-ea"/>
                <a:cs typeface="+mn-cs"/>
              </a:defRPr>
            </a:lvl1pPr>
            <a:lvl2pPr marL="461963" indent="-223838" algn="l" defTabSz="914400" rtl="0" eaLnBrk="1" latinLnBrk="0" hangingPunct="1">
              <a:lnSpc>
                <a:spcPct val="100000"/>
              </a:lnSpc>
              <a:spcBef>
                <a:spcPts val="600"/>
              </a:spcBef>
              <a:spcAft>
                <a:spcPts val="0"/>
              </a:spcAft>
              <a:buClr>
                <a:srgbClr val="80A1B6"/>
              </a:buClr>
              <a:buSzPct val="70000"/>
              <a:buFont typeface="Tahoma"/>
              <a:buChar char="−"/>
              <a:defRPr kumimoji="0" sz="2000" b="0" i="0" u="none" kern="1200" baseline="0">
                <a:solidFill>
                  <a:srgbClr val="000000"/>
                </a:solidFill>
                <a:latin typeface="Verdana"/>
                <a:ea typeface="+mn-ea"/>
                <a:cs typeface="+mn-cs"/>
              </a:defRPr>
            </a:lvl2pPr>
            <a:lvl3pPr marL="692150" indent="-228600" algn="l" defTabSz="914400" rtl="0" eaLnBrk="1" latinLnBrk="0" hangingPunct="1">
              <a:lnSpc>
                <a:spcPct val="100000"/>
              </a:lnSpc>
              <a:spcBef>
                <a:spcPts val="600"/>
              </a:spcBef>
              <a:spcAft>
                <a:spcPts val="0"/>
              </a:spcAft>
              <a:buClr>
                <a:srgbClr val="80A1B6"/>
              </a:buClr>
              <a:buSzPct val="70000"/>
              <a:buFont typeface="Tahoma"/>
              <a:buChar char="●"/>
              <a:defRPr kumimoji="0" sz="1800" b="0" i="0" u="none" kern="1200" baseline="0">
                <a:solidFill>
                  <a:srgbClr val="000000"/>
                </a:solidFill>
                <a:latin typeface="Verdana"/>
                <a:ea typeface="+mn-ea"/>
                <a:cs typeface="+mn-cs"/>
              </a:defRPr>
            </a:lvl3pPr>
            <a:lvl4pPr marL="922338" indent="-228600" algn="l" defTabSz="914400" rtl="0" eaLnBrk="1" latinLnBrk="0" hangingPunct="1">
              <a:lnSpc>
                <a:spcPct val="100000"/>
              </a:lnSpc>
              <a:spcBef>
                <a:spcPts val="600"/>
              </a:spcBef>
              <a:spcAft>
                <a:spcPts val="0"/>
              </a:spcAft>
              <a:buClr>
                <a:srgbClr val="80A1B6"/>
              </a:buClr>
              <a:buSzPct val="70000"/>
              <a:buFont typeface="Tahoma"/>
              <a:buChar char="−"/>
              <a:defRPr kumimoji="0" sz="1600" b="0" i="0" u="none" kern="1200" baseline="0">
                <a:solidFill>
                  <a:srgbClr val="000000"/>
                </a:solidFill>
                <a:latin typeface="Verdana"/>
                <a:ea typeface="+mn-ea"/>
                <a:cs typeface="+mn-cs"/>
              </a:defRPr>
            </a:lvl4pPr>
            <a:lvl5pPr marL="1152525" indent="-228600" algn="l" defTabSz="914400" rtl="0" eaLnBrk="1" latinLnBrk="0" hangingPunct="1">
              <a:lnSpc>
                <a:spcPct val="100000"/>
              </a:lnSpc>
              <a:spcBef>
                <a:spcPts val="600"/>
              </a:spcBef>
              <a:spcAft>
                <a:spcPts val="0"/>
              </a:spcAft>
              <a:buClr>
                <a:srgbClr val="80A1B6"/>
              </a:buClr>
              <a:buSzPct val="70000"/>
              <a:buFont typeface="Tahoma"/>
              <a:buChar char="●"/>
              <a:defRPr kumimoji="0" sz="1400" b="0" i="0" u="none" kern="1200" baseline="0">
                <a:solidFill>
                  <a:srgbClr val="000000"/>
                </a:solidFill>
                <a:latin typeface="Verdana"/>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Clr>
                <a:schemeClr val="accent1"/>
              </a:buClr>
              <a:buSzPct val="100000"/>
              <a:buNone/>
            </a:pPr>
            <a:r>
              <a:rPr lang="en-US" sz="1600" b="1" dirty="0">
                <a:solidFill>
                  <a:schemeClr val="tx1"/>
                </a:solidFill>
              </a:rPr>
              <a:t>Laboratory manual</a:t>
            </a:r>
          </a:p>
          <a:p>
            <a:pPr marL="0" indent="0">
              <a:spcBef>
                <a:spcPts val="0"/>
              </a:spcBef>
              <a:spcAft>
                <a:spcPts val="600"/>
              </a:spcAft>
              <a:buClr>
                <a:schemeClr val="accent1"/>
              </a:buClr>
              <a:buSzPct val="100000"/>
              <a:buNone/>
            </a:pPr>
            <a:r>
              <a:rPr lang="en-US" sz="1600" b="1" dirty="0">
                <a:solidFill>
                  <a:schemeClr val="tx1"/>
                </a:solidFill>
              </a:rPr>
              <a:t>Collection flow chart</a:t>
            </a:r>
          </a:p>
          <a:p>
            <a:pPr marL="0" indent="0">
              <a:spcBef>
                <a:spcPts val="0"/>
              </a:spcBef>
              <a:spcAft>
                <a:spcPts val="600"/>
              </a:spcAft>
              <a:buClr>
                <a:schemeClr val="accent1"/>
              </a:buClr>
              <a:buSzPct val="100000"/>
              <a:buNone/>
            </a:pPr>
            <a:r>
              <a:rPr lang="en-US" sz="1600" b="1" dirty="0">
                <a:solidFill>
                  <a:schemeClr val="tx1"/>
                </a:solidFill>
              </a:rPr>
              <a:t>Specimen collection kits contain</a:t>
            </a:r>
          </a:p>
          <a:p>
            <a:pPr marL="396875" lvl="1" indent="-171450">
              <a:spcBef>
                <a:spcPts val="0"/>
              </a:spcBef>
              <a:spcAft>
                <a:spcPts val="600"/>
              </a:spcAft>
              <a:buClr>
                <a:srgbClr val="5BBF21"/>
              </a:buClr>
              <a:buSzPct val="100000"/>
              <a:buFont typeface="Arial" panose="020B0604020202020204" pitchFamily="34" charset="0"/>
              <a:buChar char="•"/>
            </a:pPr>
            <a:r>
              <a:rPr lang="en-US" sz="1400" dirty="0"/>
              <a:t>Pre-labelled requisition form</a:t>
            </a:r>
          </a:p>
          <a:p>
            <a:pPr marL="396875" lvl="1" indent="-171450">
              <a:spcBef>
                <a:spcPts val="0"/>
              </a:spcBef>
              <a:spcAft>
                <a:spcPts val="600"/>
              </a:spcAft>
              <a:buClr>
                <a:srgbClr val="5BBF21"/>
              </a:buClr>
              <a:buSzPct val="100000"/>
              <a:buFont typeface="Arial" panose="020B0604020202020204" pitchFamily="34" charset="0"/>
              <a:buChar char="•"/>
            </a:pPr>
            <a:r>
              <a:rPr lang="en-US" sz="1400" dirty="0"/>
              <a:t>Pre-labelled collection and transport tubes</a:t>
            </a:r>
          </a:p>
          <a:p>
            <a:pPr marL="396875" lvl="1" indent="-171450">
              <a:spcBef>
                <a:spcPts val="0"/>
              </a:spcBef>
              <a:spcAft>
                <a:spcPts val="600"/>
              </a:spcAft>
              <a:buClr>
                <a:srgbClr val="5BBF21"/>
              </a:buClr>
              <a:buSzPct val="100000"/>
              <a:buFont typeface="Arial" panose="020B0604020202020204" pitchFamily="34" charset="0"/>
              <a:buChar char="•"/>
            </a:pPr>
            <a:r>
              <a:rPr lang="en-US" sz="1400" dirty="0"/>
              <a:t>Ancillary supplies</a:t>
            </a:r>
          </a:p>
          <a:p>
            <a:pPr marL="0" indent="0">
              <a:spcBef>
                <a:spcPts val="0"/>
              </a:spcBef>
              <a:spcAft>
                <a:spcPts val="600"/>
              </a:spcAft>
              <a:buClr>
                <a:schemeClr val="accent1"/>
              </a:buClr>
              <a:buSzPct val="100000"/>
              <a:buNone/>
            </a:pPr>
            <a:r>
              <a:rPr lang="en-US" sz="1600" b="1" dirty="0">
                <a:solidFill>
                  <a:schemeClr val="tx1"/>
                </a:solidFill>
              </a:rPr>
              <a:t>Shipping materials</a:t>
            </a:r>
          </a:p>
          <a:p>
            <a:pPr marL="396875" lvl="1" indent="-171450">
              <a:spcBef>
                <a:spcPts val="0"/>
              </a:spcBef>
              <a:spcAft>
                <a:spcPts val="600"/>
              </a:spcAft>
              <a:buClr>
                <a:srgbClr val="5BBF21"/>
              </a:buClr>
              <a:buSzPct val="100000"/>
              <a:buFont typeface="Arial" panose="020B0604020202020204" pitchFamily="34" charset="0"/>
              <a:buChar char="•"/>
            </a:pPr>
            <a:r>
              <a:rPr lang="en-US" sz="1400" dirty="0"/>
              <a:t>Shippers</a:t>
            </a:r>
          </a:p>
          <a:p>
            <a:pPr marL="396875" lvl="1" indent="-171450">
              <a:spcBef>
                <a:spcPts val="0"/>
              </a:spcBef>
              <a:spcAft>
                <a:spcPts val="600"/>
              </a:spcAft>
              <a:buClr>
                <a:srgbClr val="5BBF21"/>
              </a:buClr>
              <a:buSzPct val="100000"/>
              <a:buFont typeface="Arial" panose="020B0604020202020204" pitchFamily="34" charset="0"/>
              <a:buChar char="•"/>
            </a:pPr>
            <a:r>
              <a:rPr lang="en-US" sz="1400" dirty="0"/>
              <a:t>Pre-printed courier air waybills</a:t>
            </a:r>
          </a:p>
          <a:p>
            <a:pPr marL="396875" lvl="1" indent="-171450">
              <a:spcBef>
                <a:spcPts val="0"/>
              </a:spcBef>
              <a:spcAft>
                <a:spcPts val="600"/>
              </a:spcAft>
              <a:buClr>
                <a:srgbClr val="5BBF21"/>
              </a:buClr>
              <a:buSzPct val="100000"/>
              <a:buFont typeface="Arial" panose="020B0604020202020204" pitchFamily="34" charset="0"/>
              <a:buChar char="•"/>
            </a:pPr>
            <a:r>
              <a:rPr lang="en-US" sz="1400" dirty="0"/>
              <a:t>Courier contact sheet</a:t>
            </a:r>
          </a:p>
          <a:p>
            <a:pPr marL="396875" lvl="1" indent="-171450">
              <a:spcBef>
                <a:spcPts val="0"/>
              </a:spcBef>
              <a:spcAft>
                <a:spcPts val="600"/>
              </a:spcAft>
              <a:buClr>
                <a:srgbClr val="5BBF21"/>
              </a:buClr>
              <a:buSzPct val="100000"/>
              <a:buFont typeface="Arial" panose="020B0604020202020204" pitchFamily="34" charset="0"/>
              <a:buChar char="•"/>
            </a:pPr>
            <a:r>
              <a:rPr lang="en-US" sz="1400" dirty="0"/>
              <a:t>Other material as required</a:t>
            </a:r>
          </a:p>
          <a:p>
            <a:pPr marL="0" indent="0">
              <a:spcBef>
                <a:spcPts val="0"/>
              </a:spcBef>
              <a:spcAft>
                <a:spcPts val="600"/>
              </a:spcAft>
              <a:buClr>
                <a:schemeClr val="accent1"/>
              </a:buClr>
              <a:buSzPct val="100000"/>
              <a:buNone/>
            </a:pPr>
            <a:r>
              <a:rPr lang="en-US" sz="1600" b="1" dirty="0">
                <a:solidFill>
                  <a:schemeClr val="tx1"/>
                </a:solidFill>
              </a:rPr>
              <a:t>Study-specific materials</a:t>
            </a:r>
          </a:p>
          <a:p>
            <a:pPr marL="396875" lvl="1" indent="-171450">
              <a:spcBef>
                <a:spcPts val="0"/>
              </a:spcBef>
              <a:spcAft>
                <a:spcPts val="600"/>
              </a:spcAft>
              <a:buClr>
                <a:srgbClr val="5BBF21"/>
              </a:buClr>
              <a:buSzPct val="100000"/>
              <a:buFont typeface="Arial" panose="020B0604020202020204" pitchFamily="34" charset="0"/>
              <a:buChar char="•"/>
            </a:pPr>
            <a:r>
              <a:rPr lang="en-US" sz="1400" dirty="0"/>
              <a:t>Resupply request form</a:t>
            </a:r>
          </a:p>
          <a:p>
            <a:pPr marL="396875" lvl="1" indent="-171450">
              <a:spcBef>
                <a:spcPts val="0"/>
              </a:spcBef>
              <a:spcAft>
                <a:spcPts val="600"/>
              </a:spcAft>
              <a:buClr>
                <a:srgbClr val="5BBF21"/>
              </a:buClr>
              <a:buSzPct val="100000"/>
              <a:buFont typeface="Arial" panose="020B0604020202020204" pitchFamily="34" charset="0"/>
              <a:buChar char="•"/>
            </a:pPr>
            <a:r>
              <a:rPr lang="en-US" sz="1400" dirty="0"/>
              <a:t>Demographic change request form</a:t>
            </a:r>
          </a:p>
          <a:p>
            <a:pPr marL="225425" lvl="1" indent="0">
              <a:spcBef>
                <a:spcPts val="0"/>
              </a:spcBef>
              <a:spcAft>
                <a:spcPts val="600"/>
              </a:spcAft>
              <a:buClr>
                <a:srgbClr val="5BBF21"/>
              </a:buClr>
              <a:buSzPct val="100000"/>
              <a:buNone/>
            </a:pPr>
            <a:r>
              <a:rPr lang="en-US" sz="1400" b="1" dirty="0"/>
              <a:t>*Note: Each Kit is a stand-alone kit to be used for a single patient visit*</a:t>
            </a:r>
          </a:p>
          <a:p>
            <a:pPr marL="171450" indent="-171450">
              <a:lnSpc>
                <a:spcPct val="95000"/>
              </a:lnSpc>
              <a:spcBef>
                <a:spcPts val="0"/>
              </a:spcBef>
              <a:spcAft>
                <a:spcPts val="600"/>
              </a:spcAft>
              <a:buClr>
                <a:schemeClr val="accent1"/>
              </a:buClr>
              <a:buSzPct val="100000"/>
              <a:buFont typeface="Arial" panose="020B0604020202020204" pitchFamily="34" charset="0"/>
              <a:buChar char="•"/>
            </a:pPr>
            <a:endParaRPr lang="en-US" sz="1600" b="1" dirty="0">
              <a:solidFill>
                <a:schemeClr val="accent1"/>
              </a:solidFill>
            </a:endParaRPr>
          </a:p>
        </p:txBody>
      </p:sp>
      <p:sp>
        <p:nvSpPr>
          <p:cNvPr id="3" name="Slide Number Placeholder 2">
            <a:extLst>
              <a:ext uri="{FF2B5EF4-FFF2-40B4-BE49-F238E27FC236}">
                <a16:creationId xmlns:a16="http://schemas.microsoft.com/office/drawing/2014/main" id="{EEB11E92-B131-4280-A780-7B5DFACF49FF}"/>
              </a:ext>
            </a:extLst>
          </p:cNvPr>
          <p:cNvSpPr>
            <a:spLocks noGrp="1"/>
          </p:cNvSpPr>
          <p:nvPr>
            <p:ph type="sldNum" sz="quarter" idx="11"/>
          </p:nvPr>
        </p:nvSpPr>
        <p:spPr/>
        <p:txBody>
          <a:bodyPr/>
          <a:lstStyle/>
          <a:p>
            <a:fld id="{5821A57F-3C0D-4C99-BD6F-D35E74D4C9E6}" type="slidenum">
              <a:rPr lang="en-US" smtClean="0"/>
              <a:pPr/>
              <a:t>111</a:t>
            </a:fld>
            <a:endParaRPr lang="en-US"/>
          </a:p>
        </p:txBody>
      </p:sp>
    </p:spTree>
    <p:extLst>
      <p:ext uri="{BB962C8B-B14F-4D97-AF65-F5344CB8AC3E}">
        <p14:creationId xmlns:p14="http://schemas.microsoft.com/office/powerpoint/2010/main" val="54012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023" y="47831"/>
            <a:ext cx="7478283" cy="673347"/>
          </a:xfrm>
        </p:spPr>
        <p:txBody>
          <a:bodyPr/>
          <a:lstStyle/>
          <a:p>
            <a:r>
              <a:rPr lang="en-GB" dirty="0"/>
              <a:t>Collection Flow Chart</a:t>
            </a:r>
          </a:p>
        </p:txBody>
      </p:sp>
      <p:sp>
        <p:nvSpPr>
          <p:cNvPr id="3" name="Slide Number Placeholder 2">
            <a:extLst>
              <a:ext uri="{FF2B5EF4-FFF2-40B4-BE49-F238E27FC236}">
                <a16:creationId xmlns:a16="http://schemas.microsoft.com/office/drawing/2014/main" id="{DFE2E8E5-B927-4A90-9044-C720DA097299}"/>
              </a:ext>
            </a:extLst>
          </p:cNvPr>
          <p:cNvSpPr>
            <a:spLocks noGrp="1"/>
          </p:cNvSpPr>
          <p:nvPr>
            <p:ph type="sldNum" sz="quarter" idx="12"/>
          </p:nvPr>
        </p:nvSpPr>
        <p:spPr/>
        <p:txBody>
          <a:bodyPr/>
          <a:lstStyle/>
          <a:p>
            <a:fld id="{5821A57F-3C0D-4C99-BD6F-D35E74D4C9E6}" type="slidenum">
              <a:rPr lang="en-US" smtClean="0"/>
              <a:pPr/>
              <a:t>112</a:t>
            </a:fld>
            <a:endParaRPr lang="en-US"/>
          </a:p>
        </p:txBody>
      </p:sp>
      <p:grpSp>
        <p:nvGrpSpPr>
          <p:cNvPr id="5" name="Group 4">
            <a:extLst>
              <a:ext uri="{FF2B5EF4-FFF2-40B4-BE49-F238E27FC236}">
                <a16:creationId xmlns:a16="http://schemas.microsoft.com/office/drawing/2014/main" id="{9A44286F-D128-421E-918F-6C691DA187B5}"/>
              </a:ext>
            </a:extLst>
          </p:cNvPr>
          <p:cNvGrpSpPr/>
          <p:nvPr/>
        </p:nvGrpSpPr>
        <p:grpSpPr>
          <a:xfrm>
            <a:off x="-96253" y="577516"/>
            <a:ext cx="9117599" cy="5732648"/>
            <a:chOff x="12661" y="914400"/>
            <a:chExt cx="9067800" cy="5838669"/>
          </a:xfrm>
        </p:grpSpPr>
        <p:pic>
          <p:nvPicPr>
            <p:cNvPr id="18" name="Picture 2">
              <a:extLst>
                <a:ext uri="{FF2B5EF4-FFF2-40B4-BE49-F238E27FC236}">
                  <a16:creationId xmlns:a16="http://schemas.microsoft.com/office/drawing/2014/main" id="{017DFF81-9920-448C-BE6B-AF700E660D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168" y="1638300"/>
              <a:ext cx="8763838"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Oval 7">
              <a:extLst>
                <a:ext uri="{FF2B5EF4-FFF2-40B4-BE49-F238E27FC236}">
                  <a16:creationId xmlns:a16="http://schemas.microsoft.com/office/drawing/2014/main" id="{2BE04723-1BF2-4D40-89BE-33A4F53FDD61}"/>
                </a:ext>
              </a:extLst>
            </p:cNvPr>
            <p:cNvSpPr>
              <a:spLocks noChangeArrowheads="1"/>
            </p:cNvSpPr>
            <p:nvPr/>
          </p:nvSpPr>
          <p:spPr bwMode="auto">
            <a:xfrm rot="5400000">
              <a:off x="6754095" y="3417781"/>
              <a:ext cx="3519454" cy="1040367"/>
            </a:xfrm>
            <a:prstGeom prst="ellipse">
              <a:avLst/>
            </a:prstGeom>
            <a:noFill/>
            <a:ln w="28575" algn="ctr">
              <a:solidFill>
                <a:srgbClr val="4F2D8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cs typeface="Arial" charset="0"/>
              </a:endParaRPr>
            </a:p>
          </p:txBody>
        </p:sp>
        <p:sp>
          <p:nvSpPr>
            <p:cNvPr id="20" name="Line 16">
              <a:extLst>
                <a:ext uri="{FF2B5EF4-FFF2-40B4-BE49-F238E27FC236}">
                  <a16:creationId xmlns:a16="http://schemas.microsoft.com/office/drawing/2014/main" id="{A46434FE-E352-4010-A331-5A757929778E}"/>
                </a:ext>
              </a:extLst>
            </p:cNvPr>
            <p:cNvSpPr>
              <a:spLocks noChangeShapeType="1"/>
            </p:cNvSpPr>
            <p:nvPr/>
          </p:nvSpPr>
          <p:spPr bwMode="auto">
            <a:xfrm>
              <a:off x="8089861" y="1284288"/>
              <a:ext cx="228600" cy="620712"/>
            </a:xfrm>
            <a:prstGeom prst="line">
              <a:avLst/>
            </a:prstGeom>
            <a:noFill/>
            <a:ln w="76200">
              <a:solidFill>
                <a:srgbClr val="4F2D82"/>
              </a:solidFill>
              <a:round/>
              <a:headEnd/>
              <a:tailEnd type="triangle" w="med" len="med"/>
            </a:ln>
            <a:effectLst>
              <a:prstShdw prst="shdw17" dist="17961" dir="2700000">
                <a:srgbClr val="4F2D82">
                  <a:gamma/>
                  <a:shade val="60000"/>
                  <a:invGamma/>
                </a:srgbClr>
              </a:prstShdw>
            </a:effectLst>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 name="Text Box 12">
              <a:extLst>
                <a:ext uri="{FF2B5EF4-FFF2-40B4-BE49-F238E27FC236}">
                  <a16:creationId xmlns:a16="http://schemas.microsoft.com/office/drawing/2014/main" id="{5491EDC2-C0B7-4194-B7C9-082169251020}"/>
                </a:ext>
              </a:extLst>
            </p:cNvPr>
            <p:cNvSpPr txBox="1">
              <a:spLocks noChangeArrowheads="1"/>
            </p:cNvSpPr>
            <p:nvPr/>
          </p:nvSpPr>
          <p:spPr bwMode="auto">
            <a:xfrm>
              <a:off x="6565861" y="914400"/>
              <a:ext cx="2514600" cy="369888"/>
            </a:xfrm>
            <a:prstGeom prst="rect">
              <a:avLst/>
            </a:prstGeom>
            <a:solidFill>
              <a:srgbClr val="4F2D82"/>
            </a:solidFill>
            <a:ln>
              <a:noFill/>
            </a:ln>
            <a:effectLst/>
            <a:extLs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rgbClr val="000066">
                        <a:alpha val="50000"/>
                      </a:srgbClr>
                    </a:outerShdw>
                  </a:effectLst>
                </a14:hiddenEffects>
              </a:ext>
            </a:extLst>
          </p:spPr>
          <p:txBody>
            <a:bodyPr>
              <a:spAutoFit/>
            </a:bodyPr>
            <a:lstStyle>
              <a:lvl1pPr eaLnBrk="0" hangingPunct="0">
                <a:defRPr sz="2200">
                  <a:solidFill>
                    <a:schemeClr val="tx1"/>
                  </a:solidFill>
                  <a:latin typeface="Tahoma" pitchFamily="34" charset="0"/>
                </a:defRPr>
              </a:lvl1pPr>
              <a:lvl2pPr marL="742950" indent="-285750" eaLnBrk="0" hangingPunct="0">
                <a:defRPr sz="2200">
                  <a:solidFill>
                    <a:schemeClr val="tx1"/>
                  </a:solidFill>
                  <a:latin typeface="Tahoma" pitchFamily="34" charset="0"/>
                </a:defRPr>
              </a:lvl2pPr>
              <a:lvl3pPr marL="1143000" indent="-228600" eaLnBrk="0" hangingPunct="0">
                <a:defRPr sz="2200">
                  <a:solidFill>
                    <a:schemeClr val="tx1"/>
                  </a:solidFill>
                  <a:latin typeface="Tahoma" pitchFamily="34" charset="0"/>
                </a:defRPr>
              </a:lvl3pPr>
              <a:lvl4pPr marL="1600200" indent="-228600" eaLnBrk="0" hangingPunct="0">
                <a:defRPr sz="2200">
                  <a:solidFill>
                    <a:schemeClr val="tx1"/>
                  </a:solidFill>
                  <a:latin typeface="Tahoma" pitchFamily="34" charset="0"/>
                </a:defRPr>
              </a:lvl4pPr>
              <a:lvl5pPr marL="2057400" indent="-228600" eaLnBrk="0" hangingPunct="0">
                <a:defRPr sz="2200">
                  <a:solidFill>
                    <a:schemeClr val="tx1"/>
                  </a:solidFill>
                  <a:latin typeface="Tahoma" pitchFamily="34" charset="0"/>
                </a:defRPr>
              </a:lvl5pPr>
              <a:lvl6pPr marL="2514600" indent="-228600" eaLnBrk="0" fontAlgn="base" hangingPunct="0">
                <a:spcBef>
                  <a:spcPct val="20000"/>
                </a:spcBef>
                <a:spcAft>
                  <a:spcPct val="0"/>
                </a:spcAft>
                <a:buClr>
                  <a:srgbClr val="969696"/>
                </a:buClr>
                <a:buChar char="•"/>
                <a:defRPr sz="2200">
                  <a:solidFill>
                    <a:schemeClr val="tx1"/>
                  </a:solidFill>
                  <a:latin typeface="Tahoma" pitchFamily="34" charset="0"/>
                </a:defRPr>
              </a:lvl6pPr>
              <a:lvl7pPr marL="2971800" indent="-228600" eaLnBrk="0" fontAlgn="base" hangingPunct="0">
                <a:spcBef>
                  <a:spcPct val="20000"/>
                </a:spcBef>
                <a:spcAft>
                  <a:spcPct val="0"/>
                </a:spcAft>
                <a:buClr>
                  <a:srgbClr val="969696"/>
                </a:buClr>
                <a:buChar char="•"/>
                <a:defRPr sz="2200">
                  <a:solidFill>
                    <a:schemeClr val="tx1"/>
                  </a:solidFill>
                  <a:latin typeface="Tahoma" pitchFamily="34" charset="0"/>
                </a:defRPr>
              </a:lvl7pPr>
              <a:lvl8pPr marL="3429000" indent="-228600" eaLnBrk="0" fontAlgn="base" hangingPunct="0">
                <a:spcBef>
                  <a:spcPct val="20000"/>
                </a:spcBef>
                <a:spcAft>
                  <a:spcPct val="0"/>
                </a:spcAft>
                <a:buClr>
                  <a:srgbClr val="969696"/>
                </a:buClr>
                <a:buChar char="•"/>
                <a:defRPr sz="2200">
                  <a:solidFill>
                    <a:schemeClr val="tx1"/>
                  </a:solidFill>
                  <a:latin typeface="Tahoma" pitchFamily="34" charset="0"/>
                </a:defRPr>
              </a:lvl8pPr>
              <a:lvl9pPr marL="3886200" indent="-228600" eaLnBrk="0" fontAlgn="base" hangingPunct="0">
                <a:spcBef>
                  <a:spcPct val="20000"/>
                </a:spcBef>
                <a:spcAft>
                  <a:spcPct val="0"/>
                </a:spcAft>
                <a:buClr>
                  <a:srgbClr val="969696"/>
                </a:buClr>
                <a:buChar char="•"/>
                <a:defRPr sz="2200">
                  <a:solidFill>
                    <a:schemeClr val="tx1"/>
                  </a:solidFill>
                  <a:latin typeface="Tahoma"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Tahoma" pitchFamily="34" charset="0"/>
                  <a:cs typeface="Arial" charset="0"/>
                </a:rPr>
                <a:t>Shipping condition</a:t>
              </a:r>
            </a:p>
          </p:txBody>
        </p:sp>
        <p:sp>
          <p:nvSpPr>
            <p:cNvPr id="22" name="Text Box 10">
              <a:extLst>
                <a:ext uri="{FF2B5EF4-FFF2-40B4-BE49-F238E27FC236}">
                  <a16:creationId xmlns:a16="http://schemas.microsoft.com/office/drawing/2014/main" id="{77BBD875-96DC-452B-AA0B-EC57AF479E80}"/>
                </a:ext>
              </a:extLst>
            </p:cNvPr>
            <p:cNvSpPr txBox="1">
              <a:spLocks noChangeArrowheads="1"/>
            </p:cNvSpPr>
            <p:nvPr/>
          </p:nvSpPr>
          <p:spPr bwMode="auto">
            <a:xfrm>
              <a:off x="1237230" y="6383182"/>
              <a:ext cx="2133600" cy="369887"/>
            </a:xfrm>
            <a:prstGeom prst="rect">
              <a:avLst/>
            </a:prstGeom>
            <a:solidFill>
              <a:srgbClr val="4F2D82"/>
            </a:solidFill>
            <a:ln>
              <a:noFill/>
            </a:ln>
            <a:effectLst/>
            <a:extLs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rgbClr val="000066">
                        <a:alpha val="50000"/>
                      </a:srgbClr>
                    </a:outerShdw>
                  </a:effectLst>
                </a14:hiddenEffects>
              </a:ext>
            </a:extLst>
          </p:spPr>
          <p:txBody>
            <a:bodyPr>
              <a:spAutoFit/>
            </a:bodyPr>
            <a:lstStyle>
              <a:lvl1pPr eaLnBrk="0" hangingPunct="0">
                <a:defRPr sz="2200">
                  <a:solidFill>
                    <a:schemeClr val="tx1"/>
                  </a:solidFill>
                  <a:latin typeface="Tahoma" pitchFamily="34" charset="0"/>
                </a:defRPr>
              </a:lvl1pPr>
              <a:lvl2pPr marL="742950" indent="-285750" eaLnBrk="0" hangingPunct="0">
                <a:defRPr sz="2200">
                  <a:solidFill>
                    <a:schemeClr val="tx1"/>
                  </a:solidFill>
                  <a:latin typeface="Tahoma" pitchFamily="34" charset="0"/>
                </a:defRPr>
              </a:lvl2pPr>
              <a:lvl3pPr marL="1143000" indent="-228600" eaLnBrk="0" hangingPunct="0">
                <a:defRPr sz="2200">
                  <a:solidFill>
                    <a:schemeClr val="tx1"/>
                  </a:solidFill>
                  <a:latin typeface="Tahoma" pitchFamily="34" charset="0"/>
                </a:defRPr>
              </a:lvl3pPr>
              <a:lvl4pPr marL="1600200" indent="-228600" eaLnBrk="0" hangingPunct="0">
                <a:defRPr sz="2200">
                  <a:solidFill>
                    <a:schemeClr val="tx1"/>
                  </a:solidFill>
                  <a:latin typeface="Tahoma" pitchFamily="34" charset="0"/>
                </a:defRPr>
              </a:lvl4pPr>
              <a:lvl5pPr marL="2057400" indent="-228600" eaLnBrk="0" hangingPunct="0">
                <a:defRPr sz="2200">
                  <a:solidFill>
                    <a:schemeClr val="tx1"/>
                  </a:solidFill>
                  <a:latin typeface="Tahoma" pitchFamily="34" charset="0"/>
                </a:defRPr>
              </a:lvl5pPr>
              <a:lvl6pPr marL="2514600" indent="-228600" eaLnBrk="0" fontAlgn="base" hangingPunct="0">
                <a:spcBef>
                  <a:spcPct val="20000"/>
                </a:spcBef>
                <a:spcAft>
                  <a:spcPct val="0"/>
                </a:spcAft>
                <a:buClr>
                  <a:srgbClr val="969696"/>
                </a:buClr>
                <a:buChar char="•"/>
                <a:defRPr sz="2200">
                  <a:solidFill>
                    <a:schemeClr val="tx1"/>
                  </a:solidFill>
                  <a:latin typeface="Tahoma" pitchFamily="34" charset="0"/>
                </a:defRPr>
              </a:lvl6pPr>
              <a:lvl7pPr marL="2971800" indent="-228600" eaLnBrk="0" fontAlgn="base" hangingPunct="0">
                <a:spcBef>
                  <a:spcPct val="20000"/>
                </a:spcBef>
                <a:spcAft>
                  <a:spcPct val="0"/>
                </a:spcAft>
                <a:buClr>
                  <a:srgbClr val="969696"/>
                </a:buClr>
                <a:buChar char="•"/>
                <a:defRPr sz="2200">
                  <a:solidFill>
                    <a:schemeClr val="tx1"/>
                  </a:solidFill>
                  <a:latin typeface="Tahoma" pitchFamily="34" charset="0"/>
                </a:defRPr>
              </a:lvl7pPr>
              <a:lvl8pPr marL="3429000" indent="-228600" eaLnBrk="0" fontAlgn="base" hangingPunct="0">
                <a:spcBef>
                  <a:spcPct val="20000"/>
                </a:spcBef>
                <a:spcAft>
                  <a:spcPct val="0"/>
                </a:spcAft>
                <a:buClr>
                  <a:srgbClr val="969696"/>
                </a:buClr>
                <a:buChar char="•"/>
                <a:defRPr sz="2200">
                  <a:solidFill>
                    <a:schemeClr val="tx1"/>
                  </a:solidFill>
                  <a:latin typeface="Tahoma" pitchFamily="34" charset="0"/>
                </a:defRPr>
              </a:lvl8pPr>
              <a:lvl9pPr marL="3886200" indent="-228600" eaLnBrk="0" fontAlgn="base" hangingPunct="0">
                <a:spcBef>
                  <a:spcPct val="20000"/>
                </a:spcBef>
                <a:spcAft>
                  <a:spcPct val="0"/>
                </a:spcAft>
                <a:buClr>
                  <a:srgbClr val="969696"/>
                </a:buClr>
                <a:buChar char="•"/>
                <a:defRPr sz="2200">
                  <a:solidFill>
                    <a:schemeClr val="tx1"/>
                  </a:solidFill>
                  <a:latin typeface="Tahoma"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Tahoma" pitchFamily="34" charset="0"/>
                  <a:cs typeface="Arial" charset="0"/>
                </a:rPr>
                <a:t>Kit type to use </a:t>
              </a:r>
            </a:p>
          </p:txBody>
        </p:sp>
        <p:grpSp>
          <p:nvGrpSpPr>
            <p:cNvPr id="23" name="Group 902">
              <a:extLst>
                <a:ext uri="{FF2B5EF4-FFF2-40B4-BE49-F238E27FC236}">
                  <a16:creationId xmlns:a16="http://schemas.microsoft.com/office/drawing/2014/main" id="{B9ECAAAB-3003-463C-827F-134FC247DFA3}"/>
                </a:ext>
              </a:extLst>
            </p:cNvPr>
            <p:cNvGrpSpPr>
              <a:grpSpLocks/>
            </p:cNvGrpSpPr>
            <p:nvPr/>
          </p:nvGrpSpPr>
          <p:grpSpPr bwMode="auto">
            <a:xfrm>
              <a:off x="12661" y="2336800"/>
              <a:ext cx="639763" cy="2816225"/>
              <a:chOff x="90" y="1184"/>
              <a:chExt cx="403" cy="1774"/>
            </a:xfrm>
          </p:grpSpPr>
          <p:sp>
            <p:nvSpPr>
              <p:cNvPr id="24" name="AutoShape 6">
                <a:extLst>
                  <a:ext uri="{FF2B5EF4-FFF2-40B4-BE49-F238E27FC236}">
                    <a16:creationId xmlns:a16="http://schemas.microsoft.com/office/drawing/2014/main" id="{F7D64569-DC87-4A53-A861-EB4B38E8A378}"/>
                  </a:ext>
                </a:extLst>
              </p:cNvPr>
              <p:cNvSpPr>
                <a:spLocks noChangeArrowheads="1"/>
              </p:cNvSpPr>
              <p:nvPr/>
            </p:nvSpPr>
            <p:spPr bwMode="auto">
              <a:xfrm>
                <a:off x="90" y="2496"/>
                <a:ext cx="403" cy="462"/>
              </a:xfrm>
              <a:prstGeom prst="downArrow">
                <a:avLst>
                  <a:gd name="adj1" fmla="val 50000"/>
                  <a:gd name="adj2" fmla="val 167742"/>
                </a:avLst>
              </a:prstGeom>
              <a:solidFill>
                <a:srgbClr val="4F2D82"/>
              </a:solidFill>
              <a:ln>
                <a:noFill/>
              </a:ln>
              <a:effectLst/>
              <a:extLs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rgbClr val="000066">
                          <a:alpha val="50000"/>
                        </a:srgbClr>
                      </a:outerShdw>
                    </a:effectLst>
                  </a14:hiddenEffects>
                </a:ext>
              </a:extLst>
            </p:spPr>
            <p:txBody>
              <a:bodyPr>
                <a:spAutoFit/>
              </a:bodyPr>
              <a:lstStyle/>
              <a:p>
                <a:pPr algn="ctr" fontAlgn="auto">
                  <a:spcBef>
                    <a:spcPct val="50000"/>
                  </a:spcBef>
                  <a:spcAft>
                    <a:spcPts val="0"/>
                  </a:spcAft>
                </a:pPr>
                <a:endParaRPr lang="en-US" b="1" kern="0">
                  <a:solidFill>
                    <a:srgbClr val="FFFFFF"/>
                  </a:solidFill>
                  <a:latin typeface="Tahoma" pitchFamily="34" charset="0"/>
                </a:endParaRPr>
              </a:p>
            </p:txBody>
          </p:sp>
          <p:sp>
            <p:nvSpPr>
              <p:cNvPr id="25" name="Text Box 6">
                <a:extLst>
                  <a:ext uri="{FF2B5EF4-FFF2-40B4-BE49-F238E27FC236}">
                    <a16:creationId xmlns:a16="http://schemas.microsoft.com/office/drawing/2014/main" id="{837597D2-A878-4C71-B1C3-693A6838445F}"/>
                  </a:ext>
                </a:extLst>
              </p:cNvPr>
              <p:cNvSpPr txBox="1">
                <a:spLocks noChangeArrowheads="1"/>
              </p:cNvSpPr>
              <p:nvPr/>
            </p:nvSpPr>
            <p:spPr bwMode="auto">
              <a:xfrm rot="5400000">
                <a:off x="-453" y="1825"/>
                <a:ext cx="1514" cy="231"/>
              </a:xfrm>
              <a:prstGeom prst="rect">
                <a:avLst/>
              </a:prstGeom>
              <a:solidFill>
                <a:srgbClr val="4F2D82"/>
              </a:solidFill>
              <a:ln>
                <a:noFill/>
              </a:ln>
              <a:effectLst/>
              <a:extLs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rgbClr val="000066">
                          <a:alpha val="50000"/>
                        </a:srgbClr>
                      </a:outerShdw>
                    </a:effectLst>
                  </a14:hiddenEffects>
                </a:ext>
              </a:extLst>
            </p:spPr>
            <p:txBody>
              <a:bodyPr>
                <a:spAutoFit/>
              </a:bodyPr>
              <a:lstStyle>
                <a:defPPr>
                  <a:defRPr lang="en-US"/>
                </a:defPPr>
                <a:lvl1pPr marL="0" marR="0" lvl="0" indent="0" algn="ctr" defTabSz="914400" eaLnBrk="1" fontAlgn="auto" latinLnBrk="0" hangingPunct="1">
                  <a:lnSpc>
                    <a:spcPct val="100000"/>
                  </a:lnSpc>
                  <a:spcBef>
                    <a:spcPct val="50000"/>
                  </a:spcBef>
                  <a:spcAft>
                    <a:spcPts val="0"/>
                  </a:spcAft>
                  <a:buClrTx/>
                  <a:buSzTx/>
                  <a:buFontTx/>
                  <a:buNone/>
                  <a:tabLst/>
                  <a:defRPr kumimoji="0" sz="1800" b="1" i="0" u="none" strike="noStrike" kern="0" cap="none" spc="0" normalizeH="0" baseline="0">
                    <a:ln>
                      <a:noFill/>
                    </a:ln>
                    <a:solidFill>
                      <a:srgbClr val="FFFFFF"/>
                    </a:solidFill>
                    <a:effectLst/>
                    <a:uLnTx/>
                    <a:uFillTx/>
                    <a:latin typeface="Tahoma" pitchFamily="34" charset="0"/>
                  </a:defRPr>
                </a:lvl1pPr>
                <a:lvl2pPr marL="742950" indent="-285750" eaLnBrk="0" hangingPunct="0">
                  <a:defRPr sz="2200">
                    <a:latin typeface="Tahoma" pitchFamily="34" charset="0"/>
                  </a:defRPr>
                </a:lvl2pPr>
                <a:lvl3pPr marL="1143000" indent="-228600" eaLnBrk="0" hangingPunct="0">
                  <a:defRPr sz="2200">
                    <a:latin typeface="Tahoma" pitchFamily="34" charset="0"/>
                  </a:defRPr>
                </a:lvl3pPr>
                <a:lvl4pPr marL="1600200" indent="-228600" eaLnBrk="0" hangingPunct="0">
                  <a:defRPr sz="2200">
                    <a:latin typeface="Tahoma" pitchFamily="34" charset="0"/>
                  </a:defRPr>
                </a:lvl4pPr>
                <a:lvl5pPr marL="2057400" indent="-228600" eaLnBrk="0" hangingPunct="0">
                  <a:defRPr sz="2200">
                    <a:latin typeface="Tahoma" pitchFamily="34" charset="0"/>
                  </a:defRPr>
                </a:lvl5pPr>
                <a:lvl6pPr marL="2514600" indent="-228600" eaLnBrk="0" fontAlgn="base" hangingPunct="0">
                  <a:spcBef>
                    <a:spcPct val="20000"/>
                  </a:spcBef>
                  <a:spcAft>
                    <a:spcPct val="0"/>
                  </a:spcAft>
                  <a:buClr>
                    <a:srgbClr val="969696"/>
                  </a:buClr>
                  <a:buChar char="•"/>
                  <a:defRPr sz="2200">
                    <a:latin typeface="Tahoma" pitchFamily="34" charset="0"/>
                  </a:defRPr>
                </a:lvl6pPr>
                <a:lvl7pPr marL="2971800" indent="-228600" eaLnBrk="0" fontAlgn="base" hangingPunct="0">
                  <a:spcBef>
                    <a:spcPct val="20000"/>
                  </a:spcBef>
                  <a:spcAft>
                    <a:spcPct val="0"/>
                  </a:spcAft>
                  <a:buClr>
                    <a:srgbClr val="969696"/>
                  </a:buClr>
                  <a:buChar char="•"/>
                  <a:defRPr sz="2200">
                    <a:latin typeface="Tahoma" pitchFamily="34" charset="0"/>
                  </a:defRPr>
                </a:lvl7pPr>
                <a:lvl8pPr marL="3429000" indent="-228600" eaLnBrk="0" fontAlgn="base" hangingPunct="0">
                  <a:spcBef>
                    <a:spcPct val="20000"/>
                  </a:spcBef>
                  <a:spcAft>
                    <a:spcPct val="0"/>
                  </a:spcAft>
                  <a:buClr>
                    <a:srgbClr val="969696"/>
                  </a:buClr>
                  <a:buChar char="•"/>
                  <a:defRPr sz="2200">
                    <a:latin typeface="Tahoma" pitchFamily="34" charset="0"/>
                  </a:defRPr>
                </a:lvl8pPr>
                <a:lvl9pPr marL="3886200" indent="-228600" eaLnBrk="0" fontAlgn="base" hangingPunct="0">
                  <a:spcBef>
                    <a:spcPct val="20000"/>
                  </a:spcBef>
                  <a:spcAft>
                    <a:spcPct val="0"/>
                  </a:spcAft>
                  <a:buClr>
                    <a:srgbClr val="969696"/>
                  </a:buClr>
                  <a:buChar char="•"/>
                  <a:defRPr sz="2200">
                    <a:latin typeface="Tahoma" pitchFamily="34" charset="0"/>
                  </a:defRPr>
                </a:lvl9pPr>
              </a:lstStyle>
              <a:p>
                <a:r>
                  <a:rPr lang="en-US"/>
                  <a:t>Order of draw</a:t>
                </a:r>
              </a:p>
            </p:txBody>
          </p:sp>
        </p:grpSp>
        <p:sp>
          <p:nvSpPr>
            <p:cNvPr id="26" name="Text Box 12">
              <a:extLst>
                <a:ext uri="{FF2B5EF4-FFF2-40B4-BE49-F238E27FC236}">
                  <a16:creationId xmlns:a16="http://schemas.microsoft.com/office/drawing/2014/main" id="{652AEE8A-9907-4C27-9195-A064E6CB2896}"/>
                </a:ext>
              </a:extLst>
            </p:cNvPr>
            <p:cNvSpPr txBox="1">
              <a:spLocks noChangeArrowheads="1"/>
            </p:cNvSpPr>
            <p:nvPr/>
          </p:nvSpPr>
          <p:spPr bwMode="auto">
            <a:xfrm>
              <a:off x="2374861" y="926068"/>
              <a:ext cx="2926423" cy="369332"/>
            </a:xfrm>
            <a:prstGeom prst="rect">
              <a:avLst/>
            </a:prstGeom>
            <a:solidFill>
              <a:srgbClr val="4F2D82"/>
            </a:solidFill>
            <a:ln>
              <a:noFill/>
            </a:ln>
            <a:effectLst/>
            <a:extLs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rgbClr val="000066">
                        <a:alpha val="50000"/>
                      </a:srgbClr>
                    </a:outerShdw>
                  </a:effectLst>
                </a14:hiddenEffects>
              </a:ext>
            </a:extLst>
          </p:spPr>
          <p:txBody>
            <a:bodyPr wrap="square">
              <a:spAutoFit/>
            </a:bodyPr>
            <a:lstStyle>
              <a:lvl1pPr eaLnBrk="0" hangingPunct="0">
                <a:defRPr sz="2200">
                  <a:solidFill>
                    <a:schemeClr val="tx1"/>
                  </a:solidFill>
                  <a:latin typeface="Tahoma" pitchFamily="34" charset="0"/>
                </a:defRPr>
              </a:lvl1pPr>
              <a:lvl2pPr marL="742950" indent="-285750" eaLnBrk="0" hangingPunct="0">
                <a:defRPr sz="2200">
                  <a:solidFill>
                    <a:schemeClr val="tx1"/>
                  </a:solidFill>
                  <a:latin typeface="Tahoma" pitchFamily="34" charset="0"/>
                </a:defRPr>
              </a:lvl2pPr>
              <a:lvl3pPr marL="1143000" indent="-228600" eaLnBrk="0" hangingPunct="0">
                <a:defRPr sz="2200">
                  <a:solidFill>
                    <a:schemeClr val="tx1"/>
                  </a:solidFill>
                  <a:latin typeface="Tahoma" pitchFamily="34" charset="0"/>
                </a:defRPr>
              </a:lvl3pPr>
              <a:lvl4pPr marL="1600200" indent="-228600" eaLnBrk="0" hangingPunct="0">
                <a:defRPr sz="2200">
                  <a:solidFill>
                    <a:schemeClr val="tx1"/>
                  </a:solidFill>
                  <a:latin typeface="Tahoma" pitchFamily="34" charset="0"/>
                </a:defRPr>
              </a:lvl4pPr>
              <a:lvl5pPr marL="2057400" indent="-228600" eaLnBrk="0" hangingPunct="0">
                <a:defRPr sz="2200">
                  <a:solidFill>
                    <a:schemeClr val="tx1"/>
                  </a:solidFill>
                  <a:latin typeface="Tahoma" pitchFamily="34" charset="0"/>
                </a:defRPr>
              </a:lvl5pPr>
              <a:lvl6pPr marL="2514600" indent="-228600" eaLnBrk="0" fontAlgn="base" hangingPunct="0">
                <a:spcBef>
                  <a:spcPct val="20000"/>
                </a:spcBef>
                <a:spcAft>
                  <a:spcPct val="0"/>
                </a:spcAft>
                <a:buClr>
                  <a:srgbClr val="969696"/>
                </a:buClr>
                <a:buChar char="•"/>
                <a:defRPr sz="2200">
                  <a:solidFill>
                    <a:schemeClr val="tx1"/>
                  </a:solidFill>
                  <a:latin typeface="Tahoma" pitchFamily="34" charset="0"/>
                </a:defRPr>
              </a:lvl6pPr>
              <a:lvl7pPr marL="2971800" indent="-228600" eaLnBrk="0" fontAlgn="base" hangingPunct="0">
                <a:spcBef>
                  <a:spcPct val="20000"/>
                </a:spcBef>
                <a:spcAft>
                  <a:spcPct val="0"/>
                </a:spcAft>
                <a:buClr>
                  <a:srgbClr val="969696"/>
                </a:buClr>
                <a:buChar char="•"/>
                <a:defRPr sz="2200">
                  <a:solidFill>
                    <a:schemeClr val="tx1"/>
                  </a:solidFill>
                  <a:latin typeface="Tahoma" pitchFamily="34" charset="0"/>
                </a:defRPr>
              </a:lvl7pPr>
              <a:lvl8pPr marL="3429000" indent="-228600" eaLnBrk="0" fontAlgn="base" hangingPunct="0">
                <a:spcBef>
                  <a:spcPct val="20000"/>
                </a:spcBef>
                <a:spcAft>
                  <a:spcPct val="0"/>
                </a:spcAft>
                <a:buClr>
                  <a:srgbClr val="969696"/>
                </a:buClr>
                <a:buChar char="•"/>
                <a:defRPr sz="2200">
                  <a:solidFill>
                    <a:schemeClr val="tx1"/>
                  </a:solidFill>
                  <a:latin typeface="Tahoma" pitchFamily="34" charset="0"/>
                </a:defRPr>
              </a:lvl8pPr>
              <a:lvl9pPr marL="3886200" indent="-228600" eaLnBrk="0" fontAlgn="base" hangingPunct="0">
                <a:spcBef>
                  <a:spcPct val="20000"/>
                </a:spcBef>
                <a:spcAft>
                  <a:spcPct val="0"/>
                </a:spcAft>
                <a:buClr>
                  <a:srgbClr val="969696"/>
                </a:buClr>
                <a:buChar char="•"/>
                <a:defRPr sz="2200">
                  <a:solidFill>
                    <a:schemeClr val="tx1"/>
                  </a:solidFill>
                  <a:latin typeface="Tahoma"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Tahoma" pitchFamily="34" charset="0"/>
                  <a:cs typeface="Arial" charset="0"/>
                </a:rPr>
                <a:t>Processing Instructions</a:t>
              </a:r>
            </a:p>
          </p:txBody>
        </p:sp>
        <p:sp>
          <p:nvSpPr>
            <p:cNvPr id="27" name="Line 16">
              <a:extLst>
                <a:ext uri="{FF2B5EF4-FFF2-40B4-BE49-F238E27FC236}">
                  <a16:creationId xmlns:a16="http://schemas.microsoft.com/office/drawing/2014/main" id="{DFEA3C9D-FF63-4BB9-98B5-F0B6F7A2AE7D}"/>
                </a:ext>
              </a:extLst>
            </p:cNvPr>
            <p:cNvSpPr>
              <a:spLocks noChangeShapeType="1"/>
            </p:cNvSpPr>
            <p:nvPr/>
          </p:nvSpPr>
          <p:spPr bwMode="auto">
            <a:xfrm>
              <a:off x="4279860" y="1295400"/>
              <a:ext cx="1021423" cy="685800"/>
            </a:xfrm>
            <a:prstGeom prst="line">
              <a:avLst/>
            </a:prstGeom>
            <a:noFill/>
            <a:ln w="76200">
              <a:solidFill>
                <a:srgbClr val="4F2D82"/>
              </a:solidFill>
              <a:round/>
              <a:headEnd/>
              <a:tailEnd type="triangle" w="med" len="med"/>
            </a:ln>
            <a:effectLst>
              <a:prstShdw prst="shdw17" dist="17961" dir="2700000">
                <a:srgbClr val="4F2D82">
                  <a:gamma/>
                  <a:shade val="60000"/>
                  <a:invGamma/>
                </a:srgbClr>
              </a:prstShdw>
            </a:effectLst>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 name="Oval 7">
              <a:extLst>
                <a:ext uri="{FF2B5EF4-FFF2-40B4-BE49-F238E27FC236}">
                  <a16:creationId xmlns:a16="http://schemas.microsoft.com/office/drawing/2014/main" id="{A820D7F6-7E2A-4AFE-A86C-73E0D5710875}"/>
                </a:ext>
              </a:extLst>
            </p:cNvPr>
            <p:cNvSpPr>
              <a:spLocks noChangeArrowheads="1"/>
            </p:cNvSpPr>
            <p:nvPr/>
          </p:nvSpPr>
          <p:spPr bwMode="auto">
            <a:xfrm rot="5400000">
              <a:off x="3615955" y="1395082"/>
              <a:ext cx="3735387" cy="4907624"/>
            </a:xfrm>
            <a:prstGeom prst="ellipse">
              <a:avLst/>
            </a:prstGeom>
            <a:noFill/>
            <a:ln w="28575" algn="ctr">
              <a:solidFill>
                <a:srgbClr val="4F2D8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cs typeface="Arial" charset="0"/>
              </a:endParaRPr>
            </a:p>
          </p:txBody>
        </p:sp>
      </p:grpSp>
      <p:grpSp>
        <p:nvGrpSpPr>
          <p:cNvPr id="29" name="Group 28">
            <a:extLst>
              <a:ext uri="{FF2B5EF4-FFF2-40B4-BE49-F238E27FC236}">
                <a16:creationId xmlns:a16="http://schemas.microsoft.com/office/drawing/2014/main" id="{1300CB8C-E51F-4398-ADFA-B3EB6384F7ED}"/>
              </a:ext>
            </a:extLst>
          </p:cNvPr>
          <p:cNvGrpSpPr/>
          <p:nvPr/>
        </p:nvGrpSpPr>
        <p:grpSpPr>
          <a:xfrm>
            <a:off x="293271" y="5295009"/>
            <a:ext cx="3038288" cy="690295"/>
            <a:chOff x="293271" y="5295009"/>
            <a:chExt cx="3038288" cy="690295"/>
          </a:xfrm>
        </p:grpSpPr>
        <p:sp>
          <p:nvSpPr>
            <p:cNvPr id="9" name="Oval 4"/>
            <p:cNvSpPr>
              <a:spLocks noChangeArrowheads="1"/>
            </p:cNvSpPr>
            <p:nvPr/>
          </p:nvSpPr>
          <p:spPr bwMode="auto">
            <a:xfrm>
              <a:off x="293271" y="5295009"/>
              <a:ext cx="3038288" cy="398310"/>
            </a:xfrm>
            <a:prstGeom prst="ellipse">
              <a:avLst/>
            </a:prstGeom>
            <a:noFill/>
            <a:ln w="28575" algn="ctr">
              <a:solidFill>
                <a:srgbClr val="4F2D8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cs typeface="Arial" charset="0"/>
              </a:endParaRPr>
            </a:p>
          </p:txBody>
        </p:sp>
        <p:sp>
          <p:nvSpPr>
            <p:cNvPr id="10" name="Line 15"/>
            <p:cNvSpPr>
              <a:spLocks noChangeShapeType="1"/>
            </p:cNvSpPr>
            <p:nvPr/>
          </p:nvSpPr>
          <p:spPr bwMode="auto">
            <a:xfrm flipH="1" flipV="1">
              <a:off x="2315746" y="5648292"/>
              <a:ext cx="213189" cy="337012"/>
            </a:xfrm>
            <a:prstGeom prst="line">
              <a:avLst/>
            </a:prstGeom>
            <a:noFill/>
            <a:ln w="76200">
              <a:solidFill>
                <a:srgbClr val="4F2D82"/>
              </a:solidFill>
              <a:round/>
              <a:headEnd/>
              <a:tailEnd type="triangle" w="med" len="med"/>
            </a:ln>
            <a:effectLst>
              <a:prstShdw prst="shdw17" dist="17961" dir="2700000">
                <a:srgbClr val="4F2D82">
                  <a:gamma/>
                  <a:shade val="60000"/>
                  <a:invGamma/>
                </a:srgbClr>
              </a:prstShdw>
            </a:effectLst>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1543267190"/>
      </p:ext>
    </p:extLst>
  </p:cSld>
  <p:clrMapOvr>
    <a:masterClrMapping/>
  </p:clrMapOvr>
  <p:transition spd="med">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66784B-DD2F-463B-BBAC-E57F1B1E9FE4}"/>
              </a:ext>
            </a:extLst>
          </p:cNvPr>
          <p:cNvSpPr>
            <a:spLocks noGrp="1"/>
          </p:cNvSpPr>
          <p:nvPr>
            <p:ph type="sldNum" sz="quarter" idx="12"/>
          </p:nvPr>
        </p:nvSpPr>
        <p:spPr/>
        <p:txBody>
          <a:bodyPr/>
          <a:lstStyle/>
          <a:p>
            <a:fld id="{5821A57F-3C0D-4C99-BD6F-D35E74D4C9E6}" type="slidenum">
              <a:rPr lang="en-US" smtClean="0"/>
              <a:pPr/>
              <a:t>113</a:t>
            </a:fld>
            <a:endParaRPr lang="en-US"/>
          </a:p>
        </p:txBody>
      </p:sp>
      <p:sp>
        <p:nvSpPr>
          <p:cNvPr id="3" name="Slide Number Placeholder 3">
            <a:extLst>
              <a:ext uri="{FF2B5EF4-FFF2-40B4-BE49-F238E27FC236}">
                <a16:creationId xmlns:a16="http://schemas.microsoft.com/office/drawing/2014/main" id="{E1DDE6DE-9FC1-4F04-B417-D862A66043C5}"/>
              </a:ext>
            </a:extLst>
          </p:cNvPr>
          <p:cNvSpPr txBox="1">
            <a:spLocks/>
          </p:cNvSpPr>
          <p:nvPr/>
        </p:nvSpPr>
        <p:spPr>
          <a:xfrm>
            <a:off x="0" y="0"/>
            <a:ext cx="0" cy="0"/>
          </a:xfrm>
          <a:prstGeom prst="rect">
            <a:avLst/>
          </a:prstGeom>
        </p:spPr>
        <p:txBody>
          <a:bodyPr vert="horz" lIns="0" tIns="0" rIns="0" bIns="0" rtlCol="0" anchor="ctr"/>
          <a:lstStyle>
            <a:defPPr>
              <a:defRPr lang="en-US"/>
            </a:defPPr>
            <a:lvl1pPr marL="0" algn="ctr" defTabSz="914400" rtl="0" eaLnBrk="1" latinLnBrk="0" hangingPunct="1">
              <a:defRPr sz="10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2204AF-0F1A-4A2A-8D33-C942C50BBC10}" type="slidenum">
              <a:rPr lang="en-US" smtClean="0"/>
              <a:pPr/>
              <a:t>113</a:t>
            </a:fld>
            <a:endParaRPr lang="en-US"/>
          </a:p>
        </p:txBody>
      </p:sp>
      <p:sp>
        <p:nvSpPr>
          <p:cNvPr id="4" name="Title 1">
            <a:extLst>
              <a:ext uri="{FF2B5EF4-FFF2-40B4-BE49-F238E27FC236}">
                <a16:creationId xmlns:a16="http://schemas.microsoft.com/office/drawing/2014/main" id="{DA1DFCC0-7626-4581-A9F8-754B6C0725FC}"/>
              </a:ext>
            </a:extLst>
          </p:cNvPr>
          <p:cNvSpPr txBox="1">
            <a:spLocks/>
          </p:cNvSpPr>
          <p:nvPr/>
        </p:nvSpPr>
        <p:spPr bwMode="auto">
          <a:xfrm>
            <a:off x="634569" y="174192"/>
            <a:ext cx="6471081" cy="447855"/>
          </a:xfrm>
          <a:prstGeom prst="rect">
            <a:avLst/>
          </a:prstGeom>
          <a:noFill/>
          <a:ln w="9525">
            <a:no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vert="horz" wrap="square" lIns="0" tIns="0" rIns="0" bIns="0" rtlCol="0" anchor="ctr" anchorCtr="0">
            <a:noAutofit/>
          </a:bodyPr>
          <a:lstStyle>
            <a:lvl1pPr marL="0" indent="0" algn="l" defTabSz="914400" rtl="0" eaLnBrk="1" latinLnBrk="0" hangingPunct="1">
              <a:lnSpc>
                <a:spcPct val="100000"/>
              </a:lnSpc>
              <a:spcBef>
                <a:spcPts val="0"/>
              </a:spcBef>
              <a:spcAft>
                <a:spcPct val="0"/>
              </a:spcAft>
              <a:buNone/>
              <a:defRPr kumimoji="0" sz="2400" b="1" i="0" u="none" kern="1200" cap="none" baseline="0">
                <a:solidFill>
                  <a:schemeClr val="bg2"/>
                </a:solidFill>
                <a:latin typeface="+mj-lt"/>
                <a:ea typeface="+mj-ea"/>
                <a:cs typeface="+mj-cs"/>
              </a:defRPr>
            </a:lvl1pPr>
          </a:lstStyle>
          <a:p>
            <a:r>
              <a:rPr lang="en-GB" dirty="0">
                <a:solidFill>
                  <a:schemeClr val="tx1"/>
                </a:solidFill>
                <a:latin typeface="+mn-lt"/>
              </a:rPr>
              <a:t>PPD Laboratories: Example Requisition Form</a:t>
            </a:r>
          </a:p>
        </p:txBody>
      </p:sp>
      <p:sp>
        <p:nvSpPr>
          <p:cNvPr id="5" name="Text Box 10">
            <a:extLst>
              <a:ext uri="{FF2B5EF4-FFF2-40B4-BE49-F238E27FC236}">
                <a16:creationId xmlns:a16="http://schemas.microsoft.com/office/drawing/2014/main" id="{AFADFDDC-8A3B-4D26-BE91-E3CB4E7F98E1}"/>
              </a:ext>
            </a:extLst>
          </p:cNvPr>
          <p:cNvSpPr txBox="1">
            <a:spLocks noChangeArrowheads="1"/>
          </p:cNvSpPr>
          <p:nvPr/>
        </p:nvSpPr>
        <p:spPr bwMode="auto">
          <a:xfrm>
            <a:off x="503059" y="1225320"/>
            <a:ext cx="3505200" cy="615553"/>
          </a:xfrm>
          <a:prstGeom prst="rect">
            <a:avLst/>
          </a:prstGeom>
          <a:solidFill>
            <a:schemeClr val="accent1">
              <a:lumMod val="50000"/>
            </a:schemeClr>
          </a:solidFill>
          <a:ln>
            <a:noFill/>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600" b="1" dirty="0">
                <a:solidFill>
                  <a:schemeClr val="bg1"/>
                </a:solidFill>
                <a:latin typeface="+mn-lt"/>
                <a:cs typeface="Arial" charset="0"/>
              </a:rPr>
              <a:t>PPD </a:t>
            </a:r>
            <a:r>
              <a:rPr lang="en-US" sz="1600" b="1" dirty="0">
                <a:solidFill>
                  <a:schemeClr val="bg1"/>
                </a:solidFill>
                <a:latin typeface="+mn-lt"/>
              </a:rPr>
              <a:t>Laboratories</a:t>
            </a:r>
            <a:r>
              <a:rPr lang="en-US" sz="1600" b="1" dirty="0">
                <a:solidFill>
                  <a:schemeClr val="bg1"/>
                </a:solidFill>
                <a:latin typeface="+mn-lt"/>
                <a:cs typeface="Arial" charset="0"/>
              </a:rPr>
              <a:t> Address              Sponsor; Protocol ID; Site #</a:t>
            </a:r>
            <a:r>
              <a:rPr lang="en-US" b="1" dirty="0">
                <a:solidFill>
                  <a:schemeClr val="bg1"/>
                </a:solidFill>
                <a:latin typeface="+mn-lt"/>
                <a:cs typeface="Arial" charset="0"/>
              </a:rPr>
              <a:t> </a:t>
            </a:r>
          </a:p>
        </p:txBody>
      </p:sp>
      <p:sp>
        <p:nvSpPr>
          <p:cNvPr id="6" name="Text Box 10">
            <a:extLst>
              <a:ext uri="{FF2B5EF4-FFF2-40B4-BE49-F238E27FC236}">
                <a16:creationId xmlns:a16="http://schemas.microsoft.com/office/drawing/2014/main" id="{32393A53-5D56-4F55-81E6-8015560798EF}"/>
              </a:ext>
            </a:extLst>
          </p:cNvPr>
          <p:cNvSpPr txBox="1">
            <a:spLocks noChangeArrowheads="1"/>
          </p:cNvSpPr>
          <p:nvPr/>
        </p:nvSpPr>
        <p:spPr bwMode="auto">
          <a:xfrm>
            <a:off x="489073" y="2990073"/>
            <a:ext cx="3505200" cy="584775"/>
          </a:xfrm>
          <a:prstGeom prst="rect">
            <a:avLst/>
          </a:prstGeom>
          <a:solidFill>
            <a:schemeClr val="accent1">
              <a:lumMod val="50000"/>
            </a:schemeClr>
          </a:solidFill>
          <a:ln>
            <a:noFill/>
          </a:ln>
          <a:effectLst/>
        </p:spPr>
        <p:txBody>
          <a:bodyPr>
            <a:spAutoFit/>
          </a:bodyPr>
          <a:lstStyle>
            <a:defPPr>
              <a:defRPr lang="en-US"/>
            </a:defPPr>
            <a:lvl1pPr eaLnBrk="1" hangingPunct="1">
              <a:spcBef>
                <a:spcPct val="50000"/>
              </a:spcBef>
              <a:defRPr sz="1600" b="1">
                <a:solidFill>
                  <a:schemeClr val="bg1"/>
                </a:solidFill>
                <a:latin typeface="+mn-lt"/>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algn="ctr">
              <a:spcBef>
                <a:spcPts val="0"/>
              </a:spcBef>
            </a:pPr>
            <a:r>
              <a:rPr lang="en-US" dirty="0"/>
              <a:t>Visit Collection Date</a:t>
            </a:r>
          </a:p>
          <a:p>
            <a:pPr algn="ctr">
              <a:spcBef>
                <a:spcPts val="0"/>
              </a:spcBef>
            </a:pPr>
            <a:r>
              <a:rPr lang="en-US" dirty="0"/>
              <a:t>Study Visit Selection    </a:t>
            </a:r>
          </a:p>
        </p:txBody>
      </p:sp>
      <p:sp>
        <p:nvSpPr>
          <p:cNvPr id="7" name="Text Box 10">
            <a:extLst>
              <a:ext uri="{FF2B5EF4-FFF2-40B4-BE49-F238E27FC236}">
                <a16:creationId xmlns:a16="http://schemas.microsoft.com/office/drawing/2014/main" id="{7FE12456-F478-4394-83E7-178760E3AC10}"/>
              </a:ext>
            </a:extLst>
          </p:cNvPr>
          <p:cNvSpPr txBox="1">
            <a:spLocks noChangeArrowheads="1"/>
          </p:cNvSpPr>
          <p:nvPr/>
        </p:nvSpPr>
        <p:spPr bwMode="auto">
          <a:xfrm>
            <a:off x="489073" y="2090541"/>
            <a:ext cx="3505200" cy="584775"/>
          </a:xfrm>
          <a:prstGeom prst="rect">
            <a:avLst/>
          </a:prstGeom>
          <a:solidFill>
            <a:schemeClr val="accent1">
              <a:lumMod val="50000"/>
            </a:schemeClr>
          </a:solidFill>
          <a:ln>
            <a:noFill/>
          </a:ln>
          <a:effectLst/>
        </p:spPr>
        <p:txBody>
          <a:bodyPr>
            <a:spAutoFit/>
          </a:bodyPr>
          <a:lstStyle>
            <a:defPPr>
              <a:defRPr lang="en-US"/>
            </a:defPPr>
            <a:lvl1pPr eaLnBrk="1" hangingPunct="1">
              <a:spcBef>
                <a:spcPct val="50000"/>
              </a:spcBef>
              <a:defRPr sz="1600" b="1">
                <a:solidFill>
                  <a:schemeClr val="bg1"/>
                </a:solidFill>
                <a:latin typeface="+mn-lt"/>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algn="ctr"/>
            <a:r>
              <a:rPr lang="en-US" dirty="0"/>
              <a:t>Subject / Patient     </a:t>
            </a:r>
          </a:p>
          <a:p>
            <a:pPr algn="ctr">
              <a:spcBef>
                <a:spcPts val="0"/>
              </a:spcBef>
            </a:pPr>
            <a:r>
              <a:rPr lang="en-US" dirty="0"/>
              <a:t>Demographics </a:t>
            </a:r>
          </a:p>
        </p:txBody>
      </p:sp>
      <p:sp>
        <p:nvSpPr>
          <p:cNvPr id="8" name="Text Box 10">
            <a:extLst>
              <a:ext uri="{FF2B5EF4-FFF2-40B4-BE49-F238E27FC236}">
                <a16:creationId xmlns:a16="http://schemas.microsoft.com/office/drawing/2014/main" id="{16E2A49C-6E6B-4749-804F-E0D2B78ECDD3}"/>
              </a:ext>
            </a:extLst>
          </p:cNvPr>
          <p:cNvSpPr txBox="1">
            <a:spLocks noChangeArrowheads="1"/>
          </p:cNvSpPr>
          <p:nvPr/>
        </p:nvSpPr>
        <p:spPr bwMode="auto">
          <a:xfrm>
            <a:off x="489073" y="4019251"/>
            <a:ext cx="3505200" cy="584775"/>
          </a:xfrm>
          <a:prstGeom prst="rect">
            <a:avLst/>
          </a:prstGeom>
          <a:solidFill>
            <a:schemeClr val="accent1">
              <a:lumMod val="50000"/>
            </a:schemeClr>
          </a:solidFill>
          <a:ln>
            <a:noFill/>
          </a:ln>
          <a:effectLst/>
        </p:spPr>
        <p:txBody>
          <a:bodyPr>
            <a:spAutoFit/>
          </a:bodyPr>
          <a:lstStyle>
            <a:defPPr>
              <a:defRPr lang="en-US"/>
            </a:defPPr>
            <a:lvl1pPr eaLnBrk="1" hangingPunct="1">
              <a:spcBef>
                <a:spcPct val="50000"/>
              </a:spcBef>
              <a:defRPr sz="1600" b="1">
                <a:solidFill>
                  <a:schemeClr val="bg1"/>
                </a:solidFill>
                <a:latin typeface="+mn-lt"/>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algn="ctr">
              <a:spcBef>
                <a:spcPts val="0"/>
              </a:spcBef>
            </a:pPr>
            <a:r>
              <a:rPr lang="en-US" dirty="0"/>
              <a:t>Clinical Data Collection</a:t>
            </a:r>
          </a:p>
          <a:p>
            <a:pPr algn="ctr">
              <a:spcBef>
                <a:spcPts val="0"/>
              </a:spcBef>
            </a:pPr>
            <a:r>
              <a:rPr lang="en-US" dirty="0"/>
              <a:t>e.g. Race, Weight, etc.</a:t>
            </a:r>
          </a:p>
        </p:txBody>
      </p:sp>
      <p:sp>
        <p:nvSpPr>
          <p:cNvPr id="9" name="Text Box 10">
            <a:extLst>
              <a:ext uri="{FF2B5EF4-FFF2-40B4-BE49-F238E27FC236}">
                <a16:creationId xmlns:a16="http://schemas.microsoft.com/office/drawing/2014/main" id="{322D2C3D-8B21-4566-98E1-7CD41FBE42FB}"/>
              </a:ext>
            </a:extLst>
          </p:cNvPr>
          <p:cNvSpPr txBox="1">
            <a:spLocks noChangeArrowheads="1"/>
          </p:cNvSpPr>
          <p:nvPr/>
        </p:nvSpPr>
        <p:spPr bwMode="auto">
          <a:xfrm>
            <a:off x="503059" y="5233540"/>
            <a:ext cx="3505200" cy="584775"/>
          </a:xfrm>
          <a:prstGeom prst="rect">
            <a:avLst/>
          </a:prstGeom>
          <a:solidFill>
            <a:schemeClr val="accent1">
              <a:lumMod val="50000"/>
            </a:schemeClr>
          </a:solidFill>
          <a:ln>
            <a:noFill/>
          </a:ln>
          <a:effectLst/>
        </p:spPr>
        <p:txBody>
          <a:bodyPr>
            <a:spAutoFit/>
          </a:bodyPr>
          <a:lstStyle>
            <a:defPPr>
              <a:defRPr lang="en-US"/>
            </a:defPPr>
            <a:lvl1pPr eaLnBrk="1" hangingPunct="1">
              <a:spcBef>
                <a:spcPct val="50000"/>
              </a:spcBef>
              <a:defRPr sz="1600" b="1">
                <a:solidFill>
                  <a:schemeClr val="bg1"/>
                </a:solidFill>
                <a:latin typeface="+mn-lt"/>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algn="ctr"/>
            <a:r>
              <a:rPr lang="en-US" dirty="0"/>
              <a:t>PPD Laboratories Internal Use Only     </a:t>
            </a:r>
          </a:p>
        </p:txBody>
      </p:sp>
      <p:pic>
        <p:nvPicPr>
          <p:cNvPr id="10" name="Picture 2">
            <a:extLst>
              <a:ext uri="{FF2B5EF4-FFF2-40B4-BE49-F238E27FC236}">
                <a16:creationId xmlns:a16="http://schemas.microsoft.com/office/drawing/2014/main" id="{AC0A8438-91D7-4DB8-A904-161386AF73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714" t="20357" r="33643" b="5765"/>
          <a:stretch/>
        </p:blipFill>
        <p:spPr bwMode="auto">
          <a:xfrm>
            <a:off x="4242179" y="1073681"/>
            <a:ext cx="4248087" cy="4744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5586695"/>
      </p:ext>
    </p:extLst>
  </p:cSld>
  <p:clrMapOvr>
    <a:masterClrMapping/>
  </p:clrMapOvr>
  <p:transition spd="med">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01"/>
            <a:ext cx="8229599" cy="789172"/>
          </a:xfrm>
        </p:spPr>
        <p:txBody>
          <a:bodyPr/>
          <a:lstStyle/>
          <a:p>
            <a:r>
              <a:rPr lang="en-US"/>
              <a:t>Pre-labelled Specimen Collection Kits</a:t>
            </a:r>
          </a:p>
        </p:txBody>
      </p:sp>
      <p:sp>
        <p:nvSpPr>
          <p:cNvPr id="3" name="Slide Number Placeholder 2"/>
          <p:cNvSpPr>
            <a:spLocks noGrp="1"/>
          </p:cNvSpPr>
          <p:nvPr>
            <p:ph type="sldNum" sz="quarter" idx="12"/>
          </p:nvPr>
        </p:nvSpPr>
        <p:spPr/>
        <p:txBody>
          <a:bodyPr/>
          <a:lstStyle/>
          <a:p>
            <a:fld id="{E0945A5B-6FD1-4E75-90E0-1022EA54FCBA}" type="slidenum">
              <a:rPr lang="en-US" smtClean="0"/>
              <a:pPr/>
              <a:t>114</a:t>
            </a:fld>
            <a:endParaRPr lang="en-US"/>
          </a:p>
        </p:txBody>
      </p:sp>
      <p:sp>
        <p:nvSpPr>
          <p:cNvPr id="4" name="Text Placeholder 3"/>
          <p:cNvSpPr>
            <a:spLocks noGrp="1"/>
          </p:cNvSpPr>
          <p:nvPr>
            <p:ph type="body" sz="quarter" idx="13"/>
          </p:nvPr>
        </p:nvSpPr>
        <p:spPr>
          <a:xfrm>
            <a:off x="298173" y="1212566"/>
            <a:ext cx="3670711" cy="5006995"/>
          </a:xfrm>
        </p:spPr>
        <p:txBody>
          <a:bodyPr/>
          <a:lstStyle/>
          <a:p>
            <a:pPr marL="0" indent="0">
              <a:spcBef>
                <a:spcPts val="0"/>
              </a:spcBef>
              <a:spcAft>
                <a:spcPts val="600"/>
              </a:spcAft>
              <a:buNone/>
            </a:pPr>
            <a:r>
              <a:rPr lang="en-US" sz="1600" b="1" dirty="0"/>
              <a:t>Each kit covers one visit for one subject only</a:t>
            </a:r>
          </a:p>
          <a:p>
            <a:pPr marL="0" indent="0">
              <a:spcBef>
                <a:spcPts val="0"/>
              </a:spcBef>
              <a:buNone/>
            </a:pPr>
            <a:r>
              <a:rPr lang="en-US" sz="1600" b="1" dirty="0"/>
              <a:t>Each Kit contains</a:t>
            </a:r>
          </a:p>
          <a:p>
            <a:pPr lvl="1">
              <a:spcBef>
                <a:spcPts val="0"/>
              </a:spcBef>
              <a:buClr>
                <a:srgbClr val="5BBF21"/>
              </a:buClr>
              <a:buFont typeface="Arial" panose="020B0604020202020204" pitchFamily="34" charset="0"/>
              <a:buChar char="•"/>
            </a:pPr>
            <a:r>
              <a:rPr lang="en-US" sz="1400" dirty="0"/>
              <a:t>Pre-labeled requisition form(s)</a:t>
            </a:r>
          </a:p>
          <a:p>
            <a:pPr lvl="1">
              <a:spcBef>
                <a:spcPts val="0"/>
              </a:spcBef>
              <a:buClr>
                <a:srgbClr val="5BBF21"/>
              </a:buClr>
              <a:buFont typeface="Arial" panose="020B0604020202020204" pitchFamily="34" charset="0"/>
              <a:buChar char="•"/>
            </a:pPr>
            <a:r>
              <a:rPr lang="en-US" sz="1400" dirty="0"/>
              <a:t>Pre-labeled collection and </a:t>
            </a:r>
            <a:br>
              <a:rPr lang="en-US" sz="1400" dirty="0"/>
            </a:br>
            <a:r>
              <a:rPr lang="en-US" sz="1400" dirty="0"/>
              <a:t>transfer vials</a:t>
            </a:r>
          </a:p>
          <a:p>
            <a:pPr lvl="1">
              <a:spcBef>
                <a:spcPts val="0"/>
              </a:spcBef>
              <a:buClr>
                <a:srgbClr val="5BBF21"/>
              </a:buClr>
              <a:buFont typeface="Arial" panose="020B0604020202020204" pitchFamily="34" charset="0"/>
              <a:buChar char="•"/>
            </a:pPr>
            <a:r>
              <a:rPr lang="en-US" sz="1400" dirty="0"/>
              <a:t>Ancillary supplies (pipettes, needles etc.)</a:t>
            </a:r>
          </a:p>
          <a:p>
            <a:pPr lvl="1">
              <a:spcBef>
                <a:spcPts val="0"/>
              </a:spcBef>
              <a:spcAft>
                <a:spcPts val="600"/>
              </a:spcAft>
              <a:buClr>
                <a:srgbClr val="5BBF21"/>
              </a:buClr>
              <a:buFont typeface="Arial" panose="020B0604020202020204" pitchFamily="34" charset="0"/>
              <a:buChar char="•"/>
            </a:pPr>
            <a:r>
              <a:rPr lang="en-US" sz="1400" dirty="0"/>
              <a:t>Packing list</a:t>
            </a:r>
          </a:p>
          <a:p>
            <a:pPr marL="0" indent="0">
              <a:spcBef>
                <a:spcPts val="0"/>
              </a:spcBef>
              <a:buNone/>
            </a:pPr>
            <a:r>
              <a:rPr lang="en-US" sz="1600" b="1" dirty="0"/>
              <a:t>Kits are labeled with</a:t>
            </a:r>
          </a:p>
          <a:p>
            <a:pPr lvl="1">
              <a:spcBef>
                <a:spcPts val="0"/>
              </a:spcBef>
              <a:buFont typeface="Arial" panose="020B0604020202020204" pitchFamily="34" charset="0"/>
              <a:buChar char="•"/>
            </a:pPr>
            <a:r>
              <a:rPr lang="en-US" sz="1400" dirty="0"/>
              <a:t>Protocol</a:t>
            </a:r>
          </a:p>
          <a:p>
            <a:pPr lvl="1">
              <a:spcBef>
                <a:spcPts val="0"/>
              </a:spcBef>
              <a:buFont typeface="Arial" panose="020B0604020202020204" pitchFamily="34" charset="0"/>
              <a:buChar char="•"/>
            </a:pPr>
            <a:r>
              <a:rPr lang="en-US" sz="1400" dirty="0"/>
              <a:t>Sponsor</a:t>
            </a:r>
          </a:p>
          <a:p>
            <a:pPr lvl="1">
              <a:spcBef>
                <a:spcPts val="0"/>
              </a:spcBef>
              <a:buFont typeface="Arial" panose="020B0604020202020204" pitchFamily="34" charset="0"/>
              <a:buChar char="•"/>
            </a:pPr>
            <a:r>
              <a:rPr lang="en-US" sz="1400" dirty="0"/>
              <a:t>Kit type</a:t>
            </a:r>
          </a:p>
          <a:p>
            <a:pPr lvl="1">
              <a:spcBef>
                <a:spcPts val="0"/>
              </a:spcBef>
              <a:buFont typeface="Arial" panose="020B0604020202020204" pitchFamily="34" charset="0"/>
              <a:buChar char="•"/>
            </a:pPr>
            <a:r>
              <a:rPr lang="en-US" sz="1400" dirty="0"/>
              <a:t>Visit(s) ID</a:t>
            </a:r>
          </a:p>
          <a:p>
            <a:pPr lvl="1">
              <a:spcBef>
                <a:spcPts val="0"/>
              </a:spcBef>
              <a:buFont typeface="Arial" panose="020B0604020202020204" pitchFamily="34" charset="0"/>
              <a:buChar char="•"/>
            </a:pPr>
            <a:r>
              <a:rPr lang="en-US" sz="1400" dirty="0"/>
              <a:t>Expiration date</a:t>
            </a:r>
          </a:p>
          <a:p>
            <a:pPr lvl="1">
              <a:spcBef>
                <a:spcPts val="0"/>
              </a:spcBef>
              <a:buFont typeface="Arial" panose="020B0604020202020204" pitchFamily="34" charset="0"/>
              <a:buChar char="•"/>
            </a:pPr>
            <a:r>
              <a:rPr lang="en-US" sz="1400" dirty="0"/>
              <a:t>Lot number</a:t>
            </a:r>
          </a:p>
        </p:txBody>
      </p:sp>
      <p:pic>
        <p:nvPicPr>
          <p:cNvPr id="7" name="Picture 6"/>
          <p:cNvPicPr>
            <a:picLocks noChangeAspect="1"/>
          </p:cNvPicPr>
          <p:nvPr/>
        </p:nvPicPr>
        <p:blipFill>
          <a:blip r:embed="rId2"/>
          <a:stretch>
            <a:fillRect/>
          </a:stretch>
        </p:blipFill>
        <p:spPr>
          <a:xfrm>
            <a:off x="4224975" y="1212566"/>
            <a:ext cx="4919025" cy="3185411"/>
          </a:xfrm>
          <a:prstGeom prst="rect">
            <a:avLst/>
          </a:prstGeom>
          <a:noFill/>
          <a:ln>
            <a:noFill/>
          </a:ln>
        </p:spPr>
      </p:pic>
      <p:sp>
        <p:nvSpPr>
          <p:cNvPr id="10" name="Text Placeholder 1"/>
          <p:cNvSpPr txBox="1">
            <a:spLocks/>
          </p:cNvSpPr>
          <p:nvPr/>
        </p:nvSpPr>
        <p:spPr bwMode="auto">
          <a:xfrm>
            <a:off x="0" y="5529942"/>
            <a:ext cx="9144000" cy="613515"/>
          </a:xfrm>
          <a:prstGeom prst="rect">
            <a:avLst/>
          </a:prstGeom>
          <a:solidFill>
            <a:srgbClr val="FFC61E"/>
          </a:solidFill>
          <a:ln w="9525">
            <a:noFill/>
            <a:prstDash val="solid"/>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vert="horz" wrap="square" lIns="457200" tIns="0" rIns="457200" bIns="0" rtlCol="0" anchor="ctr" anchorCtr="0">
            <a:noAutofit/>
          </a:bodyPr>
          <a:lstStyle>
            <a:lvl1pPr marL="0" indent="0" algn="ctr" defTabSz="914400" rtl="0" eaLnBrk="1" latinLnBrk="0" hangingPunct="1">
              <a:lnSpc>
                <a:spcPct val="100000"/>
              </a:lnSpc>
              <a:spcBef>
                <a:spcPts val="600"/>
              </a:spcBef>
              <a:spcAft>
                <a:spcPts val="0"/>
              </a:spcAft>
              <a:buClr>
                <a:schemeClr val="accent1"/>
              </a:buClr>
              <a:buSzPct val="100000"/>
              <a:buFont typeface="Verdana" panose="020B0604030504040204" pitchFamily="34" charset="0"/>
              <a:buNone/>
              <a:defRPr kumimoji="0" sz="1800" b="0" i="0" u="none" kern="1200" baseline="0">
                <a:solidFill>
                  <a:srgbClr val="000000"/>
                </a:solidFill>
                <a:latin typeface="+mn-lt"/>
                <a:ea typeface="+mn-ea"/>
                <a:cs typeface="+mn-cs"/>
              </a:defRPr>
            </a:lvl1pPr>
            <a:lvl2pPr marL="571500" indent="-285750" algn="l" defTabSz="914400" rtl="0" eaLnBrk="1" latinLnBrk="0" hangingPunct="1">
              <a:lnSpc>
                <a:spcPct val="100000"/>
              </a:lnSpc>
              <a:spcBef>
                <a:spcPts val="600"/>
              </a:spcBef>
              <a:spcAft>
                <a:spcPts val="0"/>
              </a:spcAft>
              <a:buClr>
                <a:schemeClr val="accent1"/>
              </a:buClr>
              <a:buSzPct val="100000"/>
              <a:buFont typeface="Verdana" panose="020B0604030504040204" pitchFamily="34" charset="0"/>
              <a:buChar char="+"/>
              <a:defRPr kumimoji="0" sz="1800" b="0" i="0" u="none" kern="1200" baseline="0">
                <a:solidFill>
                  <a:srgbClr val="000000"/>
                </a:solidFill>
                <a:latin typeface="+mn-lt"/>
                <a:ea typeface="+mn-ea"/>
                <a:cs typeface="+mn-cs"/>
              </a:defRPr>
            </a:lvl2pPr>
            <a:lvl3pPr marL="857250" indent="-285750" algn="l" defTabSz="914400" rtl="0" eaLnBrk="1" latinLnBrk="0" hangingPunct="1">
              <a:lnSpc>
                <a:spcPct val="100000"/>
              </a:lnSpc>
              <a:spcBef>
                <a:spcPts val="600"/>
              </a:spcBef>
              <a:spcAft>
                <a:spcPts val="0"/>
              </a:spcAft>
              <a:buClr>
                <a:schemeClr val="accent1"/>
              </a:buClr>
              <a:buSzPct val="100000"/>
              <a:buFont typeface="Verdana" panose="020B0604030504040204" pitchFamily="34" charset="0"/>
              <a:buChar char="+"/>
              <a:defRPr kumimoji="0" sz="1600" b="0" i="0" u="none" kern="1200" baseline="0">
                <a:solidFill>
                  <a:srgbClr val="000000"/>
                </a:solidFill>
                <a:latin typeface="+mn-lt"/>
                <a:ea typeface="+mn-ea"/>
                <a:cs typeface="+mn-cs"/>
              </a:defRPr>
            </a:lvl3pPr>
            <a:lvl4pPr marL="1143000" indent="-285750" algn="l" defTabSz="914400" rtl="0" eaLnBrk="1" latinLnBrk="0" hangingPunct="1">
              <a:lnSpc>
                <a:spcPct val="100000"/>
              </a:lnSpc>
              <a:spcBef>
                <a:spcPts val="600"/>
              </a:spcBef>
              <a:spcAft>
                <a:spcPts val="0"/>
              </a:spcAft>
              <a:buClr>
                <a:schemeClr val="accent1"/>
              </a:buClr>
              <a:buSzPct val="100000"/>
              <a:buFont typeface="Verdana" panose="020B0604030504040204" pitchFamily="34" charset="0"/>
              <a:buChar char="+"/>
              <a:defRPr kumimoji="0" sz="1400" b="0" i="0" u="none" kern="1200" baseline="0">
                <a:solidFill>
                  <a:srgbClr val="000000"/>
                </a:solidFill>
                <a:latin typeface="+mn-lt"/>
                <a:ea typeface="+mn-ea"/>
                <a:cs typeface="+mn-cs"/>
              </a:defRPr>
            </a:lvl4pPr>
            <a:lvl5pPr marL="1428750" indent="-285750" algn="l" defTabSz="914400" rtl="0" eaLnBrk="1" latinLnBrk="0" hangingPunct="1">
              <a:lnSpc>
                <a:spcPct val="100000"/>
              </a:lnSpc>
              <a:spcBef>
                <a:spcPts val="600"/>
              </a:spcBef>
              <a:spcAft>
                <a:spcPts val="0"/>
              </a:spcAft>
              <a:buClr>
                <a:schemeClr val="accent1"/>
              </a:buClr>
              <a:buSzPct val="100000"/>
              <a:buFont typeface="Verdana" panose="020B0604030504040204" pitchFamily="34" charset="0"/>
              <a:buChar char="+"/>
              <a:defRPr kumimoji="0" sz="1200" b="0" i="0" u="none" kern="1200" baseline="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buClr>
                <a:srgbClr val="47136D"/>
              </a:buClr>
            </a:pPr>
            <a:r>
              <a:rPr lang="en-US" sz="1400"/>
              <a:t>NOTE: The barcodes on the packing list are identical to those on the samples, which allows for online accessioning in Central Lab Portal without the samples in hand.</a:t>
            </a:r>
          </a:p>
        </p:txBody>
      </p:sp>
    </p:spTree>
    <p:extLst>
      <p:ext uri="{BB962C8B-B14F-4D97-AF65-F5344CB8AC3E}">
        <p14:creationId xmlns:p14="http://schemas.microsoft.com/office/powerpoint/2010/main" val="93528533"/>
      </p:ext>
    </p:extLst>
  </p:cSld>
  <p:clrMapOvr>
    <a:masterClrMapping/>
  </p:clrMapOvr>
  <p:transition spd="med">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66784B-DD2F-463B-BBAC-E57F1B1E9FE4}"/>
              </a:ext>
            </a:extLst>
          </p:cNvPr>
          <p:cNvSpPr>
            <a:spLocks noGrp="1"/>
          </p:cNvSpPr>
          <p:nvPr>
            <p:ph type="sldNum" sz="quarter" idx="12"/>
          </p:nvPr>
        </p:nvSpPr>
        <p:spPr/>
        <p:txBody>
          <a:bodyPr/>
          <a:lstStyle/>
          <a:p>
            <a:fld id="{5821A57F-3C0D-4C99-BD6F-D35E74D4C9E6}" type="slidenum">
              <a:rPr lang="en-US" smtClean="0"/>
              <a:pPr/>
              <a:t>115</a:t>
            </a:fld>
            <a:endParaRPr lang="en-US"/>
          </a:p>
        </p:txBody>
      </p:sp>
      <p:sp>
        <p:nvSpPr>
          <p:cNvPr id="3" name="Freeform 31">
            <a:extLst>
              <a:ext uri="{FF2B5EF4-FFF2-40B4-BE49-F238E27FC236}">
                <a16:creationId xmlns:a16="http://schemas.microsoft.com/office/drawing/2014/main" id="{3AB887E1-66D7-4301-9DB5-00D1B9C003EB}"/>
              </a:ext>
            </a:extLst>
          </p:cNvPr>
          <p:cNvSpPr>
            <a:spLocks/>
          </p:cNvSpPr>
          <p:nvPr/>
        </p:nvSpPr>
        <p:spPr bwMode="auto">
          <a:xfrm>
            <a:off x="2887386" y="4387039"/>
            <a:ext cx="379412" cy="1951618"/>
          </a:xfrm>
          <a:custGeom>
            <a:avLst/>
            <a:gdLst>
              <a:gd name="T0" fmla="*/ 2147483647 w 59"/>
              <a:gd name="T1" fmla="*/ 2147483647 h 412"/>
              <a:gd name="T2" fmla="*/ 2147483647 w 59"/>
              <a:gd name="T3" fmla="*/ 2147483647 h 412"/>
              <a:gd name="T4" fmla="*/ 0 w 59"/>
              <a:gd name="T5" fmla="*/ 2147483647 h 412"/>
              <a:gd name="T6" fmla="*/ 0 w 59"/>
              <a:gd name="T7" fmla="*/ 2147483647 h 412"/>
              <a:gd name="T8" fmla="*/ 2147483647 w 59"/>
              <a:gd name="T9" fmla="*/ 0 h 412"/>
              <a:gd name="T10" fmla="*/ 2147483647 w 59"/>
              <a:gd name="T11" fmla="*/ 2147483647 h 412"/>
              <a:gd name="T12" fmla="*/ 2147483647 w 59"/>
              <a:gd name="T13" fmla="*/ 2147483647 h 4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 h="412">
                <a:moveTo>
                  <a:pt x="59" y="382"/>
                </a:moveTo>
                <a:cubicBezTo>
                  <a:pt x="59" y="399"/>
                  <a:pt x="45" y="412"/>
                  <a:pt x="29" y="412"/>
                </a:cubicBezTo>
                <a:cubicBezTo>
                  <a:pt x="13" y="412"/>
                  <a:pt x="0" y="399"/>
                  <a:pt x="0" y="382"/>
                </a:cubicBezTo>
                <a:cubicBezTo>
                  <a:pt x="0" y="5"/>
                  <a:pt x="0" y="5"/>
                  <a:pt x="0" y="5"/>
                </a:cubicBezTo>
                <a:cubicBezTo>
                  <a:pt x="0" y="2"/>
                  <a:pt x="13" y="0"/>
                  <a:pt x="29" y="0"/>
                </a:cubicBezTo>
                <a:cubicBezTo>
                  <a:pt x="45" y="0"/>
                  <a:pt x="59" y="2"/>
                  <a:pt x="59" y="5"/>
                </a:cubicBezTo>
                <a:lnTo>
                  <a:pt x="59" y="382"/>
                </a:lnTo>
                <a:close/>
              </a:path>
            </a:pathLst>
          </a:custGeom>
          <a:noFill/>
          <a:ln w="7938">
            <a:solidFill>
              <a:srgbClr val="070606"/>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771E89FE-F9D1-4B07-8C6C-9DAE3BC7C6EB}"/>
              </a:ext>
            </a:extLst>
          </p:cNvPr>
          <p:cNvPicPr>
            <a:picLocks noChangeAspect="1"/>
          </p:cNvPicPr>
          <p:nvPr/>
        </p:nvPicPr>
        <p:blipFill>
          <a:blip r:embed="rId2"/>
          <a:stretch>
            <a:fillRect/>
          </a:stretch>
        </p:blipFill>
        <p:spPr>
          <a:xfrm>
            <a:off x="5072586" y="924775"/>
            <a:ext cx="3757378" cy="1924050"/>
          </a:xfrm>
          <a:prstGeom prst="rect">
            <a:avLst/>
          </a:prstGeom>
        </p:spPr>
      </p:pic>
      <p:pic>
        <p:nvPicPr>
          <p:cNvPr id="5" name="Picture 4">
            <a:extLst>
              <a:ext uri="{FF2B5EF4-FFF2-40B4-BE49-F238E27FC236}">
                <a16:creationId xmlns:a16="http://schemas.microsoft.com/office/drawing/2014/main" id="{0A2D5DC0-AD8B-417E-9393-08D188A03F32}"/>
              </a:ext>
            </a:extLst>
          </p:cNvPr>
          <p:cNvPicPr>
            <a:picLocks noChangeAspect="1"/>
          </p:cNvPicPr>
          <p:nvPr/>
        </p:nvPicPr>
        <p:blipFill>
          <a:blip r:embed="rId3"/>
          <a:stretch>
            <a:fillRect/>
          </a:stretch>
        </p:blipFill>
        <p:spPr>
          <a:xfrm>
            <a:off x="833483" y="1077316"/>
            <a:ext cx="3362108" cy="1704511"/>
          </a:xfrm>
          <a:prstGeom prst="rect">
            <a:avLst/>
          </a:prstGeom>
        </p:spPr>
      </p:pic>
      <p:sp>
        <p:nvSpPr>
          <p:cNvPr id="6" name="Title 1">
            <a:extLst>
              <a:ext uri="{FF2B5EF4-FFF2-40B4-BE49-F238E27FC236}">
                <a16:creationId xmlns:a16="http://schemas.microsoft.com/office/drawing/2014/main" id="{21BEB733-3732-4670-BC6D-4E5C27F767B8}"/>
              </a:ext>
            </a:extLst>
          </p:cNvPr>
          <p:cNvSpPr>
            <a:spLocks noGrp="1"/>
          </p:cNvSpPr>
          <p:nvPr>
            <p:ph type="title"/>
          </p:nvPr>
        </p:nvSpPr>
        <p:spPr>
          <a:xfrm>
            <a:off x="204957" y="66675"/>
            <a:ext cx="8229600" cy="583679"/>
          </a:xfrm>
        </p:spPr>
        <p:txBody>
          <a:bodyPr/>
          <a:lstStyle/>
          <a:p>
            <a:r>
              <a:rPr lang="en-US" dirty="0"/>
              <a:t>PPD Laboratories: Pre-labelled Kits</a:t>
            </a:r>
          </a:p>
        </p:txBody>
      </p:sp>
      <p:sp>
        <p:nvSpPr>
          <p:cNvPr id="7" name="Slide Number Placeholder 2">
            <a:extLst>
              <a:ext uri="{FF2B5EF4-FFF2-40B4-BE49-F238E27FC236}">
                <a16:creationId xmlns:a16="http://schemas.microsoft.com/office/drawing/2014/main" id="{28159339-E9DB-4D2B-AE32-CABC03783F45}"/>
              </a:ext>
            </a:extLst>
          </p:cNvPr>
          <p:cNvSpPr txBox="1">
            <a:spLocks/>
          </p:cNvSpPr>
          <p:nvPr/>
        </p:nvSpPr>
        <p:spPr>
          <a:xfrm>
            <a:off x="0" y="0"/>
            <a:ext cx="0" cy="0"/>
          </a:xfrm>
          <a:prstGeom prst="rect">
            <a:avLst/>
          </a:prstGeom>
        </p:spPr>
        <p:txBody>
          <a:bodyPr vert="horz" lIns="0" tIns="0" rIns="0" bIns="0" rtlCol="0" anchor="ctr"/>
          <a:lstStyle>
            <a:defPPr>
              <a:defRPr lang="en-US"/>
            </a:defPPr>
            <a:lvl1pPr marL="0" algn="ctr" defTabSz="914400" rtl="0" eaLnBrk="1" latinLnBrk="0" hangingPunct="1">
              <a:defRPr sz="10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945A5B-6FD1-4E75-90E0-1022EA54FCBA}" type="slidenum">
              <a:rPr lang="en-US" smtClean="0"/>
              <a:pPr/>
              <a:t>115</a:t>
            </a:fld>
            <a:endParaRPr lang="en-US"/>
          </a:p>
        </p:txBody>
      </p:sp>
      <p:pic>
        <p:nvPicPr>
          <p:cNvPr id="8" name="Picture 6" descr="frozen box">
            <a:extLst>
              <a:ext uri="{FF2B5EF4-FFF2-40B4-BE49-F238E27FC236}">
                <a16:creationId xmlns:a16="http://schemas.microsoft.com/office/drawing/2014/main" id="{EA157CC7-17F5-4409-8BE3-6BD573D3CB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4814" b="3703"/>
          <a:stretch>
            <a:fillRect/>
          </a:stretch>
        </p:blipFill>
        <p:spPr bwMode="auto">
          <a:xfrm>
            <a:off x="226299" y="1074240"/>
            <a:ext cx="2064059" cy="1710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Arrow 6">
            <a:extLst>
              <a:ext uri="{FF2B5EF4-FFF2-40B4-BE49-F238E27FC236}">
                <a16:creationId xmlns:a16="http://schemas.microsoft.com/office/drawing/2014/main" id="{C345F3C7-7044-49D8-BD03-4B3FB4E1F55D}"/>
              </a:ext>
            </a:extLst>
          </p:cNvPr>
          <p:cNvSpPr/>
          <p:nvPr/>
        </p:nvSpPr>
        <p:spPr>
          <a:xfrm>
            <a:off x="4235697" y="1929571"/>
            <a:ext cx="912179" cy="306281"/>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ED804F-BDE0-4761-99C9-C7E98E2B89C2}"/>
              </a:ext>
            </a:extLst>
          </p:cNvPr>
          <p:cNvSpPr/>
          <p:nvPr/>
        </p:nvSpPr>
        <p:spPr>
          <a:xfrm>
            <a:off x="2876131" y="2235852"/>
            <a:ext cx="1020932" cy="3639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1" name="Text Box 10">
            <a:extLst>
              <a:ext uri="{FF2B5EF4-FFF2-40B4-BE49-F238E27FC236}">
                <a16:creationId xmlns:a16="http://schemas.microsoft.com/office/drawing/2014/main" id="{305EC6C5-49E8-4D7B-967B-46B72EC613FF}"/>
              </a:ext>
            </a:extLst>
          </p:cNvPr>
          <p:cNvSpPr txBox="1">
            <a:spLocks noChangeArrowheads="1"/>
          </p:cNvSpPr>
          <p:nvPr/>
        </p:nvSpPr>
        <p:spPr bwMode="auto">
          <a:xfrm>
            <a:off x="2334008" y="3040712"/>
            <a:ext cx="2133600" cy="307777"/>
          </a:xfrm>
          <a:prstGeom prst="rect">
            <a:avLst/>
          </a:prstGeom>
          <a:solidFill>
            <a:schemeClr val="accent1"/>
          </a:solidFill>
          <a:ln>
            <a:noFill/>
          </a:ln>
          <a:effectLst/>
          <a:extLs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rgbClr val="000066">
                      <a:alpha val="50000"/>
                    </a:srgbClr>
                  </a:outerShdw>
                </a:effectLst>
              </a14:hiddenEffects>
            </a:ext>
          </a:extLst>
        </p:spPr>
        <p:txBody>
          <a:bodyPr>
            <a:spAutoFit/>
          </a:bodyPr>
          <a:lstStyle>
            <a:lvl1pPr algn="l" eaLnBrk="0" hangingPunct="0">
              <a:spcBef>
                <a:spcPct val="20000"/>
              </a:spcBef>
              <a:buClr>
                <a:srgbClr val="969696"/>
              </a:buClr>
              <a:buChar char="•"/>
              <a:defRPr sz="2600">
                <a:solidFill>
                  <a:schemeClr val="tx1"/>
                </a:solidFill>
                <a:latin typeface="Tahoma" pitchFamily="34" charset="0"/>
              </a:defRPr>
            </a:lvl1pPr>
            <a:lvl2pPr marL="742950" indent="-285750" algn="l" eaLnBrk="0" hangingPunct="0">
              <a:spcBef>
                <a:spcPct val="20000"/>
              </a:spcBef>
              <a:buClr>
                <a:srgbClr val="969696"/>
              </a:buClr>
              <a:buFont typeface="Tahoma" pitchFamily="34" charset="0"/>
              <a:buChar char="−"/>
              <a:defRPr sz="2000">
                <a:solidFill>
                  <a:schemeClr val="tx1"/>
                </a:solidFill>
                <a:latin typeface="Tahoma" pitchFamily="34" charset="0"/>
              </a:defRPr>
            </a:lvl2pPr>
            <a:lvl3pPr marL="1143000" indent="-228600" algn="l" eaLnBrk="0" hangingPunct="0">
              <a:spcBef>
                <a:spcPct val="20000"/>
              </a:spcBef>
              <a:buClr>
                <a:srgbClr val="969696"/>
              </a:buClr>
              <a:buChar char="•"/>
              <a:defRPr>
                <a:solidFill>
                  <a:schemeClr val="tx1"/>
                </a:solidFill>
                <a:latin typeface="Tahoma" pitchFamily="34" charset="0"/>
              </a:defRPr>
            </a:lvl3pPr>
            <a:lvl4pPr marL="1600200" indent="-228600" algn="l" eaLnBrk="0" hangingPunct="0">
              <a:spcBef>
                <a:spcPct val="20000"/>
              </a:spcBef>
              <a:buClr>
                <a:srgbClr val="969696"/>
              </a:buClr>
              <a:buFont typeface="Tahoma" pitchFamily="34" charset="0"/>
              <a:buChar char="−"/>
              <a:defRPr sz="1400">
                <a:solidFill>
                  <a:schemeClr val="tx1"/>
                </a:solidFill>
                <a:latin typeface="Tahoma" pitchFamily="34" charset="0"/>
              </a:defRPr>
            </a:lvl4pPr>
            <a:lvl5pPr marL="2057400" indent="-228600" algn="l" eaLnBrk="0" hangingPunct="0">
              <a:spcBef>
                <a:spcPct val="20000"/>
              </a:spcBef>
              <a:buClr>
                <a:srgbClr val="969696"/>
              </a:buClr>
              <a:buChar char="•"/>
              <a:defRPr sz="1200">
                <a:solidFill>
                  <a:schemeClr val="tx1"/>
                </a:solidFill>
                <a:latin typeface="Tahoma" pitchFamily="34" charset="0"/>
              </a:defRPr>
            </a:lvl5pPr>
            <a:lvl6pPr marL="2514600" indent="-228600" eaLnBrk="0" fontAlgn="base" hangingPunct="0">
              <a:spcBef>
                <a:spcPct val="20000"/>
              </a:spcBef>
              <a:spcAft>
                <a:spcPct val="0"/>
              </a:spcAft>
              <a:buClr>
                <a:srgbClr val="969696"/>
              </a:buClr>
              <a:buChar char="•"/>
              <a:defRPr sz="1200">
                <a:solidFill>
                  <a:schemeClr val="tx1"/>
                </a:solidFill>
                <a:latin typeface="Tahoma" pitchFamily="34" charset="0"/>
              </a:defRPr>
            </a:lvl6pPr>
            <a:lvl7pPr marL="2971800" indent="-228600" eaLnBrk="0" fontAlgn="base" hangingPunct="0">
              <a:spcBef>
                <a:spcPct val="20000"/>
              </a:spcBef>
              <a:spcAft>
                <a:spcPct val="0"/>
              </a:spcAft>
              <a:buClr>
                <a:srgbClr val="969696"/>
              </a:buClr>
              <a:buChar char="•"/>
              <a:defRPr sz="1200">
                <a:solidFill>
                  <a:schemeClr val="tx1"/>
                </a:solidFill>
                <a:latin typeface="Tahoma" pitchFamily="34" charset="0"/>
              </a:defRPr>
            </a:lvl7pPr>
            <a:lvl8pPr marL="3429000" indent="-228600" eaLnBrk="0" fontAlgn="base" hangingPunct="0">
              <a:spcBef>
                <a:spcPct val="20000"/>
              </a:spcBef>
              <a:spcAft>
                <a:spcPct val="0"/>
              </a:spcAft>
              <a:buClr>
                <a:srgbClr val="969696"/>
              </a:buClr>
              <a:buChar char="•"/>
              <a:defRPr sz="1200">
                <a:solidFill>
                  <a:schemeClr val="tx1"/>
                </a:solidFill>
                <a:latin typeface="Tahoma" pitchFamily="34" charset="0"/>
              </a:defRPr>
            </a:lvl8pPr>
            <a:lvl9pPr marL="3886200" indent="-228600" eaLnBrk="0" fontAlgn="base" hangingPunct="0">
              <a:spcBef>
                <a:spcPct val="20000"/>
              </a:spcBef>
              <a:spcAft>
                <a:spcPct val="0"/>
              </a:spcAft>
              <a:buClr>
                <a:srgbClr val="969696"/>
              </a:buClr>
              <a:buChar char="•"/>
              <a:defRPr sz="1200">
                <a:solidFill>
                  <a:schemeClr val="tx1"/>
                </a:solidFill>
                <a:latin typeface="Tahoma" pitchFamily="34" charset="0"/>
              </a:defRPr>
            </a:lvl9pPr>
          </a:lstStyle>
          <a:p>
            <a:pPr algn="ctr" eaLnBrk="1" hangingPunct="1">
              <a:spcBef>
                <a:spcPct val="50000"/>
              </a:spcBef>
              <a:buClrTx/>
              <a:buFontTx/>
              <a:buNone/>
            </a:pPr>
            <a:r>
              <a:rPr lang="en-US" altLang="en-US" sz="1400" dirty="0">
                <a:solidFill>
                  <a:schemeClr val="bg1"/>
                </a:solidFill>
                <a:latin typeface="+mj-lt"/>
                <a:cs typeface="Arial" charset="0"/>
              </a:rPr>
              <a:t>Barcode on the Kit</a:t>
            </a:r>
          </a:p>
        </p:txBody>
      </p:sp>
      <p:sp>
        <p:nvSpPr>
          <p:cNvPr id="12" name="Line 11">
            <a:extLst>
              <a:ext uri="{FF2B5EF4-FFF2-40B4-BE49-F238E27FC236}">
                <a16:creationId xmlns:a16="http://schemas.microsoft.com/office/drawing/2014/main" id="{BE195A4A-3920-4BF1-86B9-A212DCC113BA}"/>
              </a:ext>
            </a:extLst>
          </p:cNvPr>
          <p:cNvSpPr>
            <a:spLocks noChangeShapeType="1"/>
          </p:cNvSpPr>
          <p:nvPr/>
        </p:nvSpPr>
        <p:spPr bwMode="auto">
          <a:xfrm flipH="1" flipV="1">
            <a:off x="3196097" y="2624863"/>
            <a:ext cx="141826" cy="462756"/>
          </a:xfrm>
          <a:prstGeom prst="line">
            <a:avLst/>
          </a:prstGeom>
          <a:noFill/>
          <a:ln w="76200">
            <a:solidFill>
              <a:schemeClr val="accent1"/>
            </a:solidFill>
            <a:round/>
            <a:headEnd/>
            <a:tailEnd type="triangle" w="med" len="med"/>
          </a:ln>
          <a:effectLst>
            <a:prstShdw prst="shdw17" dist="17961" dir="2700000">
              <a:schemeClr val="accent1">
                <a:gamma/>
                <a:shade val="60000"/>
                <a:invGamma/>
              </a:schemeClr>
            </a:prstShdw>
          </a:effectLst>
          <a:extLst>
            <a:ext uri="{909E8E84-426E-40DD-AFC4-6F175D3DCCD1}">
              <a14:hiddenFill xmlns:a14="http://schemas.microsoft.com/office/drawing/2010/main">
                <a:noFill/>
              </a14:hiddenFill>
            </a:ext>
          </a:extLst>
        </p:spPr>
        <p:txBody>
          <a:bodyPr/>
          <a:lstStyle/>
          <a:p>
            <a:pPr>
              <a:defRPr/>
            </a:pPr>
            <a:endParaRPr lang="en-US"/>
          </a:p>
        </p:txBody>
      </p:sp>
      <p:sp>
        <p:nvSpPr>
          <p:cNvPr id="13" name="Rectangle 12">
            <a:extLst>
              <a:ext uri="{FF2B5EF4-FFF2-40B4-BE49-F238E27FC236}">
                <a16:creationId xmlns:a16="http://schemas.microsoft.com/office/drawing/2014/main" id="{1B3E76CE-BFE5-4C98-A638-BAF51C492EDE}"/>
              </a:ext>
            </a:extLst>
          </p:cNvPr>
          <p:cNvSpPr/>
          <p:nvPr/>
        </p:nvSpPr>
        <p:spPr>
          <a:xfrm>
            <a:off x="7323441" y="2116948"/>
            <a:ext cx="1020932" cy="3639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4" name="Text Box 10">
            <a:extLst>
              <a:ext uri="{FF2B5EF4-FFF2-40B4-BE49-F238E27FC236}">
                <a16:creationId xmlns:a16="http://schemas.microsoft.com/office/drawing/2014/main" id="{187D15EE-69A3-4677-801D-90E3BEFEFC08}"/>
              </a:ext>
            </a:extLst>
          </p:cNvPr>
          <p:cNvSpPr txBox="1">
            <a:spLocks noChangeArrowheads="1"/>
          </p:cNvSpPr>
          <p:nvPr/>
        </p:nvSpPr>
        <p:spPr bwMode="auto">
          <a:xfrm>
            <a:off x="6583690" y="3087619"/>
            <a:ext cx="2133600" cy="738664"/>
          </a:xfrm>
          <a:prstGeom prst="rect">
            <a:avLst/>
          </a:prstGeom>
          <a:solidFill>
            <a:schemeClr val="accent1"/>
          </a:solidFill>
          <a:ln>
            <a:noFill/>
          </a:ln>
          <a:effectLst/>
          <a:extLs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rgbClr val="000066">
                      <a:alpha val="50000"/>
                    </a:srgbClr>
                  </a:outerShdw>
                </a:effectLst>
              </a14:hiddenEffects>
            </a:ext>
          </a:extLst>
        </p:spPr>
        <p:txBody>
          <a:bodyPr>
            <a:spAutoFit/>
          </a:bodyPr>
          <a:lstStyle>
            <a:lvl1pPr algn="l" eaLnBrk="0" hangingPunct="0">
              <a:spcBef>
                <a:spcPct val="20000"/>
              </a:spcBef>
              <a:buClr>
                <a:srgbClr val="969696"/>
              </a:buClr>
              <a:buChar char="•"/>
              <a:defRPr sz="2600">
                <a:solidFill>
                  <a:schemeClr val="tx1"/>
                </a:solidFill>
                <a:latin typeface="Tahoma" pitchFamily="34" charset="0"/>
              </a:defRPr>
            </a:lvl1pPr>
            <a:lvl2pPr marL="742950" indent="-285750" algn="l" eaLnBrk="0" hangingPunct="0">
              <a:spcBef>
                <a:spcPct val="20000"/>
              </a:spcBef>
              <a:buClr>
                <a:srgbClr val="969696"/>
              </a:buClr>
              <a:buFont typeface="Tahoma" pitchFamily="34" charset="0"/>
              <a:buChar char="−"/>
              <a:defRPr sz="2000">
                <a:solidFill>
                  <a:schemeClr val="tx1"/>
                </a:solidFill>
                <a:latin typeface="Tahoma" pitchFamily="34" charset="0"/>
              </a:defRPr>
            </a:lvl2pPr>
            <a:lvl3pPr marL="1143000" indent="-228600" algn="l" eaLnBrk="0" hangingPunct="0">
              <a:spcBef>
                <a:spcPct val="20000"/>
              </a:spcBef>
              <a:buClr>
                <a:srgbClr val="969696"/>
              </a:buClr>
              <a:buChar char="•"/>
              <a:defRPr>
                <a:solidFill>
                  <a:schemeClr val="tx1"/>
                </a:solidFill>
                <a:latin typeface="Tahoma" pitchFamily="34" charset="0"/>
              </a:defRPr>
            </a:lvl3pPr>
            <a:lvl4pPr marL="1600200" indent="-228600" algn="l" eaLnBrk="0" hangingPunct="0">
              <a:spcBef>
                <a:spcPct val="20000"/>
              </a:spcBef>
              <a:buClr>
                <a:srgbClr val="969696"/>
              </a:buClr>
              <a:buFont typeface="Tahoma" pitchFamily="34" charset="0"/>
              <a:buChar char="−"/>
              <a:defRPr sz="1400">
                <a:solidFill>
                  <a:schemeClr val="tx1"/>
                </a:solidFill>
                <a:latin typeface="Tahoma" pitchFamily="34" charset="0"/>
              </a:defRPr>
            </a:lvl4pPr>
            <a:lvl5pPr marL="2057400" indent="-228600" algn="l" eaLnBrk="0" hangingPunct="0">
              <a:spcBef>
                <a:spcPct val="20000"/>
              </a:spcBef>
              <a:buClr>
                <a:srgbClr val="969696"/>
              </a:buClr>
              <a:buChar char="•"/>
              <a:defRPr sz="1200">
                <a:solidFill>
                  <a:schemeClr val="tx1"/>
                </a:solidFill>
                <a:latin typeface="Tahoma" pitchFamily="34" charset="0"/>
              </a:defRPr>
            </a:lvl5pPr>
            <a:lvl6pPr marL="2514600" indent="-228600" eaLnBrk="0" fontAlgn="base" hangingPunct="0">
              <a:spcBef>
                <a:spcPct val="20000"/>
              </a:spcBef>
              <a:spcAft>
                <a:spcPct val="0"/>
              </a:spcAft>
              <a:buClr>
                <a:srgbClr val="969696"/>
              </a:buClr>
              <a:buChar char="•"/>
              <a:defRPr sz="1200">
                <a:solidFill>
                  <a:schemeClr val="tx1"/>
                </a:solidFill>
                <a:latin typeface="Tahoma" pitchFamily="34" charset="0"/>
              </a:defRPr>
            </a:lvl6pPr>
            <a:lvl7pPr marL="2971800" indent="-228600" eaLnBrk="0" fontAlgn="base" hangingPunct="0">
              <a:spcBef>
                <a:spcPct val="20000"/>
              </a:spcBef>
              <a:spcAft>
                <a:spcPct val="0"/>
              </a:spcAft>
              <a:buClr>
                <a:srgbClr val="969696"/>
              </a:buClr>
              <a:buChar char="•"/>
              <a:defRPr sz="1200">
                <a:solidFill>
                  <a:schemeClr val="tx1"/>
                </a:solidFill>
                <a:latin typeface="Tahoma" pitchFamily="34" charset="0"/>
              </a:defRPr>
            </a:lvl7pPr>
            <a:lvl8pPr marL="3429000" indent="-228600" eaLnBrk="0" fontAlgn="base" hangingPunct="0">
              <a:spcBef>
                <a:spcPct val="20000"/>
              </a:spcBef>
              <a:spcAft>
                <a:spcPct val="0"/>
              </a:spcAft>
              <a:buClr>
                <a:srgbClr val="969696"/>
              </a:buClr>
              <a:buChar char="•"/>
              <a:defRPr sz="1200">
                <a:solidFill>
                  <a:schemeClr val="tx1"/>
                </a:solidFill>
                <a:latin typeface="Tahoma" pitchFamily="34" charset="0"/>
              </a:defRPr>
            </a:lvl8pPr>
            <a:lvl9pPr marL="3886200" indent="-228600" eaLnBrk="0" fontAlgn="base" hangingPunct="0">
              <a:spcBef>
                <a:spcPct val="20000"/>
              </a:spcBef>
              <a:spcAft>
                <a:spcPct val="0"/>
              </a:spcAft>
              <a:buClr>
                <a:srgbClr val="969696"/>
              </a:buClr>
              <a:buChar char="•"/>
              <a:defRPr sz="1200">
                <a:solidFill>
                  <a:schemeClr val="tx1"/>
                </a:solidFill>
                <a:latin typeface="Tahoma" pitchFamily="34" charset="0"/>
              </a:defRPr>
            </a:lvl9pPr>
          </a:lstStyle>
          <a:p>
            <a:pPr algn="ctr" eaLnBrk="1" hangingPunct="1">
              <a:spcBef>
                <a:spcPct val="50000"/>
              </a:spcBef>
              <a:buClrTx/>
              <a:buFontTx/>
              <a:buNone/>
            </a:pPr>
            <a:r>
              <a:rPr lang="en-US" altLang="en-US" sz="1400" dirty="0">
                <a:solidFill>
                  <a:schemeClr val="bg1"/>
                </a:solidFill>
                <a:latin typeface="+mj-lt"/>
                <a:cs typeface="Arial" charset="0"/>
              </a:rPr>
              <a:t>Same Barcode on the Requisition which ties form to it’s kit</a:t>
            </a:r>
          </a:p>
        </p:txBody>
      </p:sp>
      <p:sp>
        <p:nvSpPr>
          <p:cNvPr id="15" name="Line 11">
            <a:extLst>
              <a:ext uri="{FF2B5EF4-FFF2-40B4-BE49-F238E27FC236}">
                <a16:creationId xmlns:a16="http://schemas.microsoft.com/office/drawing/2014/main" id="{B2BE6EB3-710C-4F25-B8C0-EC9E1EC2235B}"/>
              </a:ext>
            </a:extLst>
          </p:cNvPr>
          <p:cNvSpPr>
            <a:spLocks noChangeShapeType="1"/>
          </p:cNvSpPr>
          <p:nvPr/>
        </p:nvSpPr>
        <p:spPr bwMode="auto">
          <a:xfrm flipH="1" flipV="1">
            <a:off x="7920497" y="2571648"/>
            <a:ext cx="68958" cy="469063"/>
          </a:xfrm>
          <a:prstGeom prst="line">
            <a:avLst/>
          </a:prstGeom>
          <a:noFill/>
          <a:ln w="76200">
            <a:solidFill>
              <a:schemeClr val="accent1"/>
            </a:solidFill>
            <a:round/>
            <a:headEnd/>
            <a:tailEnd type="triangle" w="med" len="med"/>
          </a:ln>
          <a:effectLst>
            <a:prstShdw prst="shdw17" dist="17961" dir="2700000">
              <a:schemeClr val="accent1">
                <a:gamma/>
                <a:shade val="60000"/>
                <a:invGamma/>
              </a:schemeClr>
            </a:prstShdw>
          </a:effectLst>
          <a:extLst>
            <a:ext uri="{909E8E84-426E-40DD-AFC4-6F175D3DCCD1}">
              <a14:hiddenFill xmlns:a14="http://schemas.microsoft.com/office/drawing/2010/main">
                <a:noFill/>
              </a14:hiddenFill>
            </a:ext>
          </a:extLst>
        </p:spPr>
        <p:txBody>
          <a:bodyPr/>
          <a:lstStyle/>
          <a:p>
            <a:pPr>
              <a:defRPr/>
            </a:pPr>
            <a:endParaRPr lang="en-US"/>
          </a:p>
        </p:txBody>
      </p:sp>
      <p:pic>
        <p:nvPicPr>
          <p:cNvPr id="16" name="Picture 10">
            <a:extLst>
              <a:ext uri="{FF2B5EF4-FFF2-40B4-BE49-F238E27FC236}">
                <a16:creationId xmlns:a16="http://schemas.microsoft.com/office/drawing/2014/main" id="{E2299036-6A68-41D9-8193-ADB209734CAA}"/>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3111" y="4812489"/>
            <a:ext cx="715962" cy="1295296"/>
          </a:xfrm>
          <a:prstGeom prst="rect">
            <a:avLst/>
          </a:prstGeom>
          <a:noFill/>
          <a:extLst>
            <a:ext uri="{909E8E84-426E-40DD-AFC4-6F175D3DCCD1}">
              <a14:hiddenFill xmlns:a14="http://schemas.microsoft.com/office/drawing/2010/main">
                <a:solidFill>
                  <a:srgbClr val="FFFFFF"/>
                </a:solidFill>
              </a14:hiddenFill>
            </a:ext>
          </a:extLst>
        </p:spPr>
      </p:pic>
      <p:sp>
        <p:nvSpPr>
          <p:cNvPr id="17" name="Freeform 37">
            <a:extLst>
              <a:ext uri="{FF2B5EF4-FFF2-40B4-BE49-F238E27FC236}">
                <a16:creationId xmlns:a16="http://schemas.microsoft.com/office/drawing/2014/main" id="{E6D5C0A1-E7D1-4179-AFA6-4791C79548D5}"/>
              </a:ext>
            </a:extLst>
          </p:cNvPr>
          <p:cNvSpPr>
            <a:spLocks/>
          </p:cNvSpPr>
          <p:nvPr/>
        </p:nvSpPr>
        <p:spPr bwMode="auto">
          <a:xfrm>
            <a:off x="4846877" y="4558197"/>
            <a:ext cx="333375" cy="1780460"/>
          </a:xfrm>
          <a:custGeom>
            <a:avLst/>
            <a:gdLst>
              <a:gd name="T0" fmla="*/ 61843 w 59"/>
              <a:gd name="T1" fmla="*/ 442605 h 412"/>
              <a:gd name="T2" fmla="*/ 30904 w 59"/>
              <a:gd name="T3" fmla="*/ 478019 h 412"/>
              <a:gd name="T4" fmla="*/ 0 w 59"/>
              <a:gd name="T5" fmla="*/ 442605 h 412"/>
              <a:gd name="T6" fmla="*/ 0 w 59"/>
              <a:gd name="T7" fmla="*/ 5578 h 412"/>
              <a:gd name="T8" fmla="*/ 30904 w 59"/>
              <a:gd name="T9" fmla="*/ 0 h 412"/>
              <a:gd name="T10" fmla="*/ 61843 w 59"/>
              <a:gd name="T11" fmla="*/ 5578 h 412"/>
              <a:gd name="T12" fmla="*/ 61843 w 59"/>
              <a:gd name="T13" fmla="*/ 442605 h 412"/>
              <a:gd name="T14" fmla="*/ 0 60000 65536"/>
              <a:gd name="T15" fmla="*/ 0 60000 65536"/>
              <a:gd name="T16" fmla="*/ 0 60000 65536"/>
              <a:gd name="T17" fmla="*/ 0 60000 65536"/>
              <a:gd name="T18" fmla="*/ 0 60000 65536"/>
              <a:gd name="T19" fmla="*/ 0 60000 65536"/>
              <a:gd name="T20" fmla="*/ 0 60000 65536"/>
              <a:gd name="T21" fmla="*/ 0 w 59"/>
              <a:gd name="T22" fmla="*/ 0 h 412"/>
              <a:gd name="T23" fmla="*/ 59 w 59"/>
              <a:gd name="T24" fmla="*/ 412 h 4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412">
                <a:moveTo>
                  <a:pt x="59" y="382"/>
                </a:moveTo>
                <a:cubicBezTo>
                  <a:pt x="59" y="399"/>
                  <a:pt x="45" y="412"/>
                  <a:pt x="29" y="412"/>
                </a:cubicBezTo>
                <a:cubicBezTo>
                  <a:pt x="13" y="412"/>
                  <a:pt x="0" y="399"/>
                  <a:pt x="0" y="382"/>
                </a:cubicBezTo>
                <a:cubicBezTo>
                  <a:pt x="0" y="5"/>
                  <a:pt x="0" y="5"/>
                  <a:pt x="0" y="5"/>
                </a:cubicBezTo>
                <a:cubicBezTo>
                  <a:pt x="0" y="2"/>
                  <a:pt x="13" y="0"/>
                  <a:pt x="29" y="0"/>
                </a:cubicBezTo>
                <a:cubicBezTo>
                  <a:pt x="45" y="0"/>
                  <a:pt x="59" y="2"/>
                  <a:pt x="59" y="5"/>
                </a:cubicBezTo>
                <a:lnTo>
                  <a:pt x="59" y="382"/>
                </a:lnTo>
                <a:close/>
              </a:path>
            </a:pathLst>
          </a:custGeom>
          <a:solidFill>
            <a:srgbClr val="E2E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pic>
        <p:nvPicPr>
          <p:cNvPr id="18" name="Picture 52">
            <a:extLst>
              <a:ext uri="{FF2B5EF4-FFF2-40B4-BE49-F238E27FC236}">
                <a16:creationId xmlns:a16="http://schemas.microsoft.com/office/drawing/2014/main" id="{8F072599-502A-4B3D-99B6-629D3F21FAD7}"/>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7808" y="4885649"/>
            <a:ext cx="715962" cy="1295295"/>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55">
            <a:extLst>
              <a:ext uri="{FF2B5EF4-FFF2-40B4-BE49-F238E27FC236}">
                <a16:creationId xmlns:a16="http://schemas.microsoft.com/office/drawing/2014/main" id="{C418AD4D-ED6F-4B48-869F-9588F77B8C75}"/>
              </a:ext>
            </a:extLst>
          </p:cNvPr>
          <p:cNvSpPr>
            <a:spLocks/>
          </p:cNvSpPr>
          <p:nvPr/>
        </p:nvSpPr>
        <p:spPr bwMode="auto">
          <a:xfrm>
            <a:off x="4805603" y="4115711"/>
            <a:ext cx="419100" cy="460753"/>
          </a:xfrm>
          <a:custGeom>
            <a:avLst/>
            <a:gdLst>
              <a:gd name="T0" fmla="*/ 0 w 74"/>
              <a:gd name="T1" fmla="*/ 25122 h 107"/>
              <a:gd name="T2" fmla="*/ 1922 w 74"/>
              <a:gd name="T3" fmla="*/ 21303 h 107"/>
              <a:gd name="T4" fmla="*/ 1922 w 74"/>
              <a:gd name="T5" fmla="*/ 8483 h 107"/>
              <a:gd name="T6" fmla="*/ 40781 w 74"/>
              <a:gd name="T7" fmla="*/ 0 h 107"/>
              <a:gd name="T8" fmla="*/ 79617 w 74"/>
              <a:gd name="T9" fmla="*/ 8483 h 107"/>
              <a:gd name="T10" fmla="*/ 79617 w 74"/>
              <a:gd name="T11" fmla="*/ 21303 h 107"/>
              <a:gd name="T12" fmla="*/ 81006 w 74"/>
              <a:gd name="T13" fmla="*/ 25122 h 107"/>
              <a:gd name="T14" fmla="*/ 81006 w 74"/>
              <a:gd name="T15" fmla="*/ 113717 h 107"/>
              <a:gd name="T16" fmla="*/ 40781 w 74"/>
              <a:gd name="T17" fmla="*/ 123065 h 107"/>
              <a:gd name="T18" fmla="*/ 0 w 74"/>
              <a:gd name="T19" fmla="*/ 113717 h 107"/>
              <a:gd name="T20" fmla="*/ 0 w 74"/>
              <a:gd name="T21" fmla="*/ 25122 h 1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4"/>
              <a:gd name="T34" fmla="*/ 0 h 107"/>
              <a:gd name="T35" fmla="*/ 74 w 74"/>
              <a:gd name="T36" fmla="*/ 107 h 10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4" h="107">
                <a:moveTo>
                  <a:pt x="0" y="22"/>
                </a:moveTo>
                <a:cubicBezTo>
                  <a:pt x="2" y="19"/>
                  <a:pt x="2" y="19"/>
                  <a:pt x="2" y="19"/>
                </a:cubicBezTo>
                <a:cubicBezTo>
                  <a:pt x="2" y="7"/>
                  <a:pt x="2" y="7"/>
                  <a:pt x="2" y="7"/>
                </a:cubicBezTo>
                <a:cubicBezTo>
                  <a:pt x="2" y="3"/>
                  <a:pt x="18" y="0"/>
                  <a:pt x="37" y="0"/>
                </a:cubicBezTo>
                <a:cubicBezTo>
                  <a:pt x="57" y="0"/>
                  <a:pt x="73" y="3"/>
                  <a:pt x="73" y="7"/>
                </a:cubicBezTo>
                <a:cubicBezTo>
                  <a:pt x="73" y="19"/>
                  <a:pt x="73" y="19"/>
                  <a:pt x="73" y="19"/>
                </a:cubicBezTo>
                <a:cubicBezTo>
                  <a:pt x="74" y="22"/>
                  <a:pt x="74" y="22"/>
                  <a:pt x="74" y="22"/>
                </a:cubicBezTo>
                <a:cubicBezTo>
                  <a:pt x="74" y="99"/>
                  <a:pt x="74" y="99"/>
                  <a:pt x="74" y="99"/>
                </a:cubicBezTo>
                <a:cubicBezTo>
                  <a:pt x="74" y="103"/>
                  <a:pt x="58" y="107"/>
                  <a:pt x="37" y="107"/>
                </a:cubicBezTo>
                <a:cubicBezTo>
                  <a:pt x="17" y="107"/>
                  <a:pt x="0" y="103"/>
                  <a:pt x="0" y="99"/>
                </a:cubicBezTo>
                <a:lnTo>
                  <a:pt x="0" y="22"/>
                </a:lnTo>
                <a:close/>
              </a:path>
            </a:pathLst>
          </a:custGeom>
          <a:solidFill>
            <a:schemeClr val="bg1">
              <a:lumMod val="95000"/>
            </a:schemeClr>
          </a:solidFill>
          <a:ln w="9525">
            <a:solidFill>
              <a:srgbClr val="070606"/>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0" name="Right Arrow 25">
            <a:extLst>
              <a:ext uri="{FF2B5EF4-FFF2-40B4-BE49-F238E27FC236}">
                <a16:creationId xmlns:a16="http://schemas.microsoft.com/office/drawing/2014/main" id="{773DC42D-BE44-4FE6-9F65-AF54A1775A8B}"/>
              </a:ext>
            </a:extLst>
          </p:cNvPr>
          <p:cNvSpPr/>
          <p:nvPr/>
        </p:nvSpPr>
        <p:spPr>
          <a:xfrm rot="3589637">
            <a:off x="1334796" y="3273239"/>
            <a:ext cx="1234532" cy="349727"/>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6">
            <a:extLst>
              <a:ext uri="{FF2B5EF4-FFF2-40B4-BE49-F238E27FC236}">
                <a16:creationId xmlns:a16="http://schemas.microsoft.com/office/drawing/2014/main" id="{4E2A9189-3D5B-4C7C-8DF4-11B255229464}"/>
              </a:ext>
            </a:extLst>
          </p:cNvPr>
          <p:cNvSpPr/>
          <p:nvPr/>
        </p:nvSpPr>
        <p:spPr>
          <a:xfrm rot="6982344">
            <a:off x="5145281" y="3275192"/>
            <a:ext cx="1249593" cy="363516"/>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Box 10">
            <a:extLst>
              <a:ext uri="{FF2B5EF4-FFF2-40B4-BE49-F238E27FC236}">
                <a16:creationId xmlns:a16="http://schemas.microsoft.com/office/drawing/2014/main" id="{DCFAD635-BFDC-48EE-B05C-7820C88852D0}"/>
              </a:ext>
            </a:extLst>
          </p:cNvPr>
          <p:cNvSpPr txBox="1">
            <a:spLocks noChangeArrowheads="1"/>
          </p:cNvSpPr>
          <p:nvPr/>
        </p:nvSpPr>
        <p:spPr bwMode="auto">
          <a:xfrm>
            <a:off x="405993" y="5472775"/>
            <a:ext cx="2133600" cy="523220"/>
          </a:xfrm>
          <a:prstGeom prst="rect">
            <a:avLst/>
          </a:prstGeom>
          <a:solidFill>
            <a:schemeClr val="accent1"/>
          </a:solidFill>
          <a:ln>
            <a:noFill/>
          </a:ln>
          <a:effectLst/>
          <a:extLs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rgbClr val="000066">
                      <a:alpha val="50000"/>
                    </a:srgbClr>
                  </a:outerShdw>
                </a:effectLst>
              </a14:hiddenEffects>
            </a:ext>
          </a:extLst>
        </p:spPr>
        <p:txBody>
          <a:bodyPr>
            <a:spAutoFit/>
          </a:bodyPr>
          <a:lstStyle>
            <a:lvl1pPr algn="l" eaLnBrk="0" hangingPunct="0">
              <a:spcBef>
                <a:spcPct val="20000"/>
              </a:spcBef>
              <a:buClr>
                <a:srgbClr val="969696"/>
              </a:buClr>
              <a:buChar char="•"/>
              <a:defRPr sz="2600">
                <a:solidFill>
                  <a:schemeClr val="tx1"/>
                </a:solidFill>
                <a:latin typeface="Tahoma" pitchFamily="34" charset="0"/>
              </a:defRPr>
            </a:lvl1pPr>
            <a:lvl2pPr marL="742950" indent="-285750" algn="l" eaLnBrk="0" hangingPunct="0">
              <a:spcBef>
                <a:spcPct val="20000"/>
              </a:spcBef>
              <a:buClr>
                <a:srgbClr val="969696"/>
              </a:buClr>
              <a:buFont typeface="Tahoma" pitchFamily="34" charset="0"/>
              <a:buChar char="−"/>
              <a:defRPr sz="2000">
                <a:solidFill>
                  <a:schemeClr val="tx1"/>
                </a:solidFill>
                <a:latin typeface="Tahoma" pitchFamily="34" charset="0"/>
              </a:defRPr>
            </a:lvl2pPr>
            <a:lvl3pPr marL="1143000" indent="-228600" algn="l" eaLnBrk="0" hangingPunct="0">
              <a:spcBef>
                <a:spcPct val="20000"/>
              </a:spcBef>
              <a:buClr>
                <a:srgbClr val="969696"/>
              </a:buClr>
              <a:buChar char="•"/>
              <a:defRPr>
                <a:solidFill>
                  <a:schemeClr val="tx1"/>
                </a:solidFill>
                <a:latin typeface="Tahoma" pitchFamily="34" charset="0"/>
              </a:defRPr>
            </a:lvl3pPr>
            <a:lvl4pPr marL="1600200" indent="-228600" algn="l" eaLnBrk="0" hangingPunct="0">
              <a:spcBef>
                <a:spcPct val="20000"/>
              </a:spcBef>
              <a:buClr>
                <a:srgbClr val="969696"/>
              </a:buClr>
              <a:buFont typeface="Tahoma" pitchFamily="34" charset="0"/>
              <a:buChar char="−"/>
              <a:defRPr sz="1400">
                <a:solidFill>
                  <a:schemeClr val="tx1"/>
                </a:solidFill>
                <a:latin typeface="Tahoma" pitchFamily="34" charset="0"/>
              </a:defRPr>
            </a:lvl4pPr>
            <a:lvl5pPr marL="2057400" indent="-228600" algn="l" eaLnBrk="0" hangingPunct="0">
              <a:spcBef>
                <a:spcPct val="20000"/>
              </a:spcBef>
              <a:buClr>
                <a:srgbClr val="969696"/>
              </a:buClr>
              <a:buChar char="•"/>
              <a:defRPr sz="1200">
                <a:solidFill>
                  <a:schemeClr val="tx1"/>
                </a:solidFill>
                <a:latin typeface="Tahoma" pitchFamily="34" charset="0"/>
              </a:defRPr>
            </a:lvl5pPr>
            <a:lvl6pPr marL="2514600" indent="-228600" eaLnBrk="0" fontAlgn="base" hangingPunct="0">
              <a:spcBef>
                <a:spcPct val="20000"/>
              </a:spcBef>
              <a:spcAft>
                <a:spcPct val="0"/>
              </a:spcAft>
              <a:buClr>
                <a:srgbClr val="969696"/>
              </a:buClr>
              <a:buChar char="•"/>
              <a:defRPr sz="1200">
                <a:solidFill>
                  <a:schemeClr val="tx1"/>
                </a:solidFill>
                <a:latin typeface="Tahoma" pitchFamily="34" charset="0"/>
              </a:defRPr>
            </a:lvl6pPr>
            <a:lvl7pPr marL="2971800" indent="-228600" eaLnBrk="0" fontAlgn="base" hangingPunct="0">
              <a:spcBef>
                <a:spcPct val="20000"/>
              </a:spcBef>
              <a:spcAft>
                <a:spcPct val="0"/>
              </a:spcAft>
              <a:buClr>
                <a:srgbClr val="969696"/>
              </a:buClr>
              <a:buChar char="•"/>
              <a:defRPr sz="1200">
                <a:solidFill>
                  <a:schemeClr val="tx1"/>
                </a:solidFill>
                <a:latin typeface="Tahoma" pitchFamily="34" charset="0"/>
              </a:defRPr>
            </a:lvl7pPr>
            <a:lvl8pPr marL="3429000" indent="-228600" eaLnBrk="0" fontAlgn="base" hangingPunct="0">
              <a:spcBef>
                <a:spcPct val="20000"/>
              </a:spcBef>
              <a:spcAft>
                <a:spcPct val="0"/>
              </a:spcAft>
              <a:buClr>
                <a:srgbClr val="969696"/>
              </a:buClr>
              <a:buChar char="•"/>
              <a:defRPr sz="1200">
                <a:solidFill>
                  <a:schemeClr val="tx1"/>
                </a:solidFill>
                <a:latin typeface="Tahoma" pitchFamily="34" charset="0"/>
              </a:defRPr>
            </a:lvl8pPr>
            <a:lvl9pPr marL="3886200" indent="-228600" eaLnBrk="0" fontAlgn="base" hangingPunct="0">
              <a:spcBef>
                <a:spcPct val="20000"/>
              </a:spcBef>
              <a:spcAft>
                <a:spcPct val="0"/>
              </a:spcAft>
              <a:buClr>
                <a:srgbClr val="969696"/>
              </a:buClr>
              <a:buChar char="•"/>
              <a:defRPr sz="1200">
                <a:solidFill>
                  <a:schemeClr val="tx1"/>
                </a:solidFill>
                <a:latin typeface="Tahoma" pitchFamily="34" charset="0"/>
              </a:defRPr>
            </a:lvl9pPr>
          </a:lstStyle>
          <a:p>
            <a:pPr algn="ctr" eaLnBrk="1" hangingPunct="1">
              <a:spcBef>
                <a:spcPct val="50000"/>
              </a:spcBef>
              <a:buClrTx/>
              <a:buFontTx/>
              <a:buNone/>
            </a:pPr>
            <a:r>
              <a:rPr lang="en-US" altLang="en-US" sz="1400" dirty="0">
                <a:solidFill>
                  <a:schemeClr val="bg1"/>
                </a:solidFill>
                <a:latin typeface="+mj-lt"/>
                <a:cs typeface="Arial" charset="0"/>
              </a:rPr>
              <a:t>Barcode on collection Tube</a:t>
            </a:r>
          </a:p>
        </p:txBody>
      </p:sp>
      <p:sp>
        <p:nvSpPr>
          <p:cNvPr id="23" name="Line 11">
            <a:extLst>
              <a:ext uri="{FF2B5EF4-FFF2-40B4-BE49-F238E27FC236}">
                <a16:creationId xmlns:a16="http://schemas.microsoft.com/office/drawing/2014/main" id="{338079B5-E241-4286-810A-B5F637100A62}"/>
              </a:ext>
            </a:extLst>
          </p:cNvPr>
          <p:cNvSpPr>
            <a:spLocks noChangeShapeType="1"/>
          </p:cNvSpPr>
          <p:nvPr/>
        </p:nvSpPr>
        <p:spPr bwMode="auto">
          <a:xfrm flipV="1">
            <a:off x="2453868" y="4995956"/>
            <a:ext cx="325575" cy="541635"/>
          </a:xfrm>
          <a:prstGeom prst="line">
            <a:avLst/>
          </a:prstGeom>
          <a:noFill/>
          <a:ln w="76200">
            <a:solidFill>
              <a:schemeClr val="accent1"/>
            </a:solidFill>
            <a:round/>
            <a:headEnd/>
            <a:tailEnd type="triangle" w="med" len="med"/>
          </a:ln>
          <a:effectLst>
            <a:prstShdw prst="shdw17" dist="17961" dir="2700000">
              <a:schemeClr val="accent1">
                <a:gamma/>
                <a:shade val="60000"/>
                <a:invGamma/>
              </a:schemeClr>
            </a:prstShdw>
          </a:effectLst>
          <a:extLst>
            <a:ext uri="{909E8E84-426E-40DD-AFC4-6F175D3DCCD1}">
              <a14:hiddenFill xmlns:a14="http://schemas.microsoft.com/office/drawing/2010/main">
                <a:noFill/>
              </a14:hiddenFill>
            </a:ext>
          </a:extLst>
        </p:spPr>
        <p:txBody>
          <a:bodyPr/>
          <a:lstStyle/>
          <a:p>
            <a:pPr>
              <a:defRPr/>
            </a:pPr>
            <a:endParaRPr lang="en-US"/>
          </a:p>
        </p:txBody>
      </p:sp>
      <p:sp>
        <p:nvSpPr>
          <p:cNvPr id="24" name="Text Box 10">
            <a:extLst>
              <a:ext uri="{FF2B5EF4-FFF2-40B4-BE49-F238E27FC236}">
                <a16:creationId xmlns:a16="http://schemas.microsoft.com/office/drawing/2014/main" id="{D512D6EF-C542-466E-B459-18F4679E7853}"/>
              </a:ext>
            </a:extLst>
          </p:cNvPr>
          <p:cNvSpPr txBox="1">
            <a:spLocks noChangeArrowheads="1"/>
          </p:cNvSpPr>
          <p:nvPr/>
        </p:nvSpPr>
        <p:spPr bwMode="auto">
          <a:xfrm>
            <a:off x="5884475" y="5472775"/>
            <a:ext cx="2133600" cy="523220"/>
          </a:xfrm>
          <a:prstGeom prst="rect">
            <a:avLst/>
          </a:prstGeom>
          <a:solidFill>
            <a:schemeClr val="accent1"/>
          </a:solidFill>
          <a:ln>
            <a:noFill/>
          </a:ln>
          <a:effectLst/>
          <a:extLs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rgbClr val="000066">
                      <a:alpha val="50000"/>
                    </a:srgbClr>
                  </a:outerShdw>
                </a:effectLst>
              </a14:hiddenEffects>
            </a:ext>
          </a:extLst>
        </p:spPr>
        <p:txBody>
          <a:bodyPr>
            <a:spAutoFit/>
          </a:bodyPr>
          <a:lstStyle>
            <a:lvl1pPr algn="l" eaLnBrk="0" hangingPunct="0">
              <a:spcBef>
                <a:spcPct val="20000"/>
              </a:spcBef>
              <a:buClr>
                <a:srgbClr val="969696"/>
              </a:buClr>
              <a:buChar char="•"/>
              <a:defRPr sz="2600">
                <a:solidFill>
                  <a:schemeClr val="tx1"/>
                </a:solidFill>
                <a:latin typeface="Tahoma" pitchFamily="34" charset="0"/>
              </a:defRPr>
            </a:lvl1pPr>
            <a:lvl2pPr marL="742950" indent="-285750" algn="l" eaLnBrk="0" hangingPunct="0">
              <a:spcBef>
                <a:spcPct val="20000"/>
              </a:spcBef>
              <a:buClr>
                <a:srgbClr val="969696"/>
              </a:buClr>
              <a:buFont typeface="Tahoma" pitchFamily="34" charset="0"/>
              <a:buChar char="−"/>
              <a:defRPr sz="2000">
                <a:solidFill>
                  <a:schemeClr val="tx1"/>
                </a:solidFill>
                <a:latin typeface="Tahoma" pitchFamily="34" charset="0"/>
              </a:defRPr>
            </a:lvl2pPr>
            <a:lvl3pPr marL="1143000" indent="-228600" algn="l" eaLnBrk="0" hangingPunct="0">
              <a:spcBef>
                <a:spcPct val="20000"/>
              </a:spcBef>
              <a:buClr>
                <a:srgbClr val="969696"/>
              </a:buClr>
              <a:buChar char="•"/>
              <a:defRPr>
                <a:solidFill>
                  <a:schemeClr val="tx1"/>
                </a:solidFill>
                <a:latin typeface="Tahoma" pitchFamily="34" charset="0"/>
              </a:defRPr>
            </a:lvl3pPr>
            <a:lvl4pPr marL="1600200" indent="-228600" algn="l" eaLnBrk="0" hangingPunct="0">
              <a:spcBef>
                <a:spcPct val="20000"/>
              </a:spcBef>
              <a:buClr>
                <a:srgbClr val="969696"/>
              </a:buClr>
              <a:buFont typeface="Tahoma" pitchFamily="34" charset="0"/>
              <a:buChar char="−"/>
              <a:defRPr sz="1400">
                <a:solidFill>
                  <a:schemeClr val="tx1"/>
                </a:solidFill>
                <a:latin typeface="Tahoma" pitchFamily="34" charset="0"/>
              </a:defRPr>
            </a:lvl4pPr>
            <a:lvl5pPr marL="2057400" indent="-228600" algn="l" eaLnBrk="0" hangingPunct="0">
              <a:spcBef>
                <a:spcPct val="20000"/>
              </a:spcBef>
              <a:buClr>
                <a:srgbClr val="969696"/>
              </a:buClr>
              <a:buChar char="•"/>
              <a:defRPr sz="1200">
                <a:solidFill>
                  <a:schemeClr val="tx1"/>
                </a:solidFill>
                <a:latin typeface="Tahoma" pitchFamily="34" charset="0"/>
              </a:defRPr>
            </a:lvl5pPr>
            <a:lvl6pPr marL="2514600" indent="-228600" eaLnBrk="0" fontAlgn="base" hangingPunct="0">
              <a:spcBef>
                <a:spcPct val="20000"/>
              </a:spcBef>
              <a:spcAft>
                <a:spcPct val="0"/>
              </a:spcAft>
              <a:buClr>
                <a:srgbClr val="969696"/>
              </a:buClr>
              <a:buChar char="•"/>
              <a:defRPr sz="1200">
                <a:solidFill>
                  <a:schemeClr val="tx1"/>
                </a:solidFill>
                <a:latin typeface="Tahoma" pitchFamily="34" charset="0"/>
              </a:defRPr>
            </a:lvl6pPr>
            <a:lvl7pPr marL="2971800" indent="-228600" eaLnBrk="0" fontAlgn="base" hangingPunct="0">
              <a:spcBef>
                <a:spcPct val="20000"/>
              </a:spcBef>
              <a:spcAft>
                <a:spcPct val="0"/>
              </a:spcAft>
              <a:buClr>
                <a:srgbClr val="969696"/>
              </a:buClr>
              <a:buChar char="•"/>
              <a:defRPr sz="1200">
                <a:solidFill>
                  <a:schemeClr val="tx1"/>
                </a:solidFill>
                <a:latin typeface="Tahoma" pitchFamily="34" charset="0"/>
              </a:defRPr>
            </a:lvl7pPr>
            <a:lvl8pPr marL="3429000" indent="-228600" eaLnBrk="0" fontAlgn="base" hangingPunct="0">
              <a:spcBef>
                <a:spcPct val="20000"/>
              </a:spcBef>
              <a:spcAft>
                <a:spcPct val="0"/>
              </a:spcAft>
              <a:buClr>
                <a:srgbClr val="969696"/>
              </a:buClr>
              <a:buChar char="•"/>
              <a:defRPr sz="1200">
                <a:solidFill>
                  <a:schemeClr val="tx1"/>
                </a:solidFill>
                <a:latin typeface="Tahoma" pitchFamily="34" charset="0"/>
              </a:defRPr>
            </a:lvl8pPr>
            <a:lvl9pPr marL="3886200" indent="-228600" eaLnBrk="0" fontAlgn="base" hangingPunct="0">
              <a:spcBef>
                <a:spcPct val="20000"/>
              </a:spcBef>
              <a:spcAft>
                <a:spcPct val="0"/>
              </a:spcAft>
              <a:buClr>
                <a:srgbClr val="969696"/>
              </a:buClr>
              <a:buChar char="•"/>
              <a:defRPr sz="1200">
                <a:solidFill>
                  <a:schemeClr val="tx1"/>
                </a:solidFill>
                <a:latin typeface="Tahoma" pitchFamily="34" charset="0"/>
              </a:defRPr>
            </a:lvl9pPr>
          </a:lstStyle>
          <a:p>
            <a:pPr algn="ctr" eaLnBrk="1" hangingPunct="1">
              <a:spcBef>
                <a:spcPct val="50000"/>
              </a:spcBef>
              <a:buClrTx/>
              <a:buFontTx/>
              <a:buNone/>
            </a:pPr>
            <a:r>
              <a:rPr lang="en-US" altLang="en-US" sz="1400" dirty="0">
                <a:solidFill>
                  <a:schemeClr val="bg1"/>
                </a:solidFill>
                <a:latin typeface="+mj-lt"/>
                <a:cs typeface="Arial" charset="0"/>
              </a:rPr>
              <a:t>Barcode on Transport Tube</a:t>
            </a:r>
          </a:p>
        </p:txBody>
      </p:sp>
      <p:sp>
        <p:nvSpPr>
          <p:cNvPr id="25" name="Line 11">
            <a:extLst>
              <a:ext uri="{FF2B5EF4-FFF2-40B4-BE49-F238E27FC236}">
                <a16:creationId xmlns:a16="http://schemas.microsoft.com/office/drawing/2014/main" id="{0114A41E-B1A6-48DC-A9A7-E5EED9057E25}"/>
              </a:ext>
            </a:extLst>
          </p:cNvPr>
          <p:cNvSpPr>
            <a:spLocks noChangeShapeType="1"/>
          </p:cNvSpPr>
          <p:nvPr/>
        </p:nvSpPr>
        <p:spPr bwMode="auto">
          <a:xfrm flipH="1" flipV="1">
            <a:off x="5504155" y="5086910"/>
            <a:ext cx="559294" cy="370835"/>
          </a:xfrm>
          <a:prstGeom prst="line">
            <a:avLst/>
          </a:prstGeom>
          <a:noFill/>
          <a:ln w="76200">
            <a:solidFill>
              <a:schemeClr val="accent1"/>
            </a:solidFill>
            <a:round/>
            <a:headEnd/>
            <a:tailEnd type="triangle" w="med" len="med"/>
          </a:ln>
          <a:effectLst>
            <a:prstShdw prst="shdw17" dist="17961" dir="2700000">
              <a:schemeClr val="accent1">
                <a:gamma/>
                <a:shade val="60000"/>
                <a:invGamma/>
              </a:schemeClr>
            </a:prstShdw>
          </a:effectLst>
          <a:extLst>
            <a:ext uri="{909E8E84-426E-40DD-AFC4-6F175D3DCCD1}">
              <a14:hiddenFill xmlns:a14="http://schemas.microsoft.com/office/drawing/2010/main">
                <a:noFill/>
              </a14:hiddenFill>
            </a:ext>
          </a:extLst>
        </p:spPr>
        <p:txBody>
          <a:bodyPr/>
          <a:lstStyle/>
          <a:p>
            <a:pPr>
              <a:defRPr/>
            </a:pPr>
            <a:endParaRPr lang="en-US"/>
          </a:p>
        </p:txBody>
      </p:sp>
      <p:sp>
        <p:nvSpPr>
          <p:cNvPr id="26" name="Freeform 42">
            <a:extLst>
              <a:ext uri="{FF2B5EF4-FFF2-40B4-BE49-F238E27FC236}">
                <a16:creationId xmlns:a16="http://schemas.microsoft.com/office/drawing/2014/main" id="{0A922FF1-A4F7-427F-9921-895A4DCF9C23}"/>
              </a:ext>
            </a:extLst>
          </p:cNvPr>
          <p:cNvSpPr>
            <a:spLocks/>
          </p:cNvSpPr>
          <p:nvPr/>
        </p:nvSpPr>
        <p:spPr bwMode="auto">
          <a:xfrm>
            <a:off x="2844523" y="4080652"/>
            <a:ext cx="471488" cy="541613"/>
          </a:xfrm>
          <a:custGeom>
            <a:avLst/>
            <a:gdLst>
              <a:gd name="T0" fmla="*/ 0 w 74"/>
              <a:gd name="T1" fmla="*/ 2147483647 h 107"/>
              <a:gd name="T2" fmla="*/ 2147483647 w 74"/>
              <a:gd name="T3" fmla="*/ 2147483647 h 107"/>
              <a:gd name="T4" fmla="*/ 2147483647 w 74"/>
              <a:gd name="T5" fmla="*/ 2147483647 h 107"/>
              <a:gd name="T6" fmla="*/ 2147483647 w 74"/>
              <a:gd name="T7" fmla="*/ 0 h 107"/>
              <a:gd name="T8" fmla="*/ 2147483647 w 74"/>
              <a:gd name="T9" fmla="*/ 2147483647 h 107"/>
              <a:gd name="T10" fmla="*/ 2147483647 w 74"/>
              <a:gd name="T11" fmla="*/ 2147483647 h 107"/>
              <a:gd name="T12" fmla="*/ 2147483647 w 74"/>
              <a:gd name="T13" fmla="*/ 2147483647 h 107"/>
              <a:gd name="T14" fmla="*/ 2147483647 w 74"/>
              <a:gd name="T15" fmla="*/ 2147483647 h 107"/>
              <a:gd name="T16" fmla="*/ 2147483647 w 74"/>
              <a:gd name="T17" fmla="*/ 2147483647 h 107"/>
              <a:gd name="T18" fmla="*/ 0 w 74"/>
              <a:gd name="T19" fmla="*/ 2147483647 h 107"/>
              <a:gd name="T20" fmla="*/ 0 w 74"/>
              <a:gd name="T21" fmla="*/ 2147483647 h 1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4" h="107">
                <a:moveTo>
                  <a:pt x="0" y="22"/>
                </a:moveTo>
                <a:cubicBezTo>
                  <a:pt x="2" y="19"/>
                  <a:pt x="2" y="19"/>
                  <a:pt x="2" y="19"/>
                </a:cubicBezTo>
                <a:cubicBezTo>
                  <a:pt x="2" y="7"/>
                  <a:pt x="2" y="7"/>
                  <a:pt x="2" y="7"/>
                </a:cubicBezTo>
                <a:cubicBezTo>
                  <a:pt x="2" y="3"/>
                  <a:pt x="18" y="0"/>
                  <a:pt x="37" y="0"/>
                </a:cubicBezTo>
                <a:cubicBezTo>
                  <a:pt x="57" y="0"/>
                  <a:pt x="73" y="3"/>
                  <a:pt x="73" y="7"/>
                </a:cubicBezTo>
                <a:cubicBezTo>
                  <a:pt x="73" y="19"/>
                  <a:pt x="73" y="19"/>
                  <a:pt x="73" y="19"/>
                </a:cubicBezTo>
                <a:cubicBezTo>
                  <a:pt x="74" y="22"/>
                  <a:pt x="74" y="22"/>
                  <a:pt x="74" y="22"/>
                </a:cubicBezTo>
                <a:cubicBezTo>
                  <a:pt x="74" y="99"/>
                  <a:pt x="74" y="99"/>
                  <a:pt x="74" y="99"/>
                </a:cubicBezTo>
                <a:cubicBezTo>
                  <a:pt x="74" y="103"/>
                  <a:pt x="58" y="107"/>
                  <a:pt x="37" y="107"/>
                </a:cubicBezTo>
                <a:cubicBezTo>
                  <a:pt x="17" y="107"/>
                  <a:pt x="0" y="103"/>
                  <a:pt x="0" y="99"/>
                </a:cubicBezTo>
                <a:lnTo>
                  <a:pt x="0" y="22"/>
                </a:lnTo>
                <a:close/>
              </a:path>
            </a:pathLst>
          </a:custGeom>
          <a:solidFill>
            <a:srgbClr val="FF0000">
              <a:alpha val="67842"/>
            </a:srgbClr>
          </a:solidFill>
          <a:ln w="8001">
            <a:solidFill>
              <a:srgbClr val="070606"/>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 name="TextBox 26">
            <a:extLst>
              <a:ext uri="{FF2B5EF4-FFF2-40B4-BE49-F238E27FC236}">
                <a16:creationId xmlns:a16="http://schemas.microsoft.com/office/drawing/2014/main" id="{B9F5806D-D2A7-46AD-B177-B73BB73C577C}"/>
              </a:ext>
            </a:extLst>
          </p:cNvPr>
          <p:cNvSpPr txBox="1"/>
          <p:nvPr/>
        </p:nvSpPr>
        <p:spPr bwMode="auto">
          <a:xfrm>
            <a:off x="5743852" y="4181383"/>
            <a:ext cx="3249228" cy="631106"/>
          </a:xfrm>
          <a:prstGeom prst="rect">
            <a:avLst/>
          </a:prstGeom>
          <a:noFill/>
          <a:ln w="9525">
            <a:no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vert="horz" wrap="square" lIns="0" tIns="0" rIns="0" bIns="0" rtlCol="0" anchor="t" anchorCtr="0">
            <a:noAutofit/>
          </a:bodyPr>
          <a:lstStyle/>
          <a:p>
            <a:pPr>
              <a:spcBef>
                <a:spcPts val="600"/>
              </a:spcBef>
              <a:buClr>
                <a:schemeClr val="accent1"/>
              </a:buClr>
              <a:buSzPct val="100000"/>
            </a:pPr>
            <a:r>
              <a:rPr lang="en-US" sz="1600" dirty="0">
                <a:solidFill>
                  <a:srgbClr val="FF0000"/>
                </a:solidFill>
              </a:rPr>
              <a:t>Barcodes on tubes are linked to the requisition and the kit.</a:t>
            </a:r>
          </a:p>
        </p:txBody>
      </p:sp>
    </p:spTree>
    <p:extLst>
      <p:ext uri="{BB962C8B-B14F-4D97-AF65-F5344CB8AC3E}">
        <p14:creationId xmlns:p14="http://schemas.microsoft.com/office/powerpoint/2010/main" val="945075634"/>
      </p:ext>
    </p:extLst>
  </p:cSld>
  <p:clrMapOvr>
    <a:masterClrMapping/>
  </p:clrMapOvr>
  <p:transition spd="med">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4584" t="444" r="534" b="2338"/>
          <a:stretch/>
        </p:blipFill>
        <p:spPr>
          <a:xfrm>
            <a:off x="-2619" y="888100"/>
            <a:ext cx="9144000" cy="5393430"/>
          </a:xfrm>
          <a:prstGeom prst="rect">
            <a:avLst/>
          </a:prstGeom>
        </p:spPr>
      </p:pic>
      <p:sp>
        <p:nvSpPr>
          <p:cNvPr id="2" name="Title 1"/>
          <p:cNvSpPr>
            <a:spLocks noGrp="1"/>
          </p:cNvSpPr>
          <p:nvPr>
            <p:ph type="title"/>
          </p:nvPr>
        </p:nvSpPr>
        <p:spPr>
          <a:xfrm>
            <a:off x="447675" y="0"/>
            <a:ext cx="8229599" cy="789172"/>
          </a:xfrm>
        </p:spPr>
        <p:txBody>
          <a:bodyPr/>
          <a:lstStyle/>
          <a:p>
            <a:r>
              <a:rPr lang="en-US"/>
              <a:t>Supply Management</a:t>
            </a:r>
          </a:p>
        </p:txBody>
      </p:sp>
      <p:grpSp>
        <p:nvGrpSpPr>
          <p:cNvPr id="9" name="Group 8"/>
          <p:cNvGrpSpPr/>
          <p:nvPr/>
        </p:nvGrpSpPr>
        <p:grpSpPr>
          <a:xfrm>
            <a:off x="3366198" y="1025678"/>
            <a:ext cx="5790756" cy="5005074"/>
            <a:chOff x="-3147" y="1132790"/>
            <a:chExt cx="4691214" cy="5005074"/>
          </a:xfrm>
        </p:grpSpPr>
        <p:sp>
          <p:nvSpPr>
            <p:cNvPr id="10" name="Rectangle 8"/>
            <p:cNvSpPr>
              <a:spLocks noChangeArrowheads="1"/>
            </p:cNvSpPr>
            <p:nvPr/>
          </p:nvSpPr>
          <p:spPr bwMode="auto">
            <a:xfrm>
              <a:off x="70929" y="1132790"/>
              <a:ext cx="4617138" cy="5005074"/>
            </a:xfrm>
            <a:prstGeom prst="rect">
              <a:avLst/>
            </a:prstGeom>
            <a:solidFill>
              <a:schemeClr val="bg1">
                <a:alpha val="80000"/>
              </a:schemeClr>
            </a:solidFill>
            <a:ln w="9525">
              <a:noFill/>
              <a:miter lim="800000"/>
              <a:headEnd/>
              <a:tailEnd/>
            </a:ln>
          </p:spPr>
          <p:txBody>
            <a:bodyPr wrap="none" anchor="ctr"/>
            <a:lstStyle/>
            <a:p>
              <a:pPr algn="r">
                <a:lnSpc>
                  <a:spcPct val="85000"/>
                </a:lnSpc>
                <a:spcBef>
                  <a:spcPct val="30000"/>
                </a:spcBef>
                <a:buClr>
                  <a:schemeClr val="bg2"/>
                </a:buClr>
                <a:buSzPct val="80000"/>
                <a:buFont typeface="Georgia" pitchFamily="18" charset="0"/>
                <a:buChar char="●"/>
              </a:pPr>
              <a:endParaRPr lang="en-US" b="0">
                <a:solidFill>
                  <a:schemeClr val="tx1"/>
                </a:solidFill>
              </a:endParaRPr>
            </a:p>
          </p:txBody>
        </p:sp>
        <p:sp>
          <p:nvSpPr>
            <p:cNvPr id="11" name="Rectangle 9"/>
            <p:cNvSpPr>
              <a:spLocks noChangeArrowheads="1"/>
            </p:cNvSpPr>
            <p:nvPr/>
          </p:nvSpPr>
          <p:spPr bwMode="auto">
            <a:xfrm flipH="1">
              <a:off x="-3147" y="1132790"/>
              <a:ext cx="74077" cy="5004244"/>
            </a:xfrm>
            <a:prstGeom prst="rect">
              <a:avLst/>
            </a:prstGeom>
            <a:solidFill>
              <a:schemeClr val="accent1">
                <a:alpha val="93000"/>
              </a:schemeClr>
            </a:solidFill>
            <a:ln w="9525">
              <a:noFill/>
              <a:miter lim="800000"/>
              <a:headEnd/>
              <a:tailEnd/>
            </a:ln>
          </p:spPr>
          <p:txBody>
            <a:bodyPr wrap="none" anchor="ctr"/>
            <a:lstStyle/>
            <a:p>
              <a:pPr algn="r">
                <a:lnSpc>
                  <a:spcPct val="85000"/>
                </a:lnSpc>
                <a:spcBef>
                  <a:spcPct val="30000"/>
                </a:spcBef>
                <a:buClr>
                  <a:schemeClr val="bg2"/>
                </a:buClr>
                <a:buSzPct val="80000"/>
                <a:buFont typeface="Georgia" pitchFamily="18" charset="0"/>
                <a:buChar char="●"/>
              </a:pPr>
              <a:endParaRPr lang="en-US" b="0">
                <a:solidFill>
                  <a:schemeClr val="tx1"/>
                </a:solidFill>
              </a:endParaRPr>
            </a:p>
          </p:txBody>
        </p:sp>
      </p:grpSp>
      <p:sp>
        <p:nvSpPr>
          <p:cNvPr id="12" name="Content Placeholder 2"/>
          <p:cNvSpPr txBox="1">
            <a:spLocks/>
          </p:cNvSpPr>
          <p:nvPr/>
        </p:nvSpPr>
        <p:spPr>
          <a:xfrm>
            <a:off x="3677055" y="1284514"/>
            <a:ext cx="5464326" cy="4746238"/>
          </a:xfrm>
          <a:prstGeom prst="rect">
            <a:avLst/>
          </a:prstGeom>
        </p:spPr>
        <p:txBody>
          <a:bodyPr lIns="0" tIns="182880" rIns="182880" bIns="182880"/>
          <a:lstStyle>
            <a:lvl1pPr marL="236538" indent="-236538" algn="l" defTabSz="914400" rtl="0" eaLnBrk="1" latinLnBrk="0" hangingPunct="1">
              <a:lnSpc>
                <a:spcPct val="100000"/>
              </a:lnSpc>
              <a:spcBef>
                <a:spcPts val="600"/>
              </a:spcBef>
              <a:spcAft>
                <a:spcPts val="0"/>
              </a:spcAft>
              <a:buClr>
                <a:srgbClr val="80A1B6"/>
              </a:buClr>
              <a:buSzPct val="70000"/>
              <a:buFont typeface="Tahoma"/>
              <a:buChar char="●"/>
              <a:defRPr kumimoji="0" sz="2500" b="0" i="0" u="none" kern="1200" baseline="0">
                <a:solidFill>
                  <a:srgbClr val="000000"/>
                </a:solidFill>
                <a:latin typeface="Verdana"/>
                <a:ea typeface="+mn-ea"/>
                <a:cs typeface="+mn-cs"/>
              </a:defRPr>
            </a:lvl1pPr>
            <a:lvl2pPr marL="461963" indent="-223838" algn="l" defTabSz="914400" rtl="0" eaLnBrk="1" latinLnBrk="0" hangingPunct="1">
              <a:lnSpc>
                <a:spcPct val="100000"/>
              </a:lnSpc>
              <a:spcBef>
                <a:spcPts val="600"/>
              </a:spcBef>
              <a:spcAft>
                <a:spcPts val="0"/>
              </a:spcAft>
              <a:buClr>
                <a:srgbClr val="80A1B6"/>
              </a:buClr>
              <a:buSzPct val="70000"/>
              <a:buFont typeface="Tahoma"/>
              <a:buChar char="−"/>
              <a:defRPr kumimoji="0" sz="2000" b="0" i="0" u="none" kern="1200" baseline="0">
                <a:solidFill>
                  <a:srgbClr val="000000"/>
                </a:solidFill>
                <a:latin typeface="Verdana"/>
                <a:ea typeface="+mn-ea"/>
                <a:cs typeface="+mn-cs"/>
              </a:defRPr>
            </a:lvl2pPr>
            <a:lvl3pPr marL="692150" indent="-228600" algn="l" defTabSz="914400" rtl="0" eaLnBrk="1" latinLnBrk="0" hangingPunct="1">
              <a:lnSpc>
                <a:spcPct val="100000"/>
              </a:lnSpc>
              <a:spcBef>
                <a:spcPts val="600"/>
              </a:spcBef>
              <a:spcAft>
                <a:spcPts val="0"/>
              </a:spcAft>
              <a:buClr>
                <a:srgbClr val="80A1B6"/>
              </a:buClr>
              <a:buSzPct val="70000"/>
              <a:buFont typeface="Tahoma"/>
              <a:buChar char="●"/>
              <a:defRPr kumimoji="0" sz="1800" b="0" i="0" u="none" kern="1200" baseline="0">
                <a:solidFill>
                  <a:srgbClr val="000000"/>
                </a:solidFill>
                <a:latin typeface="Verdana"/>
                <a:ea typeface="+mn-ea"/>
                <a:cs typeface="+mn-cs"/>
              </a:defRPr>
            </a:lvl3pPr>
            <a:lvl4pPr marL="922338" indent="-228600" algn="l" defTabSz="914400" rtl="0" eaLnBrk="1" latinLnBrk="0" hangingPunct="1">
              <a:lnSpc>
                <a:spcPct val="100000"/>
              </a:lnSpc>
              <a:spcBef>
                <a:spcPts val="600"/>
              </a:spcBef>
              <a:spcAft>
                <a:spcPts val="0"/>
              </a:spcAft>
              <a:buClr>
                <a:srgbClr val="80A1B6"/>
              </a:buClr>
              <a:buSzPct val="70000"/>
              <a:buFont typeface="Tahoma"/>
              <a:buChar char="−"/>
              <a:defRPr kumimoji="0" sz="1600" b="0" i="0" u="none" kern="1200" baseline="0">
                <a:solidFill>
                  <a:srgbClr val="000000"/>
                </a:solidFill>
                <a:latin typeface="Verdana"/>
                <a:ea typeface="+mn-ea"/>
                <a:cs typeface="+mn-cs"/>
              </a:defRPr>
            </a:lvl4pPr>
            <a:lvl5pPr marL="1152525" indent="-228600" algn="l" defTabSz="914400" rtl="0" eaLnBrk="1" latinLnBrk="0" hangingPunct="1">
              <a:lnSpc>
                <a:spcPct val="100000"/>
              </a:lnSpc>
              <a:spcBef>
                <a:spcPts val="600"/>
              </a:spcBef>
              <a:spcAft>
                <a:spcPts val="0"/>
              </a:spcAft>
              <a:buClr>
                <a:srgbClr val="80A1B6"/>
              </a:buClr>
              <a:buSzPct val="70000"/>
              <a:buFont typeface="Tahoma"/>
              <a:buChar char="●"/>
              <a:defRPr kumimoji="0" sz="1400" b="0" i="0" u="none" kern="1200" baseline="0">
                <a:solidFill>
                  <a:srgbClr val="000000"/>
                </a:solidFill>
                <a:latin typeface="Verdana"/>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200"/>
              </a:spcAft>
              <a:buClr>
                <a:schemeClr val="accent1"/>
              </a:buClr>
              <a:buSzPct val="100000"/>
              <a:buNone/>
            </a:pPr>
            <a:r>
              <a:rPr lang="en-US" sz="1600" b="1" dirty="0">
                <a:solidFill>
                  <a:schemeClr val="tx1"/>
                </a:solidFill>
              </a:rPr>
              <a:t>Ordering options</a:t>
            </a:r>
          </a:p>
          <a:p>
            <a:pPr marL="396875" lvl="1" indent="-171450">
              <a:spcBef>
                <a:spcPts val="0"/>
              </a:spcBef>
              <a:spcAft>
                <a:spcPts val="200"/>
              </a:spcAft>
              <a:buClr>
                <a:schemeClr val="accent1"/>
              </a:buClr>
              <a:buSzPct val="100000"/>
              <a:buFont typeface="Arial" panose="020B0604020202020204" pitchFamily="34" charset="0"/>
              <a:buChar char="•"/>
            </a:pPr>
            <a:r>
              <a:rPr lang="en-US" sz="1400" dirty="0">
                <a:solidFill>
                  <a:schemeClr val="tx1"/>
                </a:solidFill>
              </a:rPr>
              <a:t>Fax a resupply request form to global site </a:t>
            </a:r>
            <a:br>
              <a:rPr lang="en-US" sz="1400" dirty="0">
                <a:solidFill>
                  <a:schemeClr val="tx1"/>
                </a:solidFill>
              </a:rPr>
            </a:br>
            <a:r>
              <a:rPr lang="en-US" sz="1400" dirty="0">
                <a:solidFill>
                  <a:schemeClr val="tx1"/>
                </a:solidFill>
              </a:rPr>
              <a:t>services (GSS)</a:t>
            </a:r>
          </a:p>
          <a:p>
            <a:pPr marL="396875" lvl="1" indent="-171450">
              <a:spcBef>
                <a:spcPts val="0"/>
              </a:spcBef>
              <a:spcAft>
                <a:spcPts val="1000"/>
              </a:spcAft>
              <a:buClr>
                <a:schemeClr val="accent1"/>
              </a:buClr>
              <a:buSzPct val="100000"/>
              <a:buFont typeface="Arial" panose="020B0604020202020204" pitchFamily="34" charset="0"/>
              <a:buChar char="•"/>
            </a:pPr>
            <a:r>
              <a:rPr lang="en-US" sz="1400" dirty="0">
                <a:solidFill>
                  <a:schemeClr val="tx1"/>
                </a:solidFill>
              </a:rPr>
              <a:t>Call GSS</a:t>
            </a:r>
          </a:p>
          <a:p>
            <a:pPr marL="396875" lvl="1" indent="-171450">
              <a:spcBef>
                <a:spcPts val="0"/>
              </a:spcBef>
              <a:spcAft>
                <a:spcPts val="1000"/>
              </a:spcAft>
              <a:buClr>
                <a:schemeClr val="accent1"/>
              </a:buClr>
              <a:buSzPct val="100000"/>
              <a:buFont typeface="Arial" panose="020B0604020202020204" pitchFamily="34" charset="0"/>
              <a:buChar char="•"/>
            </a:pPr>
            <a:r>
              <a:rPr lang="en-US" sz="1400" dirty="0">
                <a:solidFill>
                  <a:schemeClr val="tx1"/>
                </a:solidFill>
              </a:rPr>
              <a:t>Submit order through Preclarus Portal</a:t>
            </a:r>
          </a:p>
          <a:p>
            <a:pPr marL="0" indent="0">
              <a:spcBef>
                <a:spcPts val="0"/>
              </a:spcBef>
              <a:spcAft>
                <a:spcPts val="200"/>
              </a:spcAft>
              <a:buClr>
                <a:schemeClr val="accent1"/>
              </a:buClr>
              <a:buSzPct val="100000"/>
              <a:buNone/>
            </a:pPr>
            <a:r>
              <a:rPr lang="en-US" sz="1600" b="1" dirty="0">
                <a:solidFill>
                  <a:schemeClr val="tx1"/>
                </a:solidFill>
              </a:rPr>
              <a:t>Inventory management</a:t>
            </a:r>
          </a:p>
          <a:p>
            <a:pPr marL="396875" lvl="1" indent="-171450">
              <a:spcBef>
                <a:spcPts val="0"/>
              </a:spcBef>
              <a:spcAft>
                <a:spcPts val="200"/>
              </a:spcAft>
              <a:buClr>
                <a:schemeClr val="accent1"/>
              </a:buClr>
              <a:buSzPct val="100000"/>
              <a:buFont typeface="Arial" panose="020B0604020202020204" pitchFamily="34" charset="0"/>
              <a:buChar char="•"/>
            </a:pPr>
            <a:r>
              <a:rPr lang="en-US" sz="1400" dirty="0">
                <a:solidFill>
                  <a:schemeClr val="tx1"/>
                </a:solidFill>
              </a:rPr>
              <a:t>Average expiry of </a:t>
            </a:r>
            <a:r>
              <a:rPr lang="en-US" sz="1400" b="1" dirty="0">
                <a:solidFill>
                  <a:schemeClr val="tx1"/>
                </a:solidFill>
              </a:rPr>
              <a:t>8 months</a:t>
            </a:r>
            <a:r>
              <a:rPr lang="en-US" sz="1400" dirty="0">
                <a:solidFill>
                  <a:schemeClr val="tx1"/>
                </a:solidFill>
              </a:rPr>
              <a:t>. Each kit is labeled with the expiry date. </a:t>
            </a:r>
            <a:r>
              <a:rPr lang="en-US" sz="1400" b="1" dirty="0">
                <a:solidFill>
                  <a:schemeClr val="tx1"/>
                </a:solidFill>
              </a:rPr>
              <a:t>Site must not use expired kits.</a:t>
            </a:r>
          </a:p>
          <a:p>
            <a:pPr marL="396875" lvl="1" indent="-171450">
              <a:spcBef>
                <a:spcPts val="0"/>
              </a:spcBef>
              <a:spcAft>
                <a:spcPts val="200"/>
              </a:spcAft>
              <a:buClr>
                <a:schemeClr val="accent1"/>
              </a:buClr>
              <a:buSzPct val="100000"/>
              <a:buFont typeface="Arial" panose="020B0604020202020204" pitchFamily="34" charset="0"/>
              <a:buChar char="•"/>
            </a:pPr>
            <a:r>
              <a:rPr lang="en-US" sz="1400" b="1" dirty="0">
                <a:solidFill>
                  <a:schemeClr val="tx1"/>
                </a:solidFill>
              </a:rPr>
              <a:t>Sites are responsible for monitoring kit inventory </a:t>
            </a:r>
            <a:r>
              <a:rPr lang="en-US" sz="1400" dirty="0">
                <a:solidFill>
                  <a:schemeClr val="tx1"/>
                </a:solidFill>
              </a:rPr>
              <a:t>to ensure supplies are available for patient visits</a:t>
            </a:r>
          </a:p>
          <a:p>
            <a:pPr marL="396875" lvl="1" indent="-171450">
              <a:spcBef>
                <a:spcPts val="0"/>
              </a:spcBef>
              <a:spcAft>
                <a:spcPts val="200"/>
              </a:spcAft>
              <a:buClr>
                <a:schemeClr val="accent1"/>
              </a:buClr>
              <a:buSzPct val="100000"/>
              <a:buFont typeface="Arial" panose="020B0604020202020204" pitchFamily="34" charset="0"/>
              <a:buChar char="•"/>
            </a:pPr>
            <a:r>
              <a:rPr lang="en-US" sz="1400" b="1" dirty="0">
                <a:solidFill>
                  <a:schemeClr val="tx1"/>
                </a:solidFill>
              </a:rPr>
              <a:t>5 full business days needed </a:t>
            </a:r>
            <a:r>
              <a:rPr lang="en-US" sz="1400" dirty="0">
                <a:solidFill>
                  <a:schemeClr val="tx1"/>
                </a:solidFill>
              </a:rPr>
              <a:t>to prepare supplies and process orders for shipment, an additional 5 business days is required to ensure kits are shipped and onsite within 10 business days from placing the order. </a:t>
            </a:r>
          </a:p>
          <a:p>
            <a:pPr marL="171450" indent="-171450">
              <a:lnSpc>
                <a:spcPct val="95000"/>
              </a:lnSpc>
              <a:spcBef>
                <a:spcPts val="0"/>
              </a:spcBef>
              <a:buClr>
                <a:schemeClr val="accent1"/>
              </a:buClr>
              <a:buSzPct val="100000"/>
              <a:buFont typeface="Arial" panose="020B0604020202020204" pitchFamily="34" charset="0"/>
              <a:buChar char="•"/>
            </a:pPr>
            <a:endParaRPr lang="en-US" sz="1600" b="1" dirty="0">
              <a:solidFill>
                <a:schemeClr val="accent1"/>
              </a:solidFill>
            </a:endParaRPr>
          </a:p>
        </p:txBody>
      </p:sp>
      <p:sp>
        <p:nvSpPr>
          <p:cNvPr id="13" name="Slide Number Placeholder 2"/>
          <p:cNvSpPr>
            <a:spLocks noGrp="1"/>
          </p:cNvSpPr>
          <p:nvPr>
            <p:ph type="sldNum" sz="quarter" idx="4294967295"/>
          </p:nvPr>
        </p:nvSpPr>
        <p:spPr>
          <a:xfrm>
            <a:off x="125293" y="6513513"/>
            <a:ext cx="701238" cy="235630"/>
          </a:xfrm>
          <a:prstGeom prst="rect">
            <a:avLst/>
          </a:prstGeom>
        </p:spPr>
        <p:txBody>
          <a:bodyPr/>
          <a:lstStyle/>
          <a:p>
            <a:pPr algn="ctr"/>
            <a:fld id="{15C6D925-379F-4CFE-BDEA-2C5F0C40FC6F}" type="slidenum">
              <a:rPr lang="en-US" smtClean="0"/>
              <a:pPr algn="ctr"/>
              <a:t>116</a:t>
            </a:fld>
            <a:endParaRPr lang="en-US"/>
          </a:p>
        </p:txBody>
      </p:sp>
    </p:spTree>
    <p:extLst>
      <p:ext uri="{BB962C8B-B14F-4D97-AF65-F5344CB8AC3E}">
        <p14:creationId xmlns:p14="http://schemas.microsoft.com/office/powerpoint/2010/main" val="401033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and Resupply Orders </a:t>
            </a:r>
          </a:p>
        </p:txBody>
      </p:sp>
      <p:sp>
        <p:nvSpPr>
          <p:cNvPr id="12" name="Text Placeholder 3"/>
          <p:cNvSpPr>
            <a:spLocks noGrp="1"/>
          </p:cNvSpPr>
          <p:nvPr>
            <p:ph type="body" sz="quarter" idx="4294967295"/>
          </p:nvPr>
        </p:nvSpPr>
        <p:spPr>
          <a:xfrm>
            <a:off x="457200" y="1034934"/>
            <a:ext cx="8242300" cy="5227637"/>
          </a:xfrm>
          <a:prstGeom prst="rect">
            <a:avLst/>
          </a:prstGeom>
        </p:spPr>
        <p:txBody>
          <a:bodyPr>
            <a:normAutofit lnSpcReduction="10000"/>
          </a:bodyPr>
          <a:lstStyle/>
          <a:p>
            <a:pPr marL="0" indent="0">
              <a:buNone/>
            </a:pPr>
            <a:r>
              <a:rPr lang="en-US" altLang="en-US" sz="1600" b="1" dirty="0">
                <a:latin typeface="Verdana" pitchFamily="34" charset="0"/>
              </a:rPr>
              <a:t>Initial Orders</a:t>
            </a:r>
            <a:r>
              <a:rPr lang="en-US" altLang="en-US" sz="1600" dirty="0">
                <a:latin typeface="Verdana" pitchFamily="34" charset="0"/>
                <a:sym typeface="Wingdings" panose="05000000000000000000" pitchFamily="2" charset="2"/>
              </a:rPr>
              <a:t> are requested by the Clinical team and contain:</a:t>
            </a:r>
          </a:p>
          <a:p>
            <a:pPr>
              <a:buFont typeface="Arial" panose="020B0604020202020204" pitchFamily="34" charset="0"/>
              <a:buChar char="•"/>
            </a:pPr>
            <a:r>
              <a:rPr lang="en-US" altLang="en-US" sz="1600" dirty="0">
                <a:latin typeface="Verdana" pitchFamily="34" charset="0"/>
              </a:rPr>
              <a:t>Laboratory Manual</a:t>
            </a:r>
          </a:p>
          <a:p>
            <a:pPr>
              <a:buFont typeface="Arial" panose="020B0604020202020204" pitchFamily="34" charset="0"/>
              <a:buChar char="•"/>
            </a:pPr>
            <a:r>
              <a:rPr lang="en-US" altLang="en-US" sz="1600" dirty="0">
                <a:latin typeface="Verdana" pitchFamily="34" charset="0"/>
              </a:rPr>
              <a:t>Collection Flow Chart (CFC)</a:t>
            </a:r>
          </a:p>
          <a:p>
            <a:pPr>
              <a:buFont typeface="Arial" panose="020B0604020202020204" pitchFamily="34" charset="0"/>
              <a:buChar char="•"/>
            </a:pPr>
            <a:r>
              <a:rPr lang="en-US" altLang="en-US" sz="1600" dirty="0">
                <a:latin typeface="Verdana" pitchFamily="34" charset="0"/>
              </a:rPr>
              <a:t>Resupply Order Form</a:t>
            </a:r>
          </a:p>
          <a:p>
            <a:pPr>
              <a:buFont typeface="Arial" panose="020B0604020202020204" pitchFamily="34" charset="0"/>
              <a:buChar char="•"/>
            </a:pPr>
            <a:r>
              <a:rPr lang="en-US" altLang="en-US" sz="1600" dirty="0">
                <a:latin typeface="Verdana" pitchFamily="34" charset="0"/>
              </a:rPr>
              <a:t>Demographic Change Form </a:t>
            </a:r>
          </a:p>
          <a:p>
            <a:pPr>
              <a:buFont typeface="Arial" panose="020B0604020202020204" pitchFamily="34" charset="0"/>
              <a:buChar char="•"/>
            </a:pPr>
            <a:r>
              <a:rPr lang="en-US" altLang="en-US" sz="1600" dirty="0">
                <a:latin typeface="Verdana" pitchFamily="34" charset="0"/>
              </a:rPr>
              <a:t>PPD Laboratories collection kits </a:t>
            </a:r>
          </a:p>
          <a:p>
            <a:pPr>
              <a:buFont typeface="Arial" panose="020B0604020202020204" pitchFamily="34" charset="0"/>
              <a:buChar char="•"/>
            </a:pPr>
            <a:r>
              <a:rPr lang="en-US" altLang="en-US" sz="1600" dirty="0">
                <a:latin typeface="Verdana" pitchFamily="34" charset="0"/>
              </a:rPr>
              <a:t>Courier information and pre-printed air waybills (for standard couriers)</a:t>
            </a:r>
          </a:p>
          <a:p>
            <a:pPr>
              <a:buFont typeface="Arial" panose="020B0604020202020204" pitchFamily="34" charset="0"/>
              <a:buChar char="•"/>
            </a:pPr>
            <a:r>
              <a:rPr lang="en-US" altLang="en-US" sz="1600" dirty="0">
                <a:latin typeface="Verdana" pitchFamily="34" charset="0"/>
              </a:rPr>
              <a:t>Shipping boxes and materials (if applicable)</a:t>
            </a:r>
          </a:p>
          <a:p>
            <a:pPr>
              <a:buFont typeface="Arial" panose="020B0604020202020204" pitchFamily="34" charset="0"/>
              <a:buChar char="•"/>
            </a:pPr>
            <a:r>
              <a:rPr lang="en-US" altLang="en-US" sz="1600" dirty="0">
                <a:latin typeface="Verdana" pitchFamily="34" charset="0"/>
              </a:rPr>
              <a:t>General bulk ancillary supplies (if applicable)</a:t>
            </a:r>
          </a:p>
          <a:p>
            <a:pPr>
              <a:buFont typeface="Arial" panose="020B0604020202020204" pitchFamily="34" charset="0"/>
              <a:buChar char="•"/>
            </a:pPr>
            <a:r>
              <a:rPr lang="en-US" altLang="en-US" sz="1600" dirty="0">
                <a:latin typeface="Verdana" pitchFamily="34" charset="0"/>
              </a:rPr>
              <a:t>Study specific materials</a:t>
            </a:r>
          </a:p>
          <a:p>
            <a:pPr marL="0" indent="0">
              <a:buNone/>
            </a:pPr>
            <a:endParaRPr lang="en-US" altLang="en-US" sz="100" b="1" dirty="0">
              <a:latin typeface="Verdana" pitchFamily="34" charset="0"/>
            </a:endParaRPr>
          </a:p>
          <a:p>
            <a:pPr marL="0" indent="0">
              <a:buNone/>
            </a:pPr>
            <a:r>
              <a:rPr lang="en-US" altLang="en-US" sz="1600" b="1" dirty="0">
                <a:latin typeface="Verdana" pitchFamily="34" charset="0"/>
              </a:rPr>
              <a:t>Re-supply Orders</a:t>
            </a:r>
            <a:r>
              <a:rPr lang="en-US" altLang="en-US" sz="1600" dirty="0">
                <a:latin typeface="Verdana" pitchFamily="34" charset="0"/>
                <a:sym typeface="Wingdings" panose="05000000000000000000" pitchFamily="2" charset="2"/>
              </a:rPr>
              <a:t> ordered by the sites via:</a:t>
            </a:r>
          </a:p>
          <a:p>
            <a:pPr>
              <a:buFont typeface="Arial" panose="020B0604020202020204" pitchFamily="34" charset="0"/>
              <a:buChar char="•"/>
            </a:pPr>
            <a:r>
              <a:rPr lang="en-US" altLang="en-US" sz="1600" dirty="0">
                <a:latin typeface="Verdana" pitchFamily="34" charset="0"/>
              </a:rPr>
              <a:t>PPD </a:t>
            </a:r>
            <a:r>
              <a:rPr lang="en-US" altLang="en-US" sz="1600" dirty="0" err="1">
                <a:latin typeface="Verdana" pitchFamily="34" charset="0"/>
              </a:rPr>
              <a:t>Preclarus</a:t>
            </a:r>
            <a:r>
              <a:rPr lang="en-US" altLang="en-US" sz="1600" baseline="30000" dirty="0">
                <a:latin typeface="Verdana" pitchFamily="34" charset="0"/>
              </a:rPr>
              <a:t>® </a:t>
            </a:r>
            <a:r>
              <a:rPr lang="en-US" altLang="en-US" sz="1600" dirty="0">
                <a:latin typeface="Verdana" pitchFamily="34" charset="0"/>
              </a:rPr>
              <a:t>Investigator Site Portal</a:t>
            </a:r>
          </a:p>
          <a:p>
            <a:pPr>
              <a:buFont typeface="Arial" panose="020B0604020202020204" pitchFamily="34" charset="0"/>
              <a:buChar char="•"/>
            </a:pPr>
            <a:r>
              <a:rPr lang="en-US" altLang="en-US" sz="1600" dirty="0">
                <a:latin typeface="Verdana" pitchFamily="34" charset="0"/>
              </a:rPr>
              <a:t>Resupply Order Form </a:t>
            </a:r>
          </a:p>
          <a:p>
            <a:pPr>
              <a:buFont typeface="Arial" panose="020B0604020202020204" pitchFamily="34" charset="0"/>
              <a:buChar char="•"/>
            </a:pPr>
            <a:r>
              <a:rPr lang="en-US" altLang="en-US" sz="1600" dirty="0"/>
              <a:t>Kit Expiration Notices will be emailed to the site: 1 month, 1 week and 1 day prior to a kit expiring, kits will NOT re-supply automatically</a:t>
            </a:r>
          </a:p>
          <a:p>
            <a:pPr>
              <a:buFont typeface="Arial" panose="020B0604020202020204" pitchFamily="34" charset="0"/>
              <a:buChar char="•"/>
            </a:pPr>
            <a:endParaRPr lang="en-US" altLang="en-US" sz="1600" dirty="0">
              <a:latin typeface="Verdana" pitchFamily="34" charset="0"/>
            </a:endParaRPr>
          </a:p>
        </p:txBody>
      </p:sp>
      <p:sp>
        <p:nvSpPr>
          <p:cNvPr id="4" name="Slide Number Placeholder 3">
            <a:extLst>
              <a:ext uri="{FF2B5EF4-FFF2-40B4-BE49-F238E27FC236}">
                <a16:creationId xmlns:a16="http://schemas.microsoft.com/office/drawing/2014/main" id="{F671DB73-4F5C-4F8F-85E6-A2A2340C6FC7}"/>
              </a:ext>
            </a:extLst>
          </p:cNvPr>
          <p:cNvSpPr>
            <a:spLocks noGrp="1"/>
          </p:cNvSpPr>
          <p:nvPr>
            <p:ph type="sldNum" sz="quarter" idx="12"/>
          </p:nvPr>
        </p:nvSpPr>
        <p:spPr/>
        <p:txBody>
          <a:bodyPr/>
          <a:lstStyle/>
          <a:p>
            <a:fld id="{5821A57F-3C0D-4C99-BD6F-D35E74D4C9E6}" type="slidenum">
              <a:rPr lang="en-US" smtClean="0"/>
              <a:pPr/>
              <a:t>117</a:t>
            </a:fld>
            <a:endParaRPr lang="en-US"/>
          </a:p>
        </p:txBody>
      </p:sp>
    </p:spTree>
    <p:extLst>
      <p:ext uri="{BB962C8B-B14F-4D97-AF65-F5344CB8AC3E}">
        <p14:creationId xmlns:p14="http://schemas.microsoft.com/office/powerpoint/2010/main" val="2146066364"/>
      </p:ext>
    </p:extLst>
  </p:cSld>
  <p:clrMapOvr>
    <a:masterClrMapping/>
  </p:clrMapOvr>
  <p:transition spd="med">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0AC14-6C92-4D92-8F5A-40B07FED6655}"/>
              </a:ext>
            </a:extLst>
          </p:cNvPr>
          <p:cNvSpPr>
            <a:spLocks noGrp="1"/>
          </p:cNvSpPr>
          <p:nvPr>
            <p:ph type="title"/>
          </p:nvPr>
        </p:nvSpPr>
        <p:spPr/>
        <p:txBody>
          <a:bodyPr/>
          <a:lstStyle/>
          <a:p>
            <a:r>
              <a:rPr lang="en-US" dirty="0">
                <a:solidFill>
                  <a:schemeClr val="tx1"/>
                </a:solidFill>
              </a:rPr>
              <a:t>PPD Portals</a:t>
            </a:r>
          </a:p>
        </p:txBody>
      </p:sp>
      <p:sp>
        <p:nvSpPr>
          <p:cNvPr id="3" name="Text Placeholder 2">
            <a:extLst>
              <a:ext uri="{FF2B5EF4-FFF2-40B4-BE49-F238E27FC236}">
                <a16:creationId xmlns:a16="http://schemas.microsoft.com/office/drawing/2014/main" id="{CB9E323D-20BF-41AF-BBBF-01507CFB143D}"/>
              </a:ext>
            </a:extLst>
          </p:cNvPr>
          <p:cNvSpPr>
            <a:spLocks noGrp="1"/>
          </p:cNvSpPr>
          <p:nvPr>
            <p:ph type="body" sz="quarter" idx="13"/>
          </p:nvPr>
        </p:nvSpPr>
        <p:spPr>
          <a:xfrm>
            <a:off x="457200" y="4764625"/>
            <a:ext cx="6200775" cy="660270"/>
          </a:xfrm>
        </p:spPr>
        <p:txBody>
          <a:bodyPr>
            <a:normAutofit fontScale="77500" lnSpcReduction="20000"/>
          </a:bodyPr>
          <a:lstStyle/>
          <a:p>
            <a:pPr>
              <a:lnSpc>
                <a:spcPct val="150000"/>
              </a:lnSpc>
            </a:pPr>
            <a:r>
              <a:rPr lang="en-US" dirty="0"/>
              <a:t>PPD </a:t>
            </a:r>
            <a:r>
              <a:rPr lang="en-US" dirty="0" err="1"/>
              <a:t>Preclarus</a:t>
            </a:r>
            <a:r>
              <a:rPr lang="en-US" baseline="30000" dirty="0"/>
              <a:t>®</a:t>
            </a:r>
            <a:r>
              <a:rPr lang="en-US" dirty="0"/>
              <a:t> Investigator Site Portal</a:t>
            </a:r>
          </a:p>
          <a:p>
            <a:pPr>
              <a:lnSpc>
                <a:spcPct val="150000"/>
              </a:lnSpc>
            </a:pPr>
            <a:r>
              <a:rPr lang="en-US" dirty="0"/>
              <a:t>PPD </a:t>
            </a:r>
            <a:r>
              <a:rPr lang="en-US" dirty="0" err="1"/>
              <a:t>Preclarus</a:t>
            </a:r>
            <a:r>
              <a:rPr lang="en-US" baseline="30000" dirty="0"/>
              <a:t>®</a:t>
            </a:r>
            <a:r>
              <a:rPr lang="en-US" dirty="0"/>
              <a:t> Lab Data Portal</a:t>
            </a:r>
          </a:p>
          <a:p>
            <a:pPr>
              <a:lnSpc>
                <a:spcPct val="150000"/>
              </a:lnSpc>
            </a:pPr>
            <a:endParaRPr lang="en-US" dirty="0"/>
          </a:p>
        </p:txBody>
      </p:sp>
      <p:sp>
        <p:nvSpPr>
          <p:cNvPr id="5" name="Slide Number Placeholder 4">
            <a:extLst>
              <a:ext uri="{FF2B5EF4-FFF2-40B4-BE49-F238E27FC236}">
                <a16:creationId xmlns:a16="http://schemas.microsoft.com/office/drawing/2014/main" id="{F39394F9-8740-4F82-AA18-DBBBF40B3507}"/>
              </a:ext>
            </a:extLst>
          </p:cNvPr>
          <p:cNvSpPr>
            <a:spLocks noGrp="1"/>
          </p:cNvSpPr>
          <p:nvPr>
            <p:ph type="sldNum" sz="quarter" idx="10"/>
          </p:nvPr>
        </p:nvSpPr>
        <p:spPr/>
        <p:txBody>
          <a:bodyPr/>
          <a:lstStyle/>
          <a:p>
            <a:fld id="{5821A57F-3C0D-4C99-BD6F-D35E74D4C9E6}" type="slidenum">
              <a:rPr lang="en-US" smtClean="0"/>
              <a:pPr/>
              <a:t>118</a:t>
            </a:fld>
            <a:endParaRPr lang="en-US"/>
          </a:p>
        </p:txBody>
      </p:sp>
    </p:spTree>
    <p:extLst>
      <p:ext uri="{BB962C8B-B14F-4D97-AF65-F5344CB8AC3E}">
        <p14:creationId xmlns:p14="http://schemas.microsoft.com/office/powerpoint/2010/main" val="3516296530"/>
      </p:ext>
    </p:extLst>
  </p:cSld>
  <p:clrMapOvr>
    <a:masterClrMapping/>
  </p:clrMapOvr>
  <p:transition spd="med">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416EC20-0267-451B-81C0-5E7D3066A7B7}"/>
              </a:ext>
            </a:extLst>
          </p:cNvPr>
          <p:cNvPicPr>
            <a:picLocks noChangeAspect="1"/>
          </p:cNvPicPr>
          <p:nvPr/>
        </p:nvPicPr>
        <p:blipFill>
          <a:blip r:embed="rId2"/>
          <a:stretch>
            <a:fillRect/>
          </a:stretch>
        </p:blipFill>
        <p:spPr>
          <a:xfrm>
            <a:off x="0" y="1071628"/>
            <a:ext cx="9143999" cy="4744104"/>
          </a:xfrm>
          <a:prstGeom prst="rect">
            <a:avLst/>
          </a:prstGeom>
        </p:spPr>
      </p:pic>
      <p:sp>
        <p:nvSpPr>
          <p:cNvPr id="7" name="Text Placeholder 6"/>
          <p:cNvSpPr>
            <a:spLocks noGrp="1"/>
          </p:cNvSpPr>
          <p:nvPr>
            <p:ph type="body" sz="quarter" idx="13"/>
          </p:nvPr>
        </p:nvSpPr>
        <p:spPr>
          <a:xfrm>
            <a:off x="3411020" y="1087652"/>
            <a:ext cx="5732979" cy="4532311"/>
          </a:xfrm>
        </p:spPr>
        <p:txBody>
          <a:bodyPr/>
          <a:lstStyle/>
          <a:p>
            <a:endParaRPr lang="en-US" dirty="0">
              <a:solidFill>
                <a:schemeClr val="tx1"/>
              </a:solidFill>
            </a:endParaRPr>
          </a:p>
          <a:p>
            <a:r>
              <a:rPr lang="en-US" sz="1600" dirty="0">
                <a:solidFill>
                  <a:schemeClr val="tx1"/>
                </a:solidFill>
              </a:rPr>
              <a:t>Sample Accessioning: Three Easy Steps</a:t>
            </a:r>
          </a:p>
          <a:p>
            <a:pPr marL="285750" indent="-285750">
              <a:buClr>
                <a:schemeClr val="accent1"/>
              </a:buClr>
              <a:buFont typeface="Arial" panose="020B0604020202020204" pitchFamily="34" charset="0"/>
              <a:buChar char="•"/>
            </a:pPr>
            <a:r>
              <a:rPr lang="en-US" sz="1400" b="0" dirty="0">
                <a:solidFill>
                  <a:schemeClr val="tx1"/>
                </a:solidFill>
              </a:rPr>
              <a:t>Patient registration (one-time per patient)</a:t>
            </a:r>
          </a:p>
          <a:p>
            <a:pPr marL="285750" indent="-285750">
              <a:buClr>
                <a:schemeClr val="accent1"/>
              </a:buClr>
              <a:buFont typeface="Arial" panose="020B0604020202020204" pitchFamily="34" charset="0"/>
              <a:buChar char="•"/>
            </a:pPr>
            <a:r>
              <a:rPr lang="en-US" sz="1400" b="0" dirty="0">
                <a:solidFill>
                  <a:schemeClr val="tx1"/>
                </a:solidFill>
              </a:rPr>
              <a:t>Accession Samples</a:t>
            </a:r>
          </a:p>
          <a:p>
            <a:pPr marL="285750" indent="-285750">
              <a:buClr>
                <a:schemeClr val="accent1"/>
              </a:buClr>
              <a:buFont typeface="Arial" panose="020B0604020202020204" pitchFamily="34" charset="0"/>
              <a:buChar char="•"/>
            </a:pPr>
            <a:r>
              <a:rPr lang="en-US" sz="1400" b="0" dirty="0">
                <a:solidFill>
                  <a:schemeClr val="tx1"/>
                </a:solidFill>
              </a:rPr>
              <a:t>Create Shipment</a:t>
            </a:r>
          </a:p>
          <a:p>
            <a:pPr marL="285750" indent="-285750">
              <a:buClr>
                <a:schemeClr val="accent1"/>
              </a:buClr>
              <a:buFont typeface="Arial" panose="020B0604020202020204" pitchFamily="34" charset="0"/>
              <a:buChar char="•"/>
            </a:pPr>
            <a:endParaRPr lang="en-US" sz="1400" b="0" dirty="0">
              <a:solidFill>
                <a:schemeClr val="tx1"/>
              </a:solidFill>
            </a:endParaRPr>
          </a:p>
          <a:p>
            <a:r>
              <a:rPr lang="en-US" sz="1400" dirty="0">
                <a:solidFill>
                  <a:schemeClr val="tx1"/>
                </a:solidFill>
              </a:rPr>
              <a:t>Additional Tools</a:t>
            </a:r>
          </a:p>
          <a:p>
            <a:pPr marL="285750" indent="-285750">
              <a:buClr>
                <a:schemeClr val="accent1"/>
              </a:buClr>
              <a:buFont typeface="Arial" panose="020B0604020202020204" pitchFamily="34" charset="0"/>
              <a:buChar char="•"/>
            </a:pPr>
            <a:r>
              <a:rPr lang="en-US" sz="1400" b="0" dirty="0">
                <a:solidFill>
                  <a:schemeClr val="tx1"/>
                </a:solidFill>
              </a:rPr>
              <a:t>Sample Inventory Management at Site</a:t>
            </a:r>
          </a:p>
          <a:p>
            <a:pPr marL="285750" indent="-285750">
              <a:buClr>
                <a:schemeClr val="accent1"/>
              </a:buClr>
              <a:buFont typeface="Arial" panose="020B0604020202020204" pitchFamily="34" charset="0"/>
              <a:buChar char="•"/>
            </a:pPr>
            <a:r>
              <a:rPr lang="en-US" sz="1400" b="0" dirty="0">
                <a:solidFill>
                  <a:schemeClr val="tx1"/>
                </a:solidFill>
              </a:rPr>
              <a:t>Generates on-line requisition forms</a:t>
            </a:r>
          </a:p>
          <a:p>
            <a:pPr marL="285750" indent="-285750">
              <a:buClr>
                <a:schemeClr val="accent1"/>
              </a:buClr>
              <a:buFont typeface="Arial" panose="020B0604020202020204" pitchFamily="34" charset="0"/>
              <a:buChar char="•"/>
            </a:pPr>
            <a:r>
              <a:rPr lang="en-US" sz="1400" b="0" dirty="0">
                <a:solidFill>
                  <a:schemeClr val="tx1"/>
                </a:solidFill>
              </a:rPr>
              <a:t>View and respond to PPD Queries</a:t>
            </a:r>
          </a:p>
          <a:p>
            <a:pPr marL="285750" indent="-285750">
              <a:buClr>
                <a:schemeClr val="accent1"/>
              </a:buClr>
              <a:buFont typeface="Arial" panose="020B0604020202020204" pitchFamily="34" charset="0"/>
              <a:buChar char="•"/>
            </a:pPr>
            <a:r>
              <a:rPr lang="en-US" sz="1400" b="0" dirty="0">
                <a:solidFill>
                  <a:schemeClr val="tx1"/>
                </a:solidFill>
              </a:rPr>
              <a:t>View PPD Reports</a:t>
            </a:r>
          </a:p>
          <a:p>
            <a:pPr marL="285750" indent="-285750">
              <a:buClr>
                <a:schemeClr val="accent1"/>
              </a:buClr>
              <a:buFont typeface="Arial" panose="020B0604020202020204" pitchFamily="34" charset="0"/>
              <a:buChar char="•"/>
            </a:pPr>
            <a:r>
              <a:rPr lang="en-US" sz="1400" b="0" dirty="0">
                <a:solidFill>
                  <a:schemeClr val="tx1"/>
                </a:solidFill>
              </a:rPr>
              <a:t>Order Supplies</a:t>
            </a:r>
          </a:p>
          <a:p>
            <a:pPr marL="285750" indent="-285750">
              <a:buClr>
                <a:schemeClr val="accent1"/>
              </a:buClr>
              <a:buFont typeface="Arial" panose="020B0604020202020204" pitchFamily="34" charset="0"/>
              <a:buChar char="•"/>
            </a:pPr>
            <a:r>
              <a:rPr lang="en-US" sz="1400" b="0" dirty="0">
                <a:solidFill>
                  <a:schemeClr val="tx1"/>
                </a:solidFill>
              </a:rPr>
              <a:t>Access to view / print study documents</a:t>
            </a:r>
          </a:p>
          <a:p>
            <a:pPr marL="285750" indent="-285750">
              <a:buClr>
                <a:schemeClr val="accent1"/>
              </a:buClr>
              <a:buFont typeface="Arial" panose="020B0604020202020204" pitchFamily="34" charset="0"/>
              <a:buChar char="•"/>
            </a:pPr>
            <a:endParaRPr lang="en-US" sz="1400" b="0" dirty="0">
              <a:solidFill>
                <a:schemeClr val="tx1"/>
              </a:solidFill>
            </a:endParaRPr>
          </a:p>
          <a:p>
            <a:pPr lvl="2"/>
            <a:endParaRPr lang="en-US" dirty="0"/>
          </a:p>
          <a:p>
            <a:pPr lvl="2"/>
            <a:endParaRPr lang="en-US" dirty="0"/>
          </a:p>
        </p:txBody>
      </p:sp>
      <p:sp>
        <p:nvSpPr>
          <p:cNvPr id="25" name="Text Placeholder 24"/>
          <p:cNvSpPr>
            <a:spLocks noGrp="1"/>
          </p:cNvSpPr>
          <p:nvPr>
            <p:ph type="body" sz="quarter" idx="16"/>
          </p:nvPr>
        </p:nvSpPr>
        <p:spPr>
          <a:xfrm>
            <a:off x="3369923" y="1088476"/>
            <a:ext cx="92468" cy="4552036"/>
          </a:xfrm>
          <a:solidFill>
            <a:srgbClr val="5BBF21">
              <a:alpha val="93000"/>
            </a:srgbClr>
          </a:solidFill>
        </p:spPr>
        <p:txBody>
          <a:bodyPr/>
          <a:lstStyle/>
          <a:p>
            <a:endParaRPr lang="en-US" dirty="0"/>
          </a:p>
        </p:txBody>
      </p:sp>
      <p:sp>
        <p:nvSpPr>
          <p:cNvPr id="29" name="Title 3"/>
          <p:cNvSpPr>
            <a:spLocks noGrp="1"/>
          </p:cNvSpPr>
          <p:nvPr>
            <p:ph type="title"/>
          </p:nvPr>
        </p:nvSpPr>
        <p:spPr>
          <a:xfrm>
            <a:off x="519344" y="323695"/>
            <a:ext cx="8229600" cy="715960"/>
          </a:xfrm>
        </p:spPr>
        <p:txBody>
          <a:bodyPr>
            <a:normAutofit fontScale="90000"/>
          </a:bodyPr>
          <a:lstStyle/>
          <a:p>
            <a:r>
              <a:rPr lang="en-US" dirty="0"/>
              <a:t>PPD Preclarus</a:t>
            </a:r>
            <a:r>
              <a:rPr lang="en-US" baseline="30000" dirty="0"/>
              <a:t>®</a:t>
            </a:r>
            <a:r>
              <a:rPr lang="en-US" dirty="0"/>
              <a:t> Investigator Site Portal</a:t>
            </a:r>
            <a:br>
              <a:rPr lang="en-US" dirty="0"/>
            </a:br>
            <a:r>
              <a:rPr lang="en-US" sz="1800" dirty="0">
                <a:solidFill>
                  <a:srgbClr val="FF0000"/>
                </a:solidFill>
              </a:rPr>
              <a:t>Study Sites</a:t>
            </a:r>
            <a:br>
              <a:rPr lang="en-US" sz="1800" dirty="0">
                <a:solidFill>
                  <a:srgbClr val="FF0000"/>
                </a:solidFill>
              </a:rPr>
            </a:br>
            <a:r>
              <a:rPr lang="en-US" sz="1800" b="0" dirty="0">
                <a:solidFill>
                  <a:srgbClr val="000000"/>
                </a:solidFill>
              </a:rPr>
              <a:t>Web-based – LINK: </a:t>
            </a:r>
            <a:r>
              <a:rPr lang="en-US" sz="1800" u="sng" dirty="0">
                <a:solidFill>
                  <a:srgbClr val="0070C0"/>
                </a:solidFill>
              </a:rPr>
              <a:t>http:// </a:t>
            </a:r>
            <a:r>
              <a:rPr lang="en-US" sz="1800" u="sng" dirty="0">
                <a:solidFill>
                  <a:srgbClr val="0070C0"/>
                </a:solidFill>
                <a:hlinkClick r:id="rId3"/>
              </a:rPr>
              <a:t>preclaruslabdata.ppdi.com</a:t>
            </a:r>
            <a:br>
              <a:rPr lang="en-US" sz="1800" dirty="0">
                <a:solidFill>
                  <a:srgbClr val="0070C0"/>
                </a:solidFill>
              </a:rPr>
            </a:br>
            <a:endParaRPr lang="en-US" dirty="0"/>
          </a:p>
        </p:txBody>
      </p:sp>
      <p:sp>
        <p:nvSpPr>
          <p:cNvPr id="2" name="Text Placeholder 1"/>
          <p:cNvSpPr>
            <a:spLocks noGrp="1"/>
          </p:cNvSpPr>
          <p:nvPr>
            <p:ph type="body" sz="quarter" idx="15"/>
          </p:nvPr>
        </p:nvSpPr>
        <p:spPr>
          <a:xfrm>
            <a:off x="0" y="5490489"/>
            <a:ext cx="9144000" cy="606667"/>
          </a:xfrm>
        </p:spPr>
        <p:txBody>
          <a:bodyPr/>
          <a:lstStyle/>
          <a:p>
            <a:pPr>
              <a:spcBef>
                <a:spcPts val="0"/>
              </a:spcBef>
            </a:pPr>
            <a:r>
              <a:rPr lang="en-US" sz="1600" dirty="0"/>
              <a:t>On-Line Sample Accessioning Strengthens Sample Chain of Custody</a:t>
            </a:r>
          </a:p>
        </p:txBody>
      </p:sp>
      <p:sp>
        <p:nvSpPr>
          <p:cNvPr id="3" name="Slide Number Placeholder 2">
            <a:extLst>
              <a:ext uri="{FF2B5EF4-FFF2-40B4-BE49-F238E27FC236}">
                <a16:creationId xmlns:a16="http://schemas.microsoft.com/office/drawing/2014/main" id="{BA4D5357-2C69-4BF7-886A-D225A31441FA}"/>
              </a:ext>
            </a:extLst>
          </p:cNvPr>
          <p:cNvSpPr>
            <a:spLocks noGrp="1"/>
          </p:cNvSpPr>
          <p:nvPr>
            <p:ph type="sldNum" sz="quarter" idx="11"/>
          </p:nvPr>
        </p:nvSpPr>
        <p:spPr>
          <a:xfrm>
            <a:off x="0" y="6487109"/>
            <a:ext cx="390525" cy="228600"/>
          </a:xfrm>
        </p:spPr>
        <p:txBody>
          <a:bodyPr/>
          <a:lstStyle/>
          <a:p>
            <a:fld id="{5821A57F-3C0D-4C99-BD6F-D35E74D4C9E6}" type="slidenum">
              <a:rPr lang="en-US" smtClean="0"/>
              <a:pPr/>
              <a:t>119</a:t>
            </a:fld>
            <a:endParaRPr lang="en-US" dirty="0"/>
          </a:p>
        </p:txBody>
      </p:sp>
    </p:spTree>
    <p:extLst>
      <p:ext uri="{BB962C8B-B14F-4D97-AF65-F5344CB8AC3E}">
        <p14:creationId xmlns:p14="http://schemas.microsoft.com/office/powerpoint/2010/main" val="752080583"/>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0"/>
          <p:cNvSpPr txBox="1">
            <a:spLocks/>
          </p:cNvSpPr>
          <p:nvPr/>
        </p:nvSpPr>
        <p:spPr>
          <a:xfrm>
            <a:off x="731838" y="3916363"/>
            <a:ext cx="2786062" cy="365125"/>
          </a:xfrm>
          <a:prstGeom prst="rect">
            <a:avLst/>
          </a:prstGeom>
        </p:spPr>
        <p:txBody>
          <a:bodyPr lIns="91376" tIns="45688" rIns="91376" bIns="45688"/>
          <a:lstStyle>
            <a:lvl1pPr>
              <a:defRPr/>
            </a:lvl1pPr>
          </a:lstStyle>
          <a:p>
            <a:pPr>
              <a:defRPr/>
            </a:pPr>
            <a:endParaRPr lang="en-US" sz="1600" dirty="0">
              <a:solidFill>
                <a:srgbClr val="FFFFFF">
                  <a:lumMod val="75000"/>
                </a:srgbClr>
              </a:solidFill>
              <a:latin typeface="Calibri"/>
              <a:ea typeface="Arial Unicode MS" pitchFamily="34" charset="-128"/>
              <a:cs typeface="Arial Unicode MS" pitchFamily="34" charset="-128"/>
            </a:endParaRPr>
          </a:p>
        </p:txBody>
      </p:sp>
      <p:sp>
        <p:nvSpPr>
          <p:cNvPr id="7" name="Text Placeholder 1"/>
          <p:cNvSpPr>
            <a:spLocks noGrp="1"/>
          </p:cNvSpPr>
          <p:nvPr>
            <p:ph type="body" idx="1"/>
          </p:nvPr>
        </p:nvSpPr>
        <p:spPr/>
        <p:txBody>
          <a:bodyPr>
            <a:normAutofit lnSpcReduction="10000"/>
          </a:bodyPr>
          <a:lstStyle/>
          <a:p>
            <a:pPr algn="l">
              <a:defRPr/>
            </a:pPr>
            <a:r>
              <a:rPr sz="4000" dirty="0"/>
              <a:t>FX006 Pharmacokinetics (PK)</a:t>
            </a:r>
          </a:p>
          <a:p>
            <a:pPr>
              <a:defRPr/>
            </a:pPr>
            <a:endParaRPr sz="3600" dirty="0"/>
          </a:p>
        </p:txBody>
      </p:sp>
      <p:sp>
        <p:nvSpPr>
          <p:cNvPr id="8" name="Footer Placeholder 4"/>
          <p:cNvSpPr txBox="1">
            <a:spLocks/>
          </p:cNvSpPr>
          <p:nvPr/>
        </p:nvSpPr>
        <p:spPr bwMode="auto">
          <a:xfrm>
            <a:off x="3114675" y="655320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rgbClr val="81B73B"/>
              </a:buClr>
              <a:defRPr sz="2400" b="1">
                <a:solidFill>
                  <a:schemeClr val="tx1"/>
                </a:solidFill>
                <a:latin typeface="Calibri" pitchFamily="34" charset="0"/>
                <a:ea typeface="MS PGothic" pitchFamily="34" charset="-128"/>
              </a:defRPr>
            </a:lvl1pPr>
            <a:lvl2pPr marL="763588" indent="-285750" eaLnBrk="0" hangingPunct="0">
              <a:spcBef>
                <a:spcPct val="20000"/>
              </a:spcBef>
              <a:buClr>
                <a:srgbClr val="81B73B"/>
              </a:buClr>
              <a:buSzPct val="120000"/>
              <a:buFont typeface="Arial" pitchFamily="34" charset="0"/>
              <a:buChar char="•"/>
              <a:defRPr sz="2000">
                <a:solidFill>
                  <a:schemeClr val="tx1"/>
                </a:solidFill>
                <a:latin typeface="Calibri" pitchFamily="34" charset="0"/>
                <a:ea typeface="MS PGothic" pitchFamily="34" charset="-128"/>
              </a:defRPr>
            </a:lvl2pPr>
            <a:lvl3pPr marL="1182688" indent="-228600" eaLnBrk="0" hangingPunct="0">
              <a:spcBef>
                <a:spcPct val="20000"/>
              </a:spcBef>
              <a:buClr>
                <a:srgbClr val="81B73B"/>
              </a:buClr>
              <a:buFont typeface="Courier New" pitchFamily="49" charset="0"/>
              <a:buChar char="o"/>
              <a:defRPr>
                <a:solidFill>
                  <a:schemeClr val="tx1"/>
                </a:solidFill>
                <a:latin typeface="Calibri" pitchFamily="34" charset="0"/>
                <a:ea typeface="MS PGothic" pitchFamily="34" charset="-128"/>
              </a:defRPr>
            </a:lvl3pPr>
            <a:lvl4pPr marL="1601788" indent="-228600" eaLnBrk="0" hangingPunct="0">
              <a:spcBef>
                <a:spcPct val="20000"/>
              </a:spcBef>
              <a:buClr>
                <a:schemeClr val="folHlink"/>
              </a:buClr>
              <a:buChar char="–"/>
              <a:defRPr sz="1600">
                <a:solidFill>
                  <a:srgbClr val="77787B"/>
                </a:solidFill>
                <a:latin typeface="Calibri" pitchFamily="34" charset="0"/>
                <a:ea typeface="MS PGothic" pitchFamily="34" charset="-128"/>
              </a:defRPr>
            </a:lvl4pPr>
            <a:lvl5pPr marL="2057400" indent="-228600" eaLnBrk="0" hangingPunct="0">
              <a:spcBef>
                <a:spcPct val="20000"/>
              </a:spcBef>
              <a:buClr>
                <a:schemeClr val="folHlink"/>
              </a:buClr>
              <a:buChar char="»"/>
              <a:defRPr sz="1600">
                <a:solidFill>
                  <a:srgbClr val="77787B"/>
                </a:solidFill>
                <a:latin typeface="Calibri" pitchFamily="34" charset="0"/>
                <a:ea typeface="MS PGothic" pitchFamily="34" charset="-128"/>
              </a:defRPr>
            </a:lvl5pPr>
            <a:lvl6pPr marL="25146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6pPr>
            <a:lvl7pPr marL="29718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7pPr>
            <a:lvl8pPr marL="34290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8pPr>
            <a:lvl9pPr marL="38862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9pPr>
          </a:lstStyle>
          <a:p>
            <a:pPr algn="ctr">
              <a:spcBef>
                <a:spcPct val="0"/>
              </a:spcBef>
            </a:pPr>
            <a:r>
              <a:rPr lang="en-US" altLang="en-US" sz="1200" dirty="0">
                <a:solidFill>
                  <a:srgbClr val="000000"/>
                </a:solidFill>
              </a:rPr>
              <a:t>CONFIDENTIAL</a:t>
            </a:r>
            <a:endParaRPr lang="en-US" altLang="en-US" sz="1600" dirty="0">
              <a:solidFill>
                <a:srgbClr val="000000"/>
              </a:solidFill>
            </a:endParaRPr>
          </a:p>
        </p:txBody>
      </p:sp>
    </p:spTree>
    <p:extLst>
      <p:ext uri="{BB962C8B-B14F-4D97-AF65-F5344CB8AC3E}">
        <p14:creationId xmlns:p14="http://schemas.microsoft.com/office/powerpoint/2010/main" val="155088943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DE04DE-2384-4FD6-ABEB-1480D59B9F68}"/>
              </a:ext>
            </a:extLst>
          </p:cNvPr>
          <p:cNvPicPr>
            <a:picLocks noChangeAspect="1"/>
          </p:cNvPicPr>
          <p:nvPr/>
        </p:nvPicPr>
        <p:blipFill>
          <a:blip r:embed="rId2"/>
          <a:stretch>
            <a:fillRect/>
          </a:stretch>
        </p:blipFill>
        <p:spPr>
          <a:xfrm>
            <a:off x="0" y="1071628"/>
            <a:ext cx="9143999" cy="4744104"/>
          </a:xfrm>
          <a:prstGeom prst="rect">
            <a:avLst/>
          </a:prstGeom>
        </p:spPr>
      </p:pic>
      <p:sp>
        <p:nvSpPr>
          <p:cNvPr id="7" name="Text Placeholder 6"/>
          <p:cNvSpPr>
            <a:spLocks noGrp="1"/>
          </p:cNvSpPr>
          <p:nvPr>
            <p:ph type="body" sz="quarter" idx="13"/>
          </p:nvPr>
        </p:nvSpPr>
        <p:spPr>
          <a:xfrm>
            <a:off x="3411020" y="1087652"/>
            <a:ext cx="5732979" cy="4532311"/>
          </a:xfrm>
        </p:spPr>
        <p:txBody>
          <a:bodyPr/>
          <a:lstStyle/>
          <a:p>
            <a:endParaRPr lang="en-US" dirty="0">
              <a:solidFill>
                <a:schemeClr val="tx1"/>
              </a:solidFill>
            </a:endParaRPr>
          </a:p>
          <a:p>
            <a:pPr hangingPunct="0"/>
            <a:r>
              <a:rPr lang="en-IN" sz="1600" dirty="0">
                <a:solidFill>
                  <a:schemeClr val="tx1"/>
                </a:solidFill>
              </a:rPr>
              <a:t>Account Activation / Management</a:t>
            </a:r>
          </a:p>
          <a:p>
            <a:pPr lvl="3">
              <a:buClr>
                <a:srgbClr val="5BBF21"/>
              </a:buClr>
            </a:pPr>
            <a:r>
              <a:rPr lang="en-US" dirty="0"/>
              <a:t>The account activation email is sent to the Principal Investigator (PI) and Study Coordinator (SC) email address</a:t>
            </a:r>
          </a:p>
          <a:p>
            <a:pPr lvl="3">
              <a:buClr>
                <a:srgbClr val="5BBF21"/>
              </a:buClr>
            </a:pPr>
            <a:r>
              <a:rPr lang="en-US" dirty="0"/>
              <a:t>Account activation link embedded in activation email</a:t>
            </a:r>
          </a:p>
          <a:p>
            <a:pPr lvl="3">
              <a:buClr>
                <a:srgbClr val="5BBF21"/>
              </a:buClr>
            </a:pPr>
            <a:r>
              <a:rPr lang="en-US" dirty="0"/>
              <a:t>Expires after seven calendar days</a:t>
            </a:r>
          </a:p>
          <a:p>
            <a:pPr lvl="3">
              <a:buClr>
                <a:srgbClr val="5BBF21"/>
              </a:buClr>
            </a:pPr>
            <a:r>
              <a:rPr lang="en-US" dirty="0"/>
              <a:t>PI or SC clicks on link to activate site and create a password</a:t>
            </a:r>
          </a:p>
          <a:p>
            <a:pPr lvl="3">
              <a:buClr>
                <a:srgbClr val="5BBF21"/>
              </a:buClr>
            </a:pPr>
            <a:r>
              <a:rPr lang="en-US" dirty="0"/>
              <a:t>PI and SC will have account management capabilities and can manage access for other site personnel</a:t>
            </a:r>
          </a:p>
          <a:p>
            <a:pPr lvl="2"/>
            <a:endParaRPr lang="en-US" dirty="0"/>
          </a:p>
        </p:txBody>
      </p:sp>
      <p:sp>
        <p:nvSpPr>
          <p:cNvPr id="25" name="Text Placeholder 24"/>
          <p:cNvSpPr>
            <a:spLocks noGrp="1"/>
          </p:cNvSpPr>
          <p:nvPr>
            <p:ph type="body" sz="quarter" idx="16"/>
          </p:nvPr>
        </p:nvSpPr>
        <p:spPr>
          <a:xfrm>
            <a:off x="3369923" y="1088476"/>
            <a:ext cx="92468" cy="4552036"/>
          </a:xfrm>
          <a:solidFill>
            <a:srgbClr val="5BBF21">
              <a:alpha val="93000"/>
            </a:srgbClr>
          </a:solidFill>
        </p:spPr>
        <p:txBody>
          <a:bodyPr/>
          <a:lstStyle/>
          <a:p>
            <a:endParaRPr lang="en-US" dirty="0"/>
          </a:p>
        </p:txBody>
      </p:sp>
      <p:sp>
        <p:nvSpPr>
          <p:cNvPr id="29" name="Title 3"/>
          <p:cNvSpPr>
            <a:spLocks noGrp="1"/>
          </p:cNvSpPr>
          <p:nvPr>
            <p:ph type="title"/>
          </p:nvPr>
        </p:nvSpPr>
        <p:spPr>
          <a:xfrm>
            <a:off x="457200" y="12245"/>
            <a:ext cx="8229600" cy="715960"/>
          </a:xfrm>
        </p:spPr>
        <p:txBody>
          <a:bodyPr/>
          <a:lstStyle/>
          <a:p>
            <a:r>
              <a:rPr lang="en-US" dirty="0"/>
              <a:t>PPD </a:t>
            </a:r>
            <a:r>
              <a:rPr lang="en-US" dirty="0" err="1"/>
              <a:t>Preclarus</a:t>
            </a:r>
            <a:r>
              <a:rPr lang="en-US" baseline="30000" dirty="0"/>
              <a:t>®</a:t>
            </a:r>
            <a:r>
              <a:rPr lang="en-US" dirty="0"/>
              <a:t> Investigator Site Portal</a:t>
            </a:r>
            <a:br>
              <a:rPr lang="en-US" dirty="0"/>
            </a:br>
            <a:r>
              <a:rPr lang="en-US" sz="1800" dirty="0">
                <a:solidFill>
                  <a:srgbClr val="FF0000"/>
                </a:solidFill>
              </a:rPr>
              <a:t>Study Sites</a:t>
            </a:r>
            <a:endParaRPr lang="en-US" dirty="0"/>
          </a:p>
        </p:txBody>
      </p:sp>
      <p:sp>
        <p:nvSpPr>
          <p:cNvPr id="2" name="Text Placeholder 1"/>
          <p:cNvSpPr>
            <a:spLocks noGrp="1"/>
          </p:cNvSpPr>
          <p:nvPr>
            <p:ph type="body" sz="quarter" idx="15"/>
          </p:nvPr>
        </p:nvSpPr>
        <p:spPr>
          <a:xfrm>
            <a:off x="0" y="5490489"/>
            <a:ext cx="9144000" cy="606667"/>
          </a:xfrm>
        </p:spPr>
        <p:txBody>
          <a:bodyPr/>
          <a:lstStyle/>
          <a:p>
            <a:r>
              <a:rPr lang="en-US" sz="1400" dirty="0"/>
              <a:t>Note: For detailed instructions on </a:t>
            </a:r>
            <a:r>
              <a:rPr lang="en-US" sz="1400" dirty="0" err="1"/>
              <a:t>Preclarus</a:t>
            </a:r>
            <a:r>
              <a:rPr lang="en-US" sz="1400" baseline="30000" dirty="0"/>
              <a:t> ®</a:t>
            </a:r>
            <a:r>
              <a:rPr lang="en-US" sz="1400" dirty="0"/>
              <a:t> account activation and trouble shooting, please refer to the </a:t>
            </a:r>
            <a:r>
              <a:rPr lang="en-US" sz="1400" dirty="0" err="1"/>
              <a:t>Preclarus</a:t>
            </a:r>
            <a:r>
              <a:rPr lang="en-US" sz="1400" baseline="30000" dirty="0"/>
              <a:t> ®</a:t>
            </a:r>
            <a:r>
              <a:rPr lang="en-US" sz="1400" dirty="0"/>
              <a:t> User Guide under the Help tab within the </a:t>
            </a:r>
            <a:r>
              <a:rPr lang="en-US" sz="1400" dirty="0" err="1"/>
              <a:t>Preclarus</a:t>
            </a:r>
            <a:r>
              <a:rPr lang="en-US" sz="1400" baseline="30000" dirty="0"/>
              <a:t> ®</a:t>
            </a:r>
            <a:r>
              <a:rPr lang="en-US" sz="1400" dirty="0"/>
              <a:t> portal</a:t>
            </a:r>
          </a:p>
        </p:txBody>
      </p:sp>
      <p:sp>
        <p:nvSpPr>
          <p:cNvPr id="3" name="Slide Number Placeholder 2">
            <a:extLst>
              <a:ext uri="{FF2B5EF4-FFF2-40B4-BE49-F238E27FC236}">
                <a16:creationId xmlns:a16="http://schemas.microsoft.com/office/drawing/2014/main" id="{EC7F442E-E668-4A0B-BA5D-558641E8EE63}"/>
              </a:ext>
            </a:extLst>
          </p:cNvPr>
          <p:cNvSpPr>
            <a:spLocks noGrp="1"/>
          </p:cNvSpPr>
          <p:nvPr>
            <p:ph type="sldNum" sz="quarter" idx="11"/>
          </p:nvPr>
        </p:nvSpPr>
        <p:spPr>
          <a:xfrm>
            <a:off x="0" y="6487108"/>
            <a:ext cx="390525" cy="228600"/>
          </a:xfrm>
        </p:spPr>
        <p:txBody>
          <a:bodyPr/>
          <a:lstStyle/>
          <a:p>
            <a:fld id="{5821A57F-3C0D-4C99-BD6F-D35E74D4C9E6}" type="slidenum">
              <a:rPr lang="en-US" smtClean="0"/>
              <a:pPr/>
              <a:t>120</a:t>
            </a:fld>
            <a:endParaRPr lang="en-US" dirty="0"/>
          </a:p>
        </p:txBody>
      </p:sp>
    </p:spTree>
    <p:extLst>
      <p:ext uri="{BB962C8B-B14F-4D97-AF65-F5344CB8AC3E}">
        <p14:creationId xmlns:p14="http://schemas.microsoft.com/office/powerpoint/2010/main" val="3987056829"/>
      </p:ext>
    </p:extLst>
  </p:cSld>
  <p:clrMapOvr>
    <a:masterClrMapping/>
  </p:clrMapOvr>
  <p:transition spd="med">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Analgesic Solutions</a:t>
            </a:r>
          </a:p>
        </p:txBody>
      </p:sp>
      <p:sp>
        <p:nvSpPr>
          <p:cNvPr id="4" name="Text Placeholder 3"/>
          <p:cNvSpPr>
            <a:spLocks noGrp="1"/>
          </p:cNvSpPr>
          <p:nvPr>
            <p:ph type="body" idx="1"/>
          </p:nvPr>
        </p:nvSpPr>
        <p:spPr/>
        <p:txBody>
          <a:bodyPr/>
          <a:lstStyle/>
          <a:p>
            <a:r>
              <a:rPr lang="en-US" dirty="0"/>
              <a:t>FX006-2018-015 SIV Training</a:t>
            </a:r>
          </a:p>
          <a:p>
            <a:endParaRPr lang="en-US" dirty="0"/>
          </a:p>
        </p:txBody>
      </p:sp>
    </p:spTree>
    <p:extLst>
      <p:ext uri="{BB962C8B-B14F-4D97-AF65-F5344CB8AC3E}">
        <p14:creationId xmlns:p14="http://schemas.microsoft.com/office/powerpoint/2010/main" val="19054777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066800" y="228600"/>
            <a:ext cx="7543800" cy="803482"/>
          </a:xfrm>
          <a:prstGeom prst="rect">
            <a:avLst/>
          </a:prstGeom>
        </p:spPr>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srgbClr val="002060"/>
                </a:solidFill>
                <a:effectLst/>
                <a:uLnTx/>
                <a:uFillTx/>
                <a:latin typeface="DINCondensed" panose="020B0606040000020204" pitchFamily="34" charset="0"/>
                <a:ea typeface="+mn-ea"/>
                <a:cs typeface="Whitney Medium" pitchFamily="50" charset="0"/>
              </a:rPr>
              <a:t>Practical details of training for this study</a:t>
            </a:r>
            <a:br>
              <a:rPr kumimoji="0" lang="en-US" sz="3200" b="1" i="0" u="none" strike="noStrike" kern="1200" cap="none" spc="0" normalizeH="0" baseline="0" noProof="0" dirty="0">
                <a:ln>
                  <a:noFill/>
                </a:ln>
                <a:solidFill>
                  <a:srgbClr val="002060"/>
                </a:solidFill>
                <a:effectLst/>
                <a:uLnTx/>
                <a:uFillTx/>
                <a:latin typeface="DINCondensed" panose="020B0606040000020204" pitchFamily="34" charset="0"/>
                <a:ea typeface="+mn-ea"/>
                <a:cs typeface="Whitney Medium" pitchFamily="50" charset="0"/>
              </a:rPr>
            </a:br>
            <a:endParaRPr kumimoji="0" lang="en-US" sz="3200" b="1" i="0" u="none" strike="noStrike" kern="1200" cap="none" spc="0" normalizeH="0" baseline="0" noProof="0" dirty="0">
              <a:ln>
                <a:noFill/>
              </a:ln>
              <a:solidFill>
                <a:srgbClr val="002060"/>
              </a:solidFill>
              <a:effectLst/>
              <a:uLnTx/>
              <a:uFillTx/>
              <a:latin typeface="DINCondensed" panose="020B0606040000020204" pitchFamily="34" charset="0"/>
              <a:ea typeface="+mn-ea"/>
            </a:endParaRPr>
          </a:p>
        </p:txBody>
      </p:sp>
      <p:sp>
        <p:nvSpPr>
          <p:cNvPr id="17" name="Content Placeholder 2">
            <a:extLst>
              <a:ext uri="{FF2B5EF4-FFF2-40B4-BE49-F238E27FC236}">
                <a16:creationId xmlns:a16="http://schemas.microsoft.com/office/drawing/2014/main" id="{0A20291D-7BC1-445B-AA63-F03DD6FBD8DA}"/>
              </a:ext>
            </a:extLst>
          </p:cNvPr>
          <p:cNvSpPr>
            <a:spLocks noGrp="1"/>
          </p:cNvSpPr>
          <p:nvPr>
            <p:ph idx="1"/>
          </p:nvPr>
        </p:nvSpPr>
        <p:spPr>
          <a:xfrm>
            <a:off x="2686051" y="1258185"/>
            <a:ext cx="6194020" cy="5463290"/>
          </a:xfrm>
        </p:spPr>
        <p:txBody>
          <a:bodyPr>
            <a:normAutofit fontScale="92500" lnSpcReduction="20000"/>
          </a:bodyPr>
          <a:lstStyle/>
          <a:p>
            <a:pPr marL="1014413" lvl="2" indent="-214313" defTabSz="342900">
              <a:lnSpc>
                <a:spcPct val="100000"/>
              </a:lnSpc>
              <a:spcBef>
                <a:spcPts val="150"/>
              </a:spcBef>
              <a:spcAft>
                <a:spcPts val="1200"/>
              </a:spcAft>
              <a:buClr>
                <a:schemeClr val="accent2"/>
              </a:buClr>
              <a:buSzPct val="80000"/>
              <a:buFont typeface="Wingdings 3" charset="2"/>
              <a:buChar char=""/>
              <a:defRPr/>
            </a:pPr>
            <a:r>
              <a:rPr lang="en-US" sz="1800" b="1" dirty="0">
                <a:latin typeface="Arial" panose="020B0604020202020204" pitchFamily="34" charset="0"/>
                <a:cs typeface="Arial" panose="020B0604020202020204" pitchFamily="34" charset="0"/>
              </a:rPr>
              <a:t>Research Staff:</a:t>
            </a:r>
          </a:p>
          <a:p>
            <a:pPr marL="1543050" lvl="3" indent="-285750" defTabSz="342900">
              <a:lnSpc>
                <a:spcPct val="100000"/>
              </a:lnSpc>
              <a:spcBef>
                <a:spcPts val="150"/>
              </a:spcBef>
              <a:spcAft>
                <a:spcPts val="1200"/>
              </a:spcAft>
              <a:buClr>
                <a:schemeClr val="accent2"/>
              </a:buClr>
              <a:buSzPct val="80000"/>
              <a:buFont typeface="Wingdings" panose="05000000000000000000" pitchFamily="2" charset="2"/>
              <a:buChar char="Ø"/>
              <a:defRPr/>
            </a:pPr>
            <a:r>
              <a:rPr lang="en-US" sz="1800" dirty="0">
                <a:latin typeface="Arial" panose="020B0604020202020204" pitchFamily="34" charset="0"/>
                <a:cs typeface="Arial" panose="020B0604020202020204" pitchFamily="34" charset="0"/>
              </a:rPr>
              <a:t>Complete Accurate Pain Reporting &amp; Placebo Response Reduction for Staff training</a:t>
            </a:r>
          </a:p>
          <a:p>
            <a:pPr marL="2000250" lvl="4" indent="-285750" defTabSz="342900">
              <a:lnSpc>
                <a:spcPct val="100000"/>
              </a:lnSpc>
              <a:spcBef>
                <a:spcPts val="150"/>
              </a:spcBef>
              <a:spcAft>
                <a:spcPts val="1200"/>
              </a:spcAft>
              <a:buClr>
                <a:schemeClr val="accent2"/>
              </a:buClr>
              <a:buSzPct val="80000"/>
              <a:buFont typeface="Wingdings" panose="05000000000000000000" pitchFamily="2" charset="2"/>
              <a:buChar char="§"/>
              <a:defRPr/>
            </a:pPr>
            <a:r>
              <a:rPr lang="en-US" sz="1800" dirty="0">
                <a:latin typeface="Arial" panose="020B0604020202020204" pitchFamily="34" charset="0"/>
                <a:cs typeface="Arial" panose="020B0604020202020204" pitchFamily="34" charset="0"/>
              </a:rPr>
              <a:t>Participate in Investigator Meeting training</a:t>
            </a:r>
          </a:p>
          <a:p>
            <a:pPr marL="2000250" lvl="4" indent="-285750" defTabSz="342900">
              <a:lnSpc>
                <a:spcPct val="100000"/>
              </a:lnSpc>
              <a:spcBef>
                <a:spcPts val="150"/>
              </a:spcBef>
              <a:spcAft>
                <a:spcPts val="1200"/>
              </a:spcAft>
              <a:buClr>
                <a:schemeClr val="accent2"/>
              </a:buClr>
              <a:buSzPct val="80000"/>
              <a:buFont typeface="Wingdings" panose="05000000000000000000" pitchFamily="2" charset="2"/>
              <a:buChar char="§"/>
              <a:defRPr/>
            </a:pPr>
            <a:r>
              <a:rPr lang="en-US" sz="1800" dirty="0">
                <a:latin typeface="Arial" panose="020B0604020202020204" pitchFamily="34" charset="0"/>
                <a:cs typeface="Arial" panose="020B0604020202020204" pitchFamily="34" charset="0"/>
              </a:rPr>
              <a:t>Log on to </a:t>
            </a:r>
            <a:r>
              <a:rPr lang="en-US" sz="1800" dirty="0" err="1">
                <a:latin typeface="Arial" panose="020B0604020202020204" pitchFamily="34" charset="0"/>
                <a:cs typeface="Arial" panose="020B0604020202020204" pitchFamily="34" charset="0"/>
              </a:rPr>
              <a:t>aLearn</a:t>
            </a:r>
            <a:r>
              <a:rPr lang="en-US" sz="1800" dirty="0">
                <a:latin typeface="Arial" panose="020B0604020202020204" pitchFamily="34" charset="0"/>
                <a:cs typeface="Arial" panose="020B0604020202020204" pitchFamily="34" charset="0"/>
              </a:rPr>
              <a:t> to take on-line training</a:t>
            </a:r>
          </a:p>
          <a:p>
            <a:pPr marL="2000250" lvl="4" indent="-285750" defTabSz="342900">
              <a:lnSpc>
                <a:spcPct val="100000"/>
              </a:lnSpc>
              <a:spcBef>
                <a:spcPts val="150"/>
              </a:spcBef>
              <a:spcAft>
                <a:spcPts val="1200"/>
              </a:spcAft>
              <a:buClr>
                <a:schemeClr val="accent2"/>
              </a:buClr>
              <a:buSzPct val="80000"/>
              <a:buFont typeface="Wingdings" panose="05000000000000000000" pitchFamily="2" charset="2"/>
              <a:buChar char="§"/>
              <a:defRPr/>
            </a:pPr>
            <a:r>
              <a:rPr lang="en-US" sz="1800" dirty="0">
                <a:latin typeface="Arial" panose="020B0604020202020204" pitchFamily="34" charset="0"/>
                <a:cs typeface="Arial" panose="020B0604020202020204" pitchFamily="34" charset="0"/>
              </a:rPr>
              <a:t>Pass certification assessment for each training – 80% or greater</a:t>
            </a:r>
          </a:p>
          <a:p>
            <a:pPr marL="1014413" lvl="2" indent="-214313" defTabSz="342900">
              <a:lnSpc>
                <a:spcPct val="100000"/>
              </a:lnSpc>
              <a:spcBef>
                <a:spcPts val="150"/>
              </a:spcBef>
              <a:spcAft>
                <a:spcPts val="1200"/>
              </a:spcAft>
              <a:buClr>
                <a:schemeClr val="accent2"/>
              </a:buClr>
              <a:buSzPct val="80000"/>
              <a:buFont typeface="Wingdings 3" charset="2"/>
              <a:buChar char=""/>
              <a:defRPr/>
            </a:pPr>
            <a:r>
              <a:rPr lang="en-US" sz="1800" b="1" dirty="0">
                <a:latin typeface="Arial" panose="020B0604020202020204" pitchFamily="34" charset="0"/>
                <a:cs typeface="Arial" panose="020B0604020202020204" pitchFamily="34" charset="0"/>
              </a:rPr>
              <a:t>Study Subjects:</a:t>
            </a:r>
          </a:p>
          <a:p>
            <a:pPr marL="1543050" lvl="3" indent="-285750" defTabSz="342900">
              <a:lnSpc>
                <a:spcPct val="100000"/>
              </a:lnSpc>
              <a:spcBef>
                <a:spcPts val="150"/>
              </a:spcBef>
              <a:spcAft>
                <a:spcPts val="1200"/>
              </a:spcAft>
              <a:buClr>
                <a:schemeClr val="accent2"/>
              </a:buClr>
              <a:buSzPct val="80000"/>
              <a:buFont typeface="Wingdings" panose="05000000000000000000" pitchFamily="2" charset="2"/>
              <a:buChar char="Ø"/>
              <a:defRPr/>
            </a:pPr>
            <a:r>
              <a:rPr lang="en-US" sz="1800" dirty="0">
                <a:latin typeface="Arial" panose="020B0604020202020204" pitchFamily="34" charset="0"/>
                <a:cs typeface="Arial" panose="020B0604020202020204" pitchFamily="34" charset="0"/>
              </a:rPr>
              <a:t>Complete Accurate Pain Reporting &amp; Placebo Response Reduction for Subjects training</a:t>
            </a:r>
          </a:p>
          <a:p>
            <a:pPr marL="2000250" lvl="4" indent="-285750" defTabSz="342900">
              <a:lnSpc>
                <a:spcPct val="100000"/>
              </a:lnSpc>
              <a:spcBef>
                <a:spcPts val="150"/>
              </a:spcBef>
              <a:spcAft>
                <a:spcPts val="1200"/>
              </a:spcAft>
              <a:buClr>
                <a:schemeClr val="accent2"/>
              </a:buClr>
              <a:buSzPct val="80000"/>
              <a:buFont typeface="Wingdings" panose="05000000000000000000" pitchFamily="2" charset="2"/>
              <a:buChar char="§"/>
              <a:defRPr/>
            </a:pPr>
            <a:r>
              <a:rPr lang="en-US" sz="1800" dirty="0">
                <a:latin typeface="Arial" panose="020B0604020202020204" pitchFamily="34" charset="0"/>
                <a:cs typeface="Arial" panose="020B0604020202020204" pitchFamily="34" charset="0"/>
              </a:rPr>
              <a:t>Log on to </a:t>
            </a:r>
            <a:r>
              <a:rPr lang="en-US" sz="1800" dirty="0" err="1">
                <a:latin typeface="Arial" panose="020B0604020202020204" pitchFamily="34" charset="0"/>
                <a:cs typeface="Arial" panose="020B0604020202020204" pitchFamily="34" charset="0"/>
              </a:rPr>
              <a:t>aLearn</a:t>
            </a:r>
            <a:r>
              <a:rPr lang="en-US" sz="1800" dirty="0">
                <a:latin typeface="Arial" panose="020B0604020202020204" pitchFamily="34" charset="0"/>
                <a:cs typeface="Arial" panose="020B0604020202020204" pitchFamily="34" charset="0"/>
              </a:rPr>
              <a:t> to take on-line training</a:t>
            </a:r>
          </a:p>
          <a:p>
            <a:pPr marL="2000250" lvl="4" indent="-285750" defTabSz="342900">
              <a:lnSpc>
                <a:spcPct val="100000"/>
              </a:lnSpc>
              <a:spcBef>
                <a:spcPts val="150"/>
              </a:spcBef>
              <a:spcAft>
                <a:spcPts val="1200"/>
              </a:spcAft>
              <a:buClr>
                <a:schemeClr val="accent2"/>
              </a:buClr>
              <a:buSzPct val="80000"/>
              <a:buFont typeface="Wingdings" panose="05000000000000000000" pitchFamily="2" charset="2"/>
              <a:buChar char="§"/>
              <a:defRPr/>
            </a:pPr>
            <a:r>
              <a:rPr lang="en-US" sz="1800" dirty="0">
                <a:latin typeface="Arial" panose="020B0604020202020204" pitchFamily="34" charset="0"/>
                <a:cs typeface="Arial" panose="020B0604020202020204" pitchFamily="34" charset="0"/>
              </a:rPr>
              <a:t>Subjects are required to take an assessment, but it is intended to demonstrate understanding and is not graded for certification</a:t>
            </a:r>
          </a:p>
          <a:p>
            <a:pPr marL="2000250" lvl="4" indent="-285750" defTabSz="342900">
              <a:lnSpc>
                <a:spcPct val="100000"/>
              </a:lnSpc>
              <a:spcBef>
                <a:spcPts val="150"/>
              </a:spcBef>
              <a:spcAft>
                <a:spcPts val="1200"/>
              </a:spcAft>
              <a:buClr>
                <a:schemeClr val="accent2"/>
              </a:buClr>
              <a:buSzPct val="80000"/>
              <a:buFont typeface="Wingdings" panose="05000000000000000000" pitchFamily="2" charset="2"/>
              <a:buChar char="§"/>
              <a:defRPr/>
            </a:pPr>
            <a:r>
              <a:rPr lang="en-US" sz="1800" dirty="0">
                <a:latin typeface="Arial" panose="020B0604020202020204" pitchFamily="34" charset="0"/>
                <a:cs typeface="Arial" panose="020B0604020202020204" pitchFamily="34" charset="0"/>
              </a:rPr>
              <a:t>Have subjects review training prior to answering questionnaires</a:t>
            </a:r>
          </a:p>
        </p:txBody>
      </p:sp>
      <p:sp>
        <p:nvSpPr>
          <p:cNvPr id="19" name="Slide Number Placeholder 18">
            <a:extLst>
              <a:ext uri="{FF2B5EF4-FFF2-40B4-BE49-F238E27FC236}">
                <a16:creationId xmlns:a16="http://schemas.microsoft.com/office/drawing/2014/main" id="{01A00CB2-8FD7-4C03-96C4-E8CBE61268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13253-660F-4190-928D-6225FFCA2FB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1B2527F-2FBF-456D-847C-D53C65327FBB}"/>
              </a:ext>
            </a:extLst>
          </p:cNvPr>
          <p:cNvPicPr>
            <a:picLocks noChangeAspect="1"/>
          </p:cNvPicPr>
          <p:nvPr/>
        </p:nvPicPr>
        <p:blipFill rotWithShape="1">
          <a:blip r:embed="rId4"/>
          <a:srcRect l="20758" t="16835" r="20909" b="12785"/>
          <a:stretch/>
        </p:blipFill>
        <p:spPr>
          <a:xfrm>
            <a:off x="263929" y="1258525"/>
            <a:ext cx="2903198" cy="2627067"/>
          </a:xfrm>
          <a:prstGeom prst="rect">
            <a:avLst/>
          </a:prstGeom>
        </p:spPr>
      </p:pic>
    </p:spTree>
    <p:custDataLst>
      <p:tags r:id="rId1"/>
    </p:custDataLst>
    <p:extLst>
      <p:ext uri="{BB962C8B-B14F-4D97-AF65-F5344CB8AC3E}">
        <p14:creationId xmlns:p14="http://schemas.microsoft.com/office/powerpoint/2010/main" val="174212281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28A9B90-16B6-44BD-A8EA-F767BAE8F327}"/>
              </a:ext>
            </a:extLst>
          </p:cNvPr>
          <p:cNvSpPr>
            <a:spLocks noGrp="1"/>
          </p:cNvSpPr>
          <p:nvPr>
            <p:ph idx="1"/>
          </p:nvPr>
        </p:nvSpPr>
        <p:spPr>
          <a:xfrm>
            <a:off x="314325" y="1242028"/>
            <a:ext cx="8515350" cy="5479407"/>
          </a:xfrm>
        </p:spPr>
        <p:txBody>
          <a:bodyPr>
            <a:normAutofit/>
          </a:bodyPr>
          <a:lstStyle/>
          <a:p>
            <a:pPr marL="228600" lvl="1">
              <a:spcBef>
                <a:spcPts val="1000"/>
              </a:spcBef>
              <a:buClr>
                <a:schemeClr val="accent2"/>
              </a:buClr>
            </a:pPr>
            <a:r>
              <a:rPr lang="en-US" sz="2800" dirty="0" err="1"/>
              <a:t>aLearn</a:t>
            </a:r>
            <a:r>
              <a:rPr lang="en-US" sz="2800" dirty="0"/>
              <a:t> is set up using individual staff member accounts </a:t>
            </a:r>
          </a:p>
          <a:p>
            <a:pPr marL="228600" lvl="1">
              <a:spcBef>
                <a:spcPts val="1000"/>
              </a:spcBef>
              <a:buClr>
                <a:schemeClr val="accent2"/>
              </a:buClr>
            </a:pPr>
            <a:r>
              <a:rPr lang="en-US" sz="2800" dirty="0"/>
              <a:t>Login credentials will be username and password</a:t>
            </a:r>
          </a:p>
          <a:p>
            <a:pPr marL="1257300" lvl="3" indent="-342900">
              <a:spcBef>
                <a:spcPts val="1000"/>
              </a:spcBef>
              <a:buClr>
                <a:schemeClr val="accent2"/>
              </a:buClr>
              <a:buFont typeface="Wingdings" panose="05000000000000000000" pitchFamily="2" charset="2"/>
              <a:buChar char="§"/>
            </a:pPr>
            <a:r>
              <a:rPr lang="en-US" sz="2400" dirty="0"/>
              <a:t>Only Analgesic Solutions can set up staff accounts</a:t>
            </a:r>
          </a:p>
          <a:p>
            <a:pPr>
              <a:buClr>
                <a:schemeClr val="accent2"/>
              </a:buClr>
            </a:pPr>
            <a:r>
              <a:rPr lang="en-US" dirty="0"/>
              <a:t>Flexion provides list of staff members users to Analgesic Solutions</a:t>
            </a:r>
            <a:endParaRPr lang="en-US" sz="2400" dirty="0"/>
          </a:p>
          <a:p>
            <a:pPr lvl="2">
              <a:buClr>
                <a:schemeClr val="accent2"/>
              </a:buClr>
              <a:buFont typeface="Wingdings" panose="05000000000000000000" pitchFamily="2" charset="2"/>
              <a:buChar char="§"/>
            </a:pPr>
            <a:r>
              <a:rPr lang="en-US" sz="2400" dirty="0"/>
              <a:t>Staff member list fields: </a:t>
            </a:r>
          </a:p>
          <a:p>
            <a:pPr lvl="3">
              <a:buClr>
                <a:schemeClr val="accent2"/>
              </a:buClr>
              <a:buFont typeface="Wingdings" panose="05000000000000000000" pitchFamily="2" charset="2"/>
              <a:buChar char="ü"/>
            </a:pPr>
            <a:r>
              <a:rPr lang="en-US" sz="2400" i="1" dirty="0"/>
              <a:t>Full Name</a:t>
            </a:r>
          </a:p>
          <a:p>
            <a:pPr lvl="3">
              <a:buClr>
                <a:schemeClr val="accent2"/>
              </a:buClr>
              <a:buFont typeface="Wingdings" panose="05000000000000000000" pitchFamily="2" charset="2"/>
              <a:buChar char="ü"/>
            </a:pPr>
            <a:r>
              <a:rPr lang="en-US" sz="2400" i="1" dirty="0"/>
              <a:t>Email Address </a:t>
            </a:r>
          </a:p>
          <a:p>
            <a:pPr lvl="3">
              <a:buClr>
                <a:schemeClr val="accent2"/>
              </a:buClr>
              <a:buFont typeface="Wingdings" panose="05000000000000000000" pitchFamily="2" charset="2"/>
              <a:buChar char="ü"/>
            </a:pPr>
            <a:r>
              <a:rPr lang="en-US" sz="2400" i="1" dirty="0"/>
              <a:t>Title </a:t>
            </a:r>
          </a:p>
          <a:p>
            <a:pPr lvl="3">
              <a:buClr>
                <a:schemeClr val="accent2"/>
              </a:buClr>
              <a:buFont typeface="Wingdings" panose="05000000000000000000" pitchFamily="2" charset="2"/>
              <a:buChar char="ü"/>
            </a:pPr>
            <a:r>
              <a:rPr lang="en-US" sz="2400" i="1" dirty="0"/>
              <a:t>Site ID </a:t>
            </a:r>
          </a:p>
          <a:p>
            <a:pPr lvl="3">
              <a:buClr>
                <a:schemeClr val="accent2"/>
              </a:buClr>
              <a:buFont typeface="Wingdings" panose="05000000000000000000" pitchFamily="2" charset="2"/>
              <a:buChar char="ü"/>
            </a:pPr>
            <a:r>
              <a:rPr lang="en-US" sz="2400" i="1" dirty="0"/>
              <a:t>City </a:t>
            </a:r>
          </a:p>
          <a:p>
            <a:pPr lvl="3">
              <a:buClr>
                <a:schemeClr val="accent2"/>
              </a:buClr>
              <a:buFont typeface="Wingdings" panose="05000000000000000000" pitchFamily="2" charset="2"/>
              <a:buChar char="ü"/>
            </a:pPr>
            <a:r>
              <a:rPr lang="en-US" sz="2400" i="1" dirty="0"/>
              <a:t>State </a:t>
            </a:r>
          </a:p>
          <a:p>
            <a:pPr lvl="3">
              <a:buClr>
                <a:schemeClr val="accent2"/>
              </a:buClr>
              <a:buFont typeface="Wingdings" panose="05000000000000000000" pitchFamily="2" charset="2"/>
              <a:buChar char="ü"/>
            </a:pPr>
            <a:r>
              <a:rPr lang="en-US" sz="2400" i="1" dirty="0"/>
              <a:t>Country</a:t>
            </a:r>
          </a:p>
          <a:p>
            <a:pPr marL="228600" lvl="1">
              <a:lnSpc>
                <a:spcPct val="100000"/>
              </a:lnSpc>
              <a:spcBef>
                <a:spcPts val="1000"/>
              </a:spcBef>
            </a:pPr>
            <a:endParaRPr lang="en-US" dirty="0"/>
          </a:p>
        </p:txBody>
      </p:sp>
      <p:sp>
        <p:nvSpPr>
          <p:cNvPr id="9" name="Title 8">
            <a:extLst>
              <a:ext uri="{FF2B5EF4-FFF2-40B4-BE49-F238E27FC236}">
                <a16:creationId xmlns:a16="http://schemas.microsoft.com/office/drawing/2014/main" id="{702D74A6-2F87-41F9-84D7-F5ECD1D7AE7B}"/>
              </a:ext>
            </a:extLst>
          </p:cNvPr>
          <p:cNvSpPr>
            <a:spLocks noGrp="1"/>
          </p:cNvSpPr>
          <p:nvPr>
            <p:ph type="title"/>
          </p:nvPr>
        </p:nvSpPr>
        <p:spPr>
          <a:xfrm>
            <a:off x="0" y="1"/>
            <a:ext cx="8515350" cy="973123"/>
          </a:xfrm>
        </p:spPr>
        <p:txBody>
          <a:bodyPr/>
          <a:lstStyle/>
          <a:p>
            <a:pPr algn="r"/>
            <a:r>
              <a:rPr lang="en-US" b="1" dirty="0">
                <a:solidFill>
                  <a:srgbClr val="002060"/>
                </a:solidFill>
                <a:latin typeface="DINCondensed"/>
              </a:rPr>
              <a:t>Staff Accounts</a:t>
            </a:r>
          </a:p>
        </p:txBody>
      </p:sp>
    </p:spTree>
    <p:custDataLst>
      <p:tags r:id="rId1"/>
    </p:custDataLst>
    <p:extLst>
      <p:ext uri="{BB962C8B-B14F-4D97-AF65-F5344CB8AC3E}">
        <p14:creationId xmlns:p14="http://schemas.microsoft.com/office/powerpoint/2010/main" val="10621651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28A9B90-16B6-44BD-A8EA-F767BAE8F327}"/>
              </a:ext>
            </a:extLst>
          </p:cNvPr>
          <p:cNvSpPr>
            <a:spLocks noGrp="1"/>
          </p:cNvSpPr>
          <p:nvPr>
            <p:ph idx="1"/>
          </p:nvPr>
        </p:nvSpPr>
        <p:spPr>
          <a:xfrm>
            <a:off x="314325" y="1242028"/>
            <a:ext cx="3814330" cy="5027661"/>
          </a:xfrm>
        </p:spPr>
        <p:txBody>
          <a:bodyPr>
            <a:normAutofit/>
          </a:bodyPr>
          <a:lstStyle/>
          <a:p>
            <a:pPr>
              <a:lnSpc>
                <a:spcPct val="100000"/>
              </a:lnSpc>
              <a:buClr>
                <a:schemeClr val="accent2"/>
              </a:buClr>
            </a:pPr>
            <a:r>
              <a:rPr lang="en-US" dirty="0"/>
              <a:t>Analgesic Solutions uploads list </a:t>
            </a:r>
          </a:p>
          <a:p>
            <a:pPr>
              <a:lnSpc>
                <a:spcPct val="100000"/>
              </a:lnSpc>
              <a:buClr>
                <a:schemeClr val="accent2"/>
              </a:buClr>
            </a:pPr>
            <a:r>
              <a:rPr lang="en-US" dirty="0"/>
              <a:t>An automated email from </a:t>
            </a:r>
            <a:r>
              <a:rPr lang="en-US" dirty="0" err="1"/>
              <a:t>aLearn</a:t>
            </a:r>
            <a:r>
              <a:rPr lang="en-US" dirty="0"/>
              <a:t> is sent to each new user with pre-set login credentials</a:t>
            </a:r>
          </a:p>
          <a:p>
            <a:pPr lvl="1">
              <a:lnSpc>
                <a:spcPct val="100000"/>
              </a:lnSpc>
              <a:buClr>
                <a:schemeClr val="accent2"/>
              </a:buClr>
              <a:buFont typeface="Wingdings" panose="05000000000000000000" pitchFamily="2" charset="2"/>
              <a:buChar char="§"/>
            </a:pPr>
            <a:r>
              <a:rPr lang="en-US" dirty="0"/>
              <a:t>Staff members will be prompted to change their passwords</a:t>
            </a:r>
          </a:p>
          <a:p>
            <a:pPr lvl="1">
              <a:lnSpc>
                <a:spcPct val="100000"/>
              </a:lnSpc>
              <a:buClr>
                <a:schemeClr val="accent2"/>
              </a:buClr>
              <a:buFont typeface="Wingdings" panose="05000000000000000000" pitchFamily="2" charset="2"/>
              <a:buChar char="§"/>
            </a:pPr>
            <a:r>
              <a:rPr lang="en-US" dirty="0"/>
              <a:t>Important for staff to check junk email folder if email does not come through</a:t>
            </a:r>
          </a:p>
          <a:p>
            <a:pPr marL="228600" lvl="1">
              <a:lnSpc>
                <a:spcPct val="100000"/>
              </a:lnSpc>
              <a:spcBef>
                <a:spcPts val="1000"/>
              </a:spcBef>
            </a:pPr>
            <a:endParaRPr lang="en-US" dirty="0"/>
          </a:p>
        </p:txBody>
      </p:sp>
      <p:sp>
        <p:nvSpPr>
          <p:cNvPr id="9" name="Title 8">
            <a:extLst>
              <a:ext uri="{FF2B5EF4-FFF2-40B4-BE49-F238E27FC236}">
                <a16:creationId xmlns:a16="http://schemas.microsoft.com/office/drawing/2014/main" id="{702D74A6-2F87-41F9-84D7-F5ECD1D7AE7B}"/>
              </a:ext>
            </a:extLst>
          </p:cNvPr>
          <p:cNvSpPr>
            <a:spLocks noGrp="1"/>
          </p:cNvSpPr>
          <p:nvPr>
            <p:ph type="title"/>
          </p:nvPr>
        </p:nvSpPr>
        <p:spPr>
          <a:xfrm>
            <a:off x="0" y="1"/>
            <a:ext cx="8534399" cy="973123"/>
          </a:xfrm>
        </p:spPr>
        <p:txBody>
          <a:bodyPr/>
          <a:lstStyle/>
          <a:p>
            <a:pPr algn="r"/>
            <a:r>
              <a:rPr lang="en-US" b="1" dirty="0">
                <a:solidFill>
                  <a:srgbClr val="002060"/>
                </a:solidFill>
                <a:latin typeface="DINCondensed" panose="020B0606040000020204"/>
              </a:rPr>
              <a:t>Staff Accounts</a:t>
            </a:r>
          </a:p>
        </p:txBody>
      </p:sp>
      <p:pic>
        <p:nvPicPr>
          <p:cNvPr id="8" name="Picture 7">
            <a:extLst>
              <a:ext uri="{FF2B5EF4-FFF2-40B4-BE49-F238E27FC236}">
                <a16:creationId xmlns:a16="http://schemas.microsoft.com/office/drawing/2014/main" id="{CEF6067B-A3E7-4580-9B33-C64553BEAA24}"/>
              </a:ext>
            </a:extLst>
          </p:cNvPr>
          <p:cNvPicPr>
            <a:picLocks noChangeAspect="1"/>
          </p:cNvPicPr>
          <p:nvPr/>
        </p:nvPicPr>
        <p:blipFill rotWithShape="1">
          <a:blip r:embed="rId3"/>
          <a:srcRect t="5118" r="44394" b="6923"/>
          <a:stretch/>
        </p:blipFill>
        <p:spPr>
          <a:xfrm>
            <a:off x="4572000" y="1312944"/>
            <a:ext cx="4052455" cy="480771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4EAD47-A9E0-47CF-96C3-EC8FD19EB0A6}"/>
              </a:ext>
            </a:extLst>
          </p:cNvPr>
          <p:cNvSpPr txBox="1"/>
          <p:nvPr/>
        </p:nvSpPr>
        <p:spPr>
          <a:xfrm>
            <a:off x="4821383" y="3485969"/>
            <a:ext cx="630381" cy="369332"/>
          </a:xfrm>
          <a:prstGeom prst="rect">
            <a:avLst/>
          </a:prstGeom>
          <a:solidFill>
            <a:schemeClr val="bg1"/>
          </a:solidFill>
        </p:spPr>
        <p:txBody>
          <a:bodyPr wrap="square" rtlCol="0">
            <a:spAutoFit/>
          </a:bodyPr>
          <a:lstStyle/>
          <a:p>
            <a:r>
              <a:rPr lang="en-US" sz="900" b="1" dirty="0"/>
              <a:t>Username 1</a:t>
            </a:r>
          </a:p>
        </p:txBody>
      </p:sp>
      <p:sp>
        <p:nvSpPr>
          <p:cNvPr id="11" name="TextBox 10">
            <a:extLst>
              <a:ext uri="{FF2B5EF4-FFF2-40B4-BE49-F238E27FC236}">
                <a16:creationId xmlns:a16="http://schemas.microsoft.com/office/drawing/2014/main" id="{508394B2-A340-4AAF-992C-8E5FC907958F}"/>
              </a:ext>
            </a:extLst>
          </p:cNvPr>
          <p:cNvSpPr txBox="1"/>
          <p:nvPr/>
        </p:nvSpPr>
        <p:spPr>
          <a:xfrm>
            <a:off x="4994567" y="4221017"/>
            <a:ext cx="630381" cy="184666"/>
          </a:xfrm>
          <a:prstGeom prst="rect">
            <a:avLst/>
          </a:prstGeom>
          <a:solidFill>
            <a:schemeClr val="bg1"/>
          </a:solidFill>
        </p:spPr>
        <p:txBody>
          <a:bodyPr wrap="square" rtlCol="0">
            <a:spAutoFit/>
          </a:bodyPr>
          <a:lstStyle/>
          <a:p>
            <a:r>
              <a:rPr lang="en-US" sz="600" b="1" dirty="0"/>
              <a:t>Username 1</a:t>
            </a:r>
          </a:p>
        </p:txBody>
      </p:sp>
      <p:sp>
        <p:nvSpPr>
          <p:cNvPr id="5" name="TextBox 4">
            <a:extLst>
              <a:ext uri="{FF2B5EF4-FFF2-40B4-BE49-F238E27FC236}">
                <a16:creationId xmlns:a16="http://schemas.microsoft.com/office/drawing/2014/main" id="{00AA103C-16CD-4408-814A-5F96EB07E151}"/>
              </a:ext>
            </a:extLst>
          </p:cNvPr>
          <p:cNvSpPr txBox="1"/>
          <p:nvPr/>
        </p:nvSpPr>
        <p:spPr>
          <a:xfrm>
            <a:off x="5645730" y="4779365"/>
            <a:ext cx="865909" cy="369332"/>
          </a:xfrm>
          <a:prstGeom prst="rect">
            <a:avLst/>
          </a:prstGeom>
          <a:solidFill>
            <a:schemeClr val="bg1"/>
          </a:solidFill>
          <a:ln>
            <a:noFill/>
          </a:ln>
        </p:spPr>
        <p:txBody>
          <a:bodyPr wrap="square" rtlCol="0">
            <a:spAutoFit/>
          </a:bodyPr>
          <a:lstStyle/>
          <a:p>
            <a:r>
              <a:rPr lang="en-US" sz="900" u="sng" dirty="0">
                <a:solidFill>
                  <a:schemeClr val="accent1"/>
                </a:solidFill>
              </a:rPr>
              <a:t>https://aLearn.io</a:t>
            </a:r>
          </a:p>
        </p:txBody>
      </p:sp>
      <p:sp>
        <p:nvSpPr>
          <p:cNvPr id="12" name="TextBox 11">
            <a:extLst>
              <a:ext uri="{FF2B5EF4-FFF2-40B4-BE49-F238E27FC236}">
                <a16:creationId xmlns:a16="http://schemas.microsoft.com/office/drawing/2014/main" id="{C514D195-FBA7-46C9-B6EC-9576B8342490}"/>
              </a:ext>
            </a:extLst>
          </p:cNvPr>
          <p:cNvSpPr txBox="1"/>
          <p:nvPr/>
        </p:nvSpPr>
        <p:spPr>
          <a:xfrm>
            <a:off x="6511638" y="4779365"/>
            <a:ext cx="865909" cy="369332"/>
          </a:xfrm>
          <a:prstGeom prst="rect">
            <a:avLst/>
          </a:prstGeom>
          <a:solidFill>
            <a:schemeClr val="bg1"/>
          </a:solidFill>
        </p:spPr>
        <p:txBody>
          <a:bodyPr wrap="square" rtlCol="0">
            <a:spAutoFit/>
          </a:bodyPr>
          <a:lstStyle/>
          <a:p>
            <a:r>
              <a:rPr lang="en-US" sz="900" u="sng" dirty="0">
                <a:solidFill>
                  <a:schemeClr val="bg1"/>
                </a:solidFill>
              </a:rPr>
              <a:t>https://aLearn.io</a:t>
            </a:r>
          </a:p>
        </p:txBody>
      </p:sp>
    </p:spTree>
    <p:custDataLst>
      <p:tags r:id="rId1"/>
    </p:custDataLst>
    <p:extLst>
      <p:ext uri="{BB962C8B-B14F-4D97-AF65-F5344CB8AC3E}">
        <p14:creationId xmlns:p14="http://schemas.microsoft.com/office/powerpoint/2010/main" val="396124582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28A9B90-16B6-44BD-A8EA-F767BAE8F327}"/>
              </a:ext>
            </a:extLst>
          </p:cNvPr>
          <p:cNvSpPr>
            <a:spLocks noGrp="1"/>
          </p:cNvSpPr>
          <p:nvPr>
            <p:ph idx="1"/>
          </p:nvPr>
        </p:nvSpPr>
        <p:spPr>
          <a:xfrm>
            <a:off x="314325" y="1170776"/>
            <a:ext cx="8515350" cy="5379209"/>
          </a:xfrm>
        </p:spPr>
        <p:txBody>
          <a:bodyPr>
            <a:normAutofit/>
          </a:bodyPr>
          <a:lstStyle/>
          <a:p>
            <a:pPr marL="0" indent="0">
              <a:buNone/>
            </a:pPr>
            <a:r>
              <a:rPr lang="en-US" b="1" dirty="0"/>
              <a:t>Staff training modules are set up to be completed in the following order:</a:t>
            </a:r>
          </a:p>
          <a:p>
            <a:pPr marL="514350" lvl="0" indent="-514350">
              <a:buFont typeface="+mj-lt"/>
              <a:buAutoNum type="arabicPeriod"/>
            </a:pPr>
            <a:r>
              <a:rPr lang="en-US" u="sng" dirty="0"/>
              <a:t>Training:</a:t>
            </a:r>
            <a:r>
              <a:rPr lang="en-US" dirty="0"/>
              <a:t>  The training consists of two </a:t>
            </a:r>
            <a:r>
              <a:rPr lang="en-US" dirty="0" err="1"/>
              <a:t>eLearnings</a:t>
            </a:r>
            <a:r>
              <a:rPr lang="en-US" dirty="0"/>
              <a:t> addressing Accurate Pain Reporting and Placebo Response Reduction, each presented as a separate course. (APR interface is pictured below at left, sample PRR screen at right)</a:t>
            </a:r>
          </a:p>
          <a:p>
            <a:pPr marL="0" lvl="1" indent="0">
              <a:spcBef>
                <a:spcPts val="1000"/>
              </a:spcBef>
              <a:buNone/>
            </a:pPr>
            <a:endParaRPr lang="en-US" i="1" dirty="0"/>
          </a:p>
        </p:txBody>
      </p:sp>
      <p:sp>
        <p:nvSpPr>
          <p:cNvPr id="9" name="Title 8">
            <a:extLst>
              <a:ext uri="{FF2B5EF4-FFF2-40B4-BE49-F238E27FC236}">
                <a16:creationId xmlns:a16="http://schemas.microsoft.com/office/drawing/2014/main" id="{702D74A6-2F87-41F9-84D7-F5ECD1D7AE7B}"/>
              </a:ext>
            </a:extLst>
          </p:cNvPr>
          <p:cNvSpPr>
            <a:spLocks noGrp="1"/>
          </p:cNvSpPr>
          <p:nvPr>
            <p:ph type="title"/>
          </p:nvPr>
        </p:nvSpPr>
        <p:spPr>
          <a:xfrm>
            <a:off x="1" y="1"/>
            <a:ext cx="8534400" cy="973123"/>
          </a:xfrm>
        </p:spPr>
        <p:txBody>
          <a:bodyPr/>
          <a:lstStyle/>
          <a:p>
            <a:pPr algn="r"/>
            <a:r>
              <a:rPr lang="en-US" b="1" dirty="0">
                <a:solidFill>
                  <a:srgbClr val="002060"/>
                </a:solidFill>
                <a:latin typeface="DINCondensed" panose="020B0606040000020204"/>
              </a:rPr>
              <a:t>Staff Training Activities</a:t>
            </a:r>
          </a:p>
        </p:txBody>
      </p:sp>
      <p:pic>
        <p:nvPicPr>
          <p:cNvPr id="2" name="Picture 1">
            <a:extLst>
              <a:ext uri="{FF2B5EF4-FFF2-40B4-BE49-F238E27FC236}">
                <a16:creationId xmlns:a16="http://schemas.microsoft.com/office/drawing/2014/main" id="{2A08E73F-568F-4785-96BB-1D8822802193}"/>
              </a:ext>
            </a:extLst>
          </p:cNvPr>
          <p:cNvPicPr>
            <a:picLocks noChangeAspect="1"/>
          </p:cNvPicPr>
          <p:nvPr/>
        </p:nvPicPr>
        <p:blipFill rotWithShape="1">
          <a:blip r:embed="rId3"/>
          <a:srcRect l="20941" t="18112" r="20812" b="13592"/>
          <a:stretch/>
        </p:blipFill>
        <p:spPr>
          <a:xfrm>
            <a:off x="4729164" y="3300234"/>
            <a:ext cx="3924979" cy="3451628"/>
          </a:xfrm>
          <a:prstGeom prst="rect">
            <a:avLst/>
          </a:prstGeom>
        </p:spPr>
      </p:pic>
      <p:pic>
        <p:nvPicPr>
          <p:cNvPr id="5" name="Picture 4" descr="A screenshot of a social media post&#10;&#10;Description generated with very high confidence">
            <a:extLst>
              <a:ext uri="{FF2B5EF4-FFF2-40B4-BE49-F238E27FC236}">
                <a16:creationId xmlns:a16="http://schemas.microsoft.com/office/drawing/2014/main" id="{5F464471-C77E-49AE-B1E6-725B338A3A42}"/>
              </a:ext>
            </a:extLst>
          </p:cNvPr>
          <p:cNvPicPr>
            <a:picLocks noChangeAspect="1"/>
          </p:cNvPicPr>
          <p:nvPr/>
        </p:nvPicPr>
        <p:blipFill rotWithShape="1">
          <a:blip r:embed="rId4">
            <a:extLst>
              <a:ext uri="{28A0092B-C50C-407E-A947-70E740481C1C}">
                <a14:useLocalDpi xmlns:a14="http://schemas.microsoft.com/office/drawing/2010/main" val="0"/>
              </a:ext>
            </a:extLst>
          </a:blip>
          <a:srcRect l="2648" t="48565" r="58109" b="5858"/>
          <a:stretch/>
        </p:blipFill>
        <p:spPr>
          <a:xfrm>
            <a:off x="852240" y="3376436"/>
            <a:ext cx="3562598" cy="33246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Arrow: Right 2">
            <a:extLst>
              <a:ext uri="{FF2B5EF4-FFF2-40B4-BE49-F238E27FC236}">
                <a16:creationId xmlns:a16="http://schemas.microsoft.com/office/drawing/2014/main" id="{AF28E925-C59F-4A7C-8C4B-7DEC4C2F4F28}"/>
              </a:ext>
            </a:extLst>
          </p:cNvPr>
          <p:cNvSpPr/>
          <p:nvPr/>
        </p:nvSpPr>
        <p:spPr>
          <a:xfrm>
            <a:off x="489857" y="3376436"/>
            <a:ext cx="362382" cy="1916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740F0C0E-6295-48F8-8320-8F223709F634}"/>
              </a:ext>
            </a:extLst>
          </p:cNvPr>
          <p:cNvSpPr/>
          <p:nvPr/>
        </p:nvSpPr>
        <p:spPr>
          <a:xfrm>
            <a:off x="480951" y="4770882"/>
            <a:ext cx="362382" cy="1916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2532B0-2EED-41FD-8B65-C8FD449648ED}"/>
              </a:ext>
            </a:extLst>
          </p:cNvPr>
          <p:cNvSpPr/>
          <p:nvPr/>
        </p:nvSpPr>
        <p:spPr>
          <a:xfrm>
            <a:off x="919315" y="4438222"/>
            <a:ext cx="1356571" cy="320784"/>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C2C970-6B58-4204-8DE4-0EBFE51272C6}"/>
              </a:ext>
            </a:extLst>
          </p:cNvPr>
          <p:cNvSpPr/>
          <p:nvPr/>
        </p:nvSpPr>
        <p:spPr>
          <a:xfrm>
            <a:off x="1113774" y="4991608"/>
            <a:ext cx="2769458" cy="320784"/>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227FD0DC-E62B-441E-B849-2D65DD2BF8F1}"/>
              </a:ext>
            </a:extLst>
          </p:cNvPr>
          <p:cNvCxnSpPr>
            <a:cxnSpLocks/>
          </p:cNvCxnSpPr>
          <p:nvPr/>
        </p:nvCxnSpPr>
        <p:spPr>
          <a:xfrm>
            <a:off x="4584749" y="3279226"/>
            <a:ext cx="0" cy="3515610"/>
          </a:xfrm>
          <a:prstGeom prst="line">
            <a:avLst/>
          </a:prstGeom>
          <a:ln w="19050"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42038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28A9B90-16B6-44BD-A8EA-F767BAE8F327}"/>
              </a:ext>
            </a:extLst>
          </p:cNvPr>
          <p:cNvSpPr>
            <a:spLocks noGrp="1"/>
          </p:cNvSpPr>
          <p:nvPr>
            <p:ph idx="1"/>
          </p:nvPr>
        </p:nvSpPr>
        <p:spPr>
          <a:xfrm>
            <a:off x="314325" y="1242028"/>
            <a:ext cx="8515350" cy="5027661"/>
          </a:xfrm>
        </p:spPr>
        <p:txBody>
          <a:bodyPr>
            <a:normAutofit/>
          </a:bodyPr>
          <a:lstStyle/>
          <a:p>
            <a:pPr marL="514350" indent="-514350">
              <a:buFont typeface="+mj-lt"/>
              <a:buAutoNum type="arabicPeriod" startAt="2"/>
            </a:pPr>
            <a:r>
              <a:rPr lang="en-US" u="sng" dirty="0"/>
              <a:t>Certification assessment</a:t>
            </a:r>
            <a:r>
              <a:rPr lang="en-US" dirty="0"/>
              <a:t>:  The assessment will consist of ten multiple choice questions based on the eLearning. </a:t>
            </a:r>
            <a:r>
              <a:rPr lang="en-US" i="1" dirty="0"/>
              <a:t>Please note: staff is given unlimited attempts to pass certification assessment.</a:t>
            </a:r>
          </a:p>
          <a:p>
            <a:pPr marL="514350" lvl="0" indent="-514350">
              <a:buFont typeface="+mj-lt"/>
              <a:buAutoNum type="arabicPeriod" startAt="2"/>
            </a:pPr>
            <a:endParaRPr lang="en-US" dirty="0"/>
          </a:p>
          <a:p>
            <a:pPr marL="0" lvl="1" indent="0">
              <a:spcBef>
                <a:spcPts val="1000"/>
              </a:spcBef>
              <a:buNone/>
            </a:pPr>
            <a:endParaRPr lang="en-US" i="1" dirty="0"/>
          </a:p>
        </p:txBody>
      </p:sp>
      <p:sp>
        <p:nvSpPr>
          <p:cNvPr id="9" name="Title 8">
            <a:extLst>
              <a:ext uri="{FF2B5EF4-FFF2-40B4-BE49-F238E27FC236}">
                <a16:creationId xmlns:a16="http://schemas.microsoft.com/office/drawing/2014/main" id="{702D74A6-2F87-41F9-84D7-F5ECD1D7AE7B}"/>
              </a:ext>
            </a:extLst>
          </p:cNvPr>
          <p:cNvSpPr>
            <a:spLocks noGrp="1"/>
          </p:cNvSpPr>
          <p:nvPr>
            <p:ph type="title"/>
          </p:nvPr>
        </p:nvSpPr>
        <p:spPr>
          <a:xfrm>
            <a:off x="1" y="1"/>
            <a:ext cx="8610600" cy="973123"/>
          </a:xfrm>
        </p:spPr>
        <p:txBody>
          <a:bodyPr/>
          <a:lstStyle/>
          <a:p>
            <a:pPr algn="r"/>
            <a:r>
              <a:rPr lang="en-US" b="1" dirty="0">
                <a:solidFill>
                  <a:srgbClr val="002060"/>
                </a:solidFill>
                <a:latin typeface="DINCondensed" panose="020B0606040000020204"/>
              </a:rPr>
              <a:t>Staff Training Activities</a:t>
            </a:r>
          </a:p>
        </p:txBody>
      </p:sp>
      <p:pic>
        <p:nvPicPr>
          <p:cNvPr id="4" name="Picture 3" descr="A screenshot of a social media post&#10;&#10;Description generated with very high confidence">
            <a:extLst>
              <a:ext uri="{FF2B5EF4-FFF2-40B4-BE49-F238E27FC236}">
                <a16:creationId xmlns:a16="http://schemas.microsoft.com/office/drawing/2014/main" id="{35F1C446-B4D3-4445-863E-7A45ECCDA067}"/>
              </a:ext>
            </a:extLst>
          </p:cNvPr>
          <p:cNvPicPr>
            <a:picLocks noChangeAspect="1"/>
          </p:cNvPicPr>
          <p:nvPr/>
        </p:nvPicPr>
        <p:blipFill rotWithShape="1">
          <a:blip r:embed="rId3">
            <a:extLst>
              <a:ext uri="{28A0092B-C50C-407E-A947-70E740481C1C}">
                <a14:useLocalDpi xmlns:a14="http://schemas.microsoft.com/office/drawing/2010/main" val="0"/>
              </a:ext>
            </a:extLst>
          </a:blip>
          <a:srcRect l="2648" t="48565" r="58109" b="5858"/>
          <a:stretch/>
        </p:blipFill>
        <p:spPr>
          <a:xfrm>
            <a:off x="810678" y="2836948"/>
            <a:ext cx="3562598" cy="33246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Arrow: Right 4">
            <a:extLst>
              <a:ext uri="{FF2B5EF4-FFF2-40B4-BE49-F238E27FC236}">
                <a16:creationId xmlns:a16="http://schemas.microsoft.com/office/drawing/2014/main" id="{CF1AADA1-B65A-4112-9FAD-344EE6ACA009}"/>
              </a:ext>
            </a:extLst>
          </p:cNvPr>
          <p:cNvSpPr/>
          <p:nvPr/>
        </p:nvSpPr>
        <p:spPr>
          <a:xfrm>
            <a:off x="448295" y="3038826"/>
            <a:ext cx="362382" cy="1916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6E6DFF56-EE1F-4384-8469-7B078410073B}"/>
              </a:ext>
            </a:extLst>
          </p:cNvPr>
          <p:cNvSpPr/>
          <p:nvPr/>
        </p:nvSpPr>
        <p:spPr>
          <a:xfrm>
            <a:off x="448295" y="4748046"/>
            <a:ext cx="362382" cy="1916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7700953-3B2B-412D-9FF7-2B720E96F247}"/>
              </a:ext>
            </a:extLst>
          </p:cNvPr>
          <p:cNvSpPr/>
          <p:nvPr/>
        </p:nvSpPr>
        <p:spPr>
          <a:xfrm>
            <a:off x="877753" y="3898734"/>
            <a:ext cx="1356571" cy="320784"/>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C526AD-0B24-4215-BCA3-14EFA1BCD96E}"/>
              </a:ext>
            </a:extLst>
          </p:cNvPr>
          <p:cNvSpPr/>
          <p:nvPr/>
        </p:nvSpPr>
        <p:spPr>
          <a:xfrm>
            <a:off x="1072212" y="4452120"/>
            <a:ext cx="2769458" cy="320784"/>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BCBC022-F159-46F5-B9DC-A24FF1A2BA04}"/>
              </a:ext>
            </a:extLst>
          </p:cNvPr>
          <p:cNvPicPr>
            <a:picLocks noChangeAspect="1"/>
          </p:cNvPicPr>
          <p:nvPr/>
        </p:nvPicPr>
        <p:blipFill rotWithShape="1">
          <a:blip r:embed="rId4"/>
          <a:srcRect l="27879" t="27613" r="33160" b="48148"/>
          <a:stretch/>
        </p:blipFill>
        <p:spPr>
          <a:xfrm>
            <a:off x="4775802" y="2836947"/>
            <a:ext cx="4149088" cy="193595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cxnSp>
        <p:nvCxnSpPr>
          <p:cNvPr id="11" name="Straight Connector 10">
            <a:extLst>
              <a:ext uri="{FF2B5EF4-FFF2-40B4-BE49-F238E27FC236}">
                <a16:creationId xmlns:a16="http://schemas.microsoft.com/office/drawing/2014/main" id="{267E1FAD-B9A3-4F46-A1E2-A01AB4A270FD}"/>
              </a:ext>
            </a:extLst>
          </p:cNvPr>
          <p:cNvCxnSpPr>
            <a:cxnSpLocks/>
          </p:cNvCxnSpPr>
          <p:nvPr/>
        </p:nvCxnSpPr>
        <p:spPr>
          <a:xfrm>
            <a:off x="4584751" y="2836948"/>
            <a:ext cx="0" cy="3324607"/>
          </a:xfrm>
          <a:prstGeom prst="line">
            <a:avLst/>
          </a:prstGeom>
          <a:ln w="19050"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47150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28A9B90-16B6-44BD-A8EA-F767BAE8F327}"/>
              </a:ext>
            </a:extLst>
          </p:cNvPr>
          <p:cNvSpPr>
            <a:spLocks noGrp="1"/>
          </p:cNvSpPr>
          <p:nvPr>
            <p:ph idx="1"/>
          </p:nvPr>
        </p:nvSpPr>
        <p:spPr>
          <a:xfrm>
            <a:off x="314325" y="1242028"/>
            <a:ext cx="8515350" cy="5027661"/>
          </a:xfrm>
        </p:spPr>
        <p:txBody>
          <a:bodyPr>
            <a:normAutofit/>
          </a:bodyPr>
          <a:lstStyle/>
          <a:p>
            <a:pPr marL="514350" lvl="0" indent="-514350">
              <a:buFont typeface="+mj-lt"/>
              <a:buAutoNum type="arabicPeriod" startAt="3"/>
            </a:pPr>
            <a:r>
              <a:rPr lang="en-US" u="sng" dirty="0"/>
              <a:t>Feedback</a:t>
            </a:r>
            <a:r>
              <a:rPr lang="en-US" dirty="0"/>
              <a:t>:  Users are encouraged to provide feedback after completing the training. A link to our feedback survey will be accessible once the eLearning is complete.</a:t>
            </a:r>
          </a:p>
          <a:p>
            <a:pPr marL="0" lvl="1" indent="0">
              <a:spcBef>
                <a:spcPts val="1000"/>
              </a:spcBef>
              <a:buNone/>
            </a:pPr>
            <a:endParaRPr lang="en-US" i="1" dirty="0"/>
          </a:p>
        </p:txBody>
      </p:sp>
      <p:sp>
        <p:nvSpPr>
          <p:cNvPr id="9" name="Title 8">
            <a:extLst>
              <a:ext uri="{FF2B5EF4-FFF2-40B4-BE49-F238E27FC236}">
                <a16:creationId xmlns:a16="http://schemas.microsoft.com/office/drawing/2014/main" id="{702D74A6-2F87-41F9-84D7-F5ECD1D7AE7B}"/>
              </a:ext>
            </a:extLst>
          </p:cNvPr>
          <p:cNvSpPr>
            <a:spLocks noGrp="1"/>
          </p:cNvSpPr>
          <p:nvPr>
            <p:ph type="title"/>
          </p:nvPr>
        </p:nvSpPr>
        <p:spPr>
          <a:xfrm>
            <a:off x="1" y="1"/>
            <a:ext cx="8610600" cy="973123"/>
          </a:xfrm>
        </p:spPr>
        <p:txBody>
          <a:bodyPr/>
          <a:lstStyle/>
          <a:p>
            <a:pPr algn="r"/>
            <a:r>
              <a:rPr lang="en-US" b="1" dirty="0">
                <a:solidFill>
                  <a:srgbClr val="002060"/>
                </a:solidFill>
                <a:latin typeface="DINCondensed" panose="020B0606040000020204"/>
              </a:rPr>
              <a:t>Staff Training Activities</a:t>
            </a:r>
          </a:p>
        </p:txBody>
      </p:sp>
      <p:pic>
        <p:nvPicPr>
          <p:cNvPr id="4" name="Picture 3" descr="A screenshot of a social media post&#10;&#10;Description generated with very high confidence">
            <a:extLst>
              <a:ext uri="{FF2B5EF4-FFF2-40B4-BE49-F238E27FC236}">
                <a16:creationId xmlns:a16="http://schemas.microsoft.com/office/drawing/2014/main" id="{5D066290-5FA8-4CCA-B9DB-172A76E2C0E6}"/>
              </a:ext>
            </a:extLst>
          </p:cNvPr>
          <p:cNvPicPr>
            <a:picLocks noChangeAspect="1"/>
          </p:cNvPicPr>
          <p:nvPr/>
        </p:nvPicPr>
        <p:blipFill rotWithShape="1">
          <a:blip r:embed="rId3">
            <a:extLst>
              <a:ext uri="{28A0092B-C50C-407E-A947-70E740481C1C}">
                <a14:useLocalDpi xmlns:a14="http://schemas.microsoft.com/office/drawing/2010/main" val="0"/>
              </a:ext>
            </a:extLst>
          </a:blip>
          <a:srcRect l="2648" t="48565" r="58109" b="5858"/>
          <a:stretch/>
        </p:blipFill>
        <p:spPr>
          <a:xfrm>
            <a:off x="843334" y="2788128"/>
            <a:ext cx="3562598" cy="33246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Arrow: Right 4">
            <a:extLst>
              <a:ext uri="{FF2B5EF4-FFF2-40B4-BE49-F238E27FC236}">
                <a16:creationId xmlns:a16="http://schemas.microsoft.com/office/drawing/2014/main" id="{A1409636-9BE8-4916-947A-4132D56245E1}"/>
              </a:ext>
            </a:extLst>
          </p:cNvPr>
          <p:cNvSpPr/>
          <p:nvPr/>
        </p:nvSpPr>
        <p:spPr>
          <a:xfrm>
            <a:off x="480951" y="3272104"/>
            <a:ext cx="362382" cy="1916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3A92FDEA-5ED2-444A-9C74-BADAE7089513}"/>
              </a:ext>
            </a:extLst>
          </p:cNvPr>
          <p:cNvSpPr/>
          <p:nvPr/>
        </p:nvSpPr>
        <p:spPr>
          <a:xfrm>
            <a:off x="475106" y="5228049"/>
            <a:ext cx="362382" cy="1916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86CAE39-44AD-403E-B8FC-11242E146CAF}"/>
              </a:ext>
            </a:extLst>
          </p:cNvPr>
          <p:cNvSpPr/>
          <p:nvPr/>
        </p:nvSpPr>
        <p:spPr>
          <a:xfrm>
            <a:off x="910409" y="3849914"/>
            <a:ext cx="1356571" cy="320784"/>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A4401C6-F76E-4F09-BB7B-4FB16512615F}"/>
              </a:ext>
            </a:extLst>
          </p:cNvPr>
          <p:cNvSpPr/>
          <p:nvPr/>
        </p:nvSpPr>
        <p:spPr>
          <a:xfrm>
            <a:off x="1104868" y="4403300"/>
            <a:ext cx="2769458" cy="320784"/>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8D682D1-2AB9-4896-9F1E-FA0034FA6C2E}"/>
              </a:ext>
            </a:extLst>
          </p:cNvPr>
          <p:cNvPicPr>
            <a:picLocks noChangeAspect="1"/>
          </p:cNvPicPr>
          <p:nvPr/>
        </p:nvPicPr>
        <p:blipFill rotWithShape="1">
          <a:blip r:embed="rId4"/>
          <a:srcRect l="19453" t="33611" r="29688" b="15316"/>
          <a:stretch/>
        </p:blipFill>
        <p:spPr>
          <a:xfrm>
            <a:off x="4650825" y="2707400"/>
            <a:ext cx="4324751" cy="3257181"/>
          </a:xfrm>
          <a:prstGeom prst="rect">
            <a:avLst/>
          </a:prstGeom>
        </p:spPr>
      </p:pic>
      <p:cxnSp>
        <p:nvCxnSpPr>
          <p:cNvPr id="11" name="Straight Connector 10">
            <a:extLst>
              <a:ext uri="{FF2B5EF4-FFF2-40B4-BE49-F238E27FC236}">
                <a16:creationId xmlns:a16="http://schemas.microsoft.com/office/drawing/2014/main" id="{13AF0471-59AD-4DF0-B7E4-1C04ED9E7C1B}"/>
              </a:ext>
            </a:extLst>
          </p:cNvPr>
          <p:cNvCxnSpPr>
            <a:cxnSpLocks/>
          </p:cNvCxnSpPr>
          <p:nvPr/>
        </p:nvCxnSpPr>
        <p:spPr>
          <a:xfrm>
            <a:off x="4553219" y="2707400"/>
            <a:ext cx="0" cy="3405335"/>
          </a:xfrm>
          <a:prstGeom prst="line">
            <a:avLst/>
          </a:prstGeom>
          <a:ln w="19050"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45389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28A9B90-16B6-44BD-A8EA-F767BAE8F327}"/>
              </a:ext>
            </a:extLst>
          </p:cNvPr>
          <p:cNvSpPr>
            <a:spLocks noGrp="1"/>
          </p:cNvSpPr>
          <p:nvPr>
            <p:ph idx="1"/>
          </p:nvPr>
        </p:nvSpPr>
        <p:spPr>
          <a:xfrm>
            <a:off x="314325" y="1242028"/>
            <a:ext cx="8515350" cy="5027661"/>
          </a:xfrm>
        </p:spPr>
        <p:txBody>
          <a:bodyPr>
            <a:normAutofit/>
          </a:bodyPr>
          <a:lstStyle/>
          <a:p>
            <a:pPr marL="514350" lvl="0" indent="-514350">
              <a:buFont typeface="+mj-lt"/>
              <a:buAutoNum type="arabicPeriod" startAt="4"/>
            </a:pPr>
            <a:r>
              <a:rPr lang="en-US" u="sng" dirty="0"/>
              <a:t>Certification</a:t>
            </a:r>
            <a:r>
              <a:rPr lang="en-US" dirty="0"/>
              <a:t>:  After completing the eLearning and certification assessment quiz, the training module certificate will be accessible.</a:t>
            </a:r>
          </a:p>
          <a:p>
            <a:pPr marL="0" lvl="1" indent="0">
              <a:spcBef>
                <a:spcPts val="1000"/>
              </a:spcBef>
              <a:buNone/>
            </a:pPr>
            <a:endParaRPr lang="en-US" i="1" dirty="0"/>
          </a:p>
        </p:txBody>
      </p:sp>
      <p:sp>
        <p:nvSpPr>
          <p:cNvPr id="9" name="Title 8">
            <a:extLst>
              <a:ext uri="{FF2B5EF4-FFF2-40B4-BE49-F238E27FC236}">
                <a16:creationId xmlns:a16="http://schemas.microsoft.com/office/drawing/2014/main" id="{702D74A6-2F87-41F9-84D7-F5ECD1D7AE7B}"/>
              </a:ext>
            </a:extLst>
          </p:cNvPr>
          <p:cNvSpPr>
            <a:spLocks noGrp="1"/>
          </p:cNvSpPr>
          <p:nvPr>
            <p:ph type="title"/>
          </p:nvPr>
        </p:nvSpPr>
        <p:spPr>
          <a:xfrm>
            <a:off x="1" y="1"/>
            <a:ext cx="8534400" cy="973123"/>
          </a:xfrm>
        </p:spPr>
        <p:txBody>
          <a:bodyPr/>
          <a:lstStyle/>
          <a:p>
            <a:pPr algn="r"/>
            <a:r>
              <a:rPr lang="en-US" b="1" dirty="0">
                <a:solidFill>
                  <a:srgbClr val="002060"/>
                </a:solidFill>
                <a:latin typeface="DINCondensed" panose="020B0606040000020204"/>
              </a:rPr>
              <a:t>Staff Training Activities</a:t>
            </a:r>
          </a:p>
        </p:txBody>
      </p:sp>
      <p:pic>
        <p:nvPicPr>
          <p:cNvPr id="4" name="Picture 3" descr="A screenshot of a social media post&#10;&#10;Description generated with very high confidence">
            <a:extLst>
              <a:ext uri="{FF2B5EF4-FFF2-40B4-BE49-F238E27FC236}">
                <a16:creationId xmlns:a16="http://schemas.microsoft.com/office/drawing/2014/main" id="{641D431E-2CCE-4F88-858D-905ECEFE7C85}"/>
              </a:ext>
            </a:extLst>
          </p:cNvPr>
          <p:cNvPicPr>
            <a:picLocks noChangeAspect="1"/>
          </p:cNvPicPr>
          <p:nvPr/>
        </p:nvPicPr>
        <p:blipFill rotWithShape="1">
          <a:blip r:embed="rId3">
            <a:extLst>
              <a:ext uri="{28A0092B-C50C-407E-A947-70E740481C1C}">
                <a14:useLocalDpi xmlns:a14="http://schemas.microsoft.com/office/drawing/2010/main" val="0"/>
              </a:ext>
            </a:extLst>
          </a:blip>
          <a:srcRect l="2648" t="48565" r="58109" b="5858"/>
          <a:stretch/>
        </p:blipFill>
        <p:spPr>
          <a:xfrm>
            <a:off x="852240" y="2670695"/>
            <a:ext cx="3562598" cy="33246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Arrow: Right 4">
            <a:extLst>
              <a:ext uri="{FF2B5EF4-FFF2-40B4-BE49-F238E27FC236}">
                <a16:creationId xmlns:a16="http://schemas.microsoft.com/office/drawing/2014/main" id="{164779E6-3CE4-4371-BE0B-AF0727A90B25}"/>
              </a:ext>
            </a:extLst>
          </p:cNvPr>
          <p:cNvSpPr/>
          <p:nvPr/>
        </p:nvSpPr>
        <p:spPr>
          <a:xfrm>
            <a:off x="489857" y="2982159"/>
            <a:ext cx="362382" cy="1916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021D0941-63BB-4EDA-AE22-2479BCCCFB2A}"/>
              </a:ext>
            </a:extLst>
          </p:cNvPr>
          <p:cNvSpPr/>
          <p:nvPr/>
        </p:nvSpPr>
        <p:spPr>
          <a:xfrm>
            <a:off x="489857" y="5431249"/>
            <a:ext cx="362382" cy="1916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D1C426-DA4C-4EBD-AB91-DFC6103E0B20}"/>
              </a:ext>
            </a:extLst>
          </p:cNvPr>
          <p:cNvSpPr/>
          <p:nvPr/>
        </p:nvSpPr>
        <p:spPr>
          <a:xfrm>
            <a:off x="919315" y="3732481"/>
            <a:ext cx="1356571" cy="320784"/>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F541E6D-C00E-4645-84B9-D8588521960D}"/>
              </a:ext>
            </a:extLst>
          </p:cNvPr>
          <p:cNvSpPr/>
          <p:nvPr/>
        </p:nvSpPr>
        <p:spPr>
          <a:xfrm>
            <a:off x="1113774" y="4285867"/>
            <a:ext cx="2769458" cy="320784"/>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03F89CD-2643-4A32-941D-8BCBCBE47530}"/>
              </a:ext>
            </a:extLst>
          </p:cNvPr>
          <p:cNvPicPr>
            <a:picLocks noChangeAspect="1"/>
          </p:cNvPicPr>
          <p:nvPr/>
        </p:nvPicPr>
        <p:blipFill rotWithShape="1">
          <a:blip r:embed="rId4"/>
          <a:srcRect l="7879" t="18111" r="27046"/>
          <a:stretch/>
        </p:blipFill>
        <p:spPr>
          <a:xfrm>
            <a:off x="4781878" y="2670694"/>
            <a:ext cx="3548314" cy="3348818"/>
          </a:xfrm>
          <a:prstGeom prst="rect">
            <a:avLst/>
          </a:prstGeom>
        </p:spPr>
      </p:pic>
      <p:sp>
        <p:nvSpPr>
          <p:cNvPr id="3" name="Rectangle 2">
            <a:extLst>
              <a:ext uri="{FF2B5EF4-FFF2-40B4-BE49-F238E27FC236}">
                <a16:creationId xmlns:a16="http://schemas.microsoft.com/office/drawing/2014/main" id="{EE7DCFC7-772D-4CD9-92F0-B923C17C5BF0}"/>
              </a:ext>
            </a:extLst>
          </p:cNvPr>
          <p:cNvSpPr/>
          <p:nvPr/>
        </p:nvSpPr>
        <p:spPr>
          <a:xfrm>
            <a:off x="5538355" y="3729533"/>
            <a:ext cx="1721427" cy="196260"/>
          </a:xfrm>
          <a:prstGeom prst="rect">
            <a:avLst/>
          </a:prstGeom>
          <a:solidFill>
            <a:srgbClr val="F8F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F0000"/>
                </a:solidFill>
                <a:latin typeface="Times New Roman" panose="02020603050405020304" pitchFamily="18" charset="0"/>
                <a:cs typeface="Times New Roman" panose="02020603050405020304" pitchFamily="18" charset="0"/>
              </a:rPr>
              <a:t>Staff Training</a:t>
            </a:r>
          </a:p>
        </p:txBody>
      </p:sp>
      <p:sp>
        <p:nvSpPr>
          <p:cNvPr id="11" name="Rectangle 10">
            <a:extLst>
              <a:ext uri="{FF2B5EF4-FFF2-40B4-BE49-F238E27FC236}">
                <a16:creationId xmlns:a16="http://schemas.microsoft.com/office/drawing/2014/main" id="{66ED611D-514D-4055-B31E-0FBD4C1BF7D4}"/>
              </a:ext>
            </a:extLst>
          </p:cNvPr>
          <p:cNvSpPr/>
          <p:nvPr/>
        </p:nvSpPr>
        <p:spPr>
          <a:xfrm>
            <a:off x="5874328" y="4194697"/>
            <a:ext cx="976745" cy="196260"/>
          </a:xfrm>
          <a:prstGeom prst="rect">
            <a:avLst/>
          </a:prstGeom>
          <a:solidFill>
            <a:srgbClr val="F8F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Times New Roman" panose="02020603050405020304" pitchFamily="18" charset="0"/>
                <a:cs typeface="Times New Roman" panose="02020603050405020304" pitchFamily="18" charset="0"/>
              </a:rPr>
              <a:t>User Name 1</a:t>
            </a:r>
          </a:p>
        </p:txBody>
      </p:sp>
      <p:cxnSp>
        <p:nvCxnSpPr>
          <p:cNvPr id="12" name="Straight Connector 11">
            <a:extLst>
              <a:ext uri="{FF2B5EF4-FFF2-40B4-BE49-F238E27FC236}">
                <a16:creationId xmlns:a16="http://schemas.microsoft.com/office/drawing/2014/main" id="{0E788904-2DD3-4249-A274-43A6CBA5FA21}"/>
              </a:ext>
            </a:extLst>
          </p:cNvPr>
          <p:cNvCxnSpPr>
            <a:cxnSpLocks/>
          </p:cNvCxnSpPr>
          <p:nvPr/>
        </p:nvCxnSpPr>
        <p:spPr>
          <a:xfrm>
            <a:off x="4624161" y="2670694"/>
            <a:ext cx="0" cy="3348818"/>
          </a:xfrm>
          <a:prstGeom prst="line">
            <a:avLst/>
          </a:prstGeom>
          <a:ln w="19050"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45239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F976235-FF2E-41AE-A9BB-FF7935330408}"/>
              </a:ext>
            </a:extLst>
          </p:cNvPr>
          <p:cNvSpPr>
            <a:spLocks noGrp="1"/>
          </p:cNvSpPr>
          <p:nvPr>
            <p:ph type="title"/>
          </p:nvPr>
        </p:nvSpPr>
        <p:spPr>
          <a:xfrm>
            <a:off x="0" y="0"/>
            <a:ext cx="8610600" cy="964734"/>
          </a:xfrm>
        </p:spPr>
        <p:txBody>
          <a:bodyPr/>
          <a:lstStyle/>
          <a:p>
            <a:pPr algn="r"/>
            <a:r>
              <a:rPr lang="en-US" b="1" dirty="0">
                <a:solidFill>
                  <a:srgbClr val="002060"/>
                </a:solidFill>
                <a:latin typeface="DINCondensed" panose="020B0606040000020204"/>
              </a:rPr>
              <a:t>Subject Accounts</a:t>
            </a:r>
          </a:p>
        </p:txBody>
      </p:sp>
      <p:sp>
        <p:nvSpPr>
          <p:cNvPr id="8" name="Content Placeholder 7">
            <a:extLst>
              <a:ext uri="{FF2B5EF4-FFF2-40B4-BE49-F238E27FC236}">
                <a16:creationId xmlns:a16="http://schemas.microsoft.com/office/drawing/2014/main" id="{C91A8DA2-BAA8-4C8A-A025-F5153E504EE7}"/>
              </a:ext>
            </a:extLst>
          </p:cNvPr>
          <p:cNvSpPr>
            <a:spLocks noGrp="1"/>
          </p:cNvSpPr>
          <p:nvPr>
            <p:ph idx="1"/>
          </p:nvPr>
        </p:nvSpPr>
        <p:spPr>
          <a:xfrm>
            <a:off x="4893131" y="1206397"/>
            <a:ext cx="4126178" cy="5374261"/>
          </a:xfrm>
        </p:spPr>
        <p:txBody>
          <a:bodyPr>
            <a:noAutofit/>
          </a:bodyPr>
          <a:lstStyle/>
          <a:p>
            <a:pPr marL="228600" lvl="1">
              <a:spcBef>
                <a:spcPts val="1000"/>
              </a:spcBef>
              <a:buClr>
                <a:schemeClr val="accent2"/>
              </a:buClr>
            </a:pPr>
            <a:r>
              <a:rPr lang="en-US" sz="2400" dirty="0"/>
              <a:t>Staff will receive a Subject Access Guide with written instructions to assist in the log-in process</a:t>
            </a:r>
          </a:p>
          <a:p>
            <a:pPr marL="228600" lvl="1">
              <a:spcBef>
                <a:spcPts val="1000"/>
              </a:spcBef>
              <a:buClr>
                <a:schemeClr val="accent2"/>
              </a:buClr>
            </a:pPr>
            <a:r>
              <a:rPr lang="en-US" sz="2400" dirty="0"/>
              <a:t>Subject accounts are pre-set</a:t>
            </a:r>
          </a:p>
          <a:p>
            <a:pPr lvl="1">
              <a:lnSpc>
                <a:spcPct val="100000"/>
              </a:lnSpc>
              <a:buClr>
                <a:schemeClr val="accent2"/>
              </a:buClr>
              <a:buFont typeface="Wingdings" panose="05000000000000000000" pitchFamily="2" charset="2"/>
              <a:buChar char="§"/>
            </a:pPr>
            <a:r>
              <a:rPr lang="en-US" dirty="0"/>
              <a:t>30 accounts per site are already set up in the system for your site</a:t>
            </a:r>
          </a:p>
          <a:p>
            <a:pPr lvl="1">
              <a:lnSpc>
                <a:spcPct val="100000"/>
              </a:lnSpc>
              <a:buClr>
                <a:schemeClr val="accent2"/>
              </a:buClr>
              <a:buFont typeface="Wingdings" panose="05000000000000000000" pitchFamily="2" charset="2"/>
              <a:buChar char="§"/>
            </a:pPr>
            <a:r>
              <a:rPr lang="en-US" dirty="0"/>
              <a:t>Inform Analgesic Solutions if more subject accounts need to be added</a:t>
            </a:r>
          </a:p>
          <a:p>
            <a:pPr lvl="1">
              <a:lnSpc>
                <a:spcPct val="100000"/>
              </a:lnSpc>
              <a:buClr>
                <a:schemeClr val="accent2"/>
              </a:buClr>
              <a:buFont typeface="Wingdings" panose="05000000000000000000" pitchFamily="2" charset="2"/>
              <a:buChar char="§"/>
            </a:pPr>
            <a:r>
              <a:rPr lang="en-US" dirty="0"/>
              <a:t>Subjects will have login credentials</a:t>
            </a:r>
          </a:p>
          <a:p>
            <a:pPr lvl="3">
              <a:buClr>
                <a:schemeClr val="accent2"/>
              </a:buClr>
              <a:buFont typeface="Wingdings" panose="05000000000000000000" pitchFamily="2" charset="2"/>
              <a:buChar char="ü"/>
            </a:pPr>
            <a:r>
              <a:rPr lang="en-US" sz="2400" i="1" dirty="0"/>
              <a:t>Username = Subject ID</a:t>
            </a:r>
          </a:p>
          <a:p>
            <a:pPr lvl="3">
              <a:buClr>
                <a:schemeClr val="accent2"/>
              </a:buClr>
              <a:buFont typeface="Wingdings" panose="05000000000000000000" pitchFamily="2" charset="2"/>
              <a:buChar char="ü"/>
            </a:pPr>
            <a:r>
              <a:rPr lang="en-US" sz="2400" i="1" dirty="0"/>
              <a:t>Password = Study name</a:t>
            </a:r>
          </a:p>
          <a:p>
            <a:pPr lvl="1">
              <a:lnSpc>
                <a:spcPct val="100000"/>
              </a:lnSpc>
              <a:buClr>
                <a:schemeClr val="accent2"/>
              </a:buClr>
              <a:buFont typeface="Wingdings" panose="05000000000000000000" pitchFamily="2" charset="2"/>
              <a:buChar char="§"/>
            </a:pPr>
            <a:r>
              <a:rPr lang="en-US" dirty="0"/>
              <a:t>Subjects will be prompted to change password</a:t>
            </a:r>
          </a:p>
          <a:p>
            <a:pPr lvl="1">
              <a:lnSpc>
                <a:spcPct val="100000"/>
              </a:lnSpc>
            </a:pPr>
            <a:endParaRPr lang="en-US" dirty="0"/>
          </a:p>
        </p:txBody>
      </p:sp>
      <p:pic>
        <p:nvPicPr>
          <p:cNvPr id="4" name="Picture 3">
            <a:extLst>
              <a:ext uri="{FF2B5EF4-FFF2-40B4-BE49-F238E27FC236}">
                <a16:creationId xmlns:a16="http://schemas.microsoft.com/office/drawing/2014/main" id="{85CAF737-D62A-40B1-A22D-1DC206289BA9}"/>
              </a:ext>
            </a:extLst>
          </p:cNvPr>
          <p:cNvPicPr>
            <a:picLocks noChangeAspect="1"/>
          </p:cNvPicPr>
          <p:nvPr/>
        </p:nvPicPr>
        <p:blipFill rotWithShape="1">
          <a:blip r:embed="rId3"/>
          <a:srcRect r="47188" b="14478"/>
          <a:stretch/>
        </p:blipFill>
        <p:spPr>
          <a:xfrm>
            <a:off x="208798" y="1206397"/>
            <a:ext cx="4553693" cy="518654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238CE3FD-56EE-4CFB-892F-029F453149C6}"/>
              </a:ext>
            </a:extLst>
          </p:cNvPr>
          <p:cNvSpPr txBox="1"/>
          <p:nvPr/>
        </p:nvSpPr>
        <p:spPr>
          <a:xfrm>
            <a:off x="339438" y="3073413"/>
            <a:ext cx="803561" cy="230832"/>
          </a:xfrm>
          <a:prstGeom prst="rect">
            <a:avLst/>
          </a:prstGeom>
          <a:solidFill>
            <a:schemeClr val="bg1"/>
          </a:solidFill>
        </p:spPr>
        <p:txBody>
          <a:bodyPr wrap="square" rtlCol="0">
            <a:spAutoFit/>
          </a:bodyPr>
          <a:lstStyle/>
          <a:p>
            <a:r>
              <a:rPr lang="en-US" sz="900" b="1" dirty="0"/>
              <a:t>Username 1</a:t>
            </a:r>
          </a:p>
        </p:txBody>
      </p:sp>
      <p:sp>
        <p:nvSpPr>
          <p:cNvPr id="6" name="TextBox 5">
            <a:extLst>
              <a:ext uri="{FF2B5EF4-FFF2-40B4-BE49-F238E27FC236}">
                <a16:creationId xmlns:a16="http://schemas.microsoft.com/office/drawing/2014/main" id="{313A7496-BA66-4500-B8C9-41B3DA1B0D27}"/>
              </a:ext>
            </a:extLst>
          </p:cNvPr>
          <p:cNvSpPr txBox="1"/>
          <p:nvPr/>
        </p:nvSpPr>
        <p:spPr>
          <a:xfrm>
            <a:off x="4088928" y="4426540"/>
            <a:ext cx="609598" cy="369332"/>
          </a:xfrm>
          <a:prstGeom prst="rect">
            <a:avLst/>
          </a:prstGeom>
          <a:solidFill>
            <a:schemeClr val="bg1"/>
          </a:solidFill>
        </p:spPr>
        <p:txBody>
          <a:bodyPr wrap="square" rtlCol="0">
            <a:spAutoFit/>
          </a:bodyPr>
          <a:lstStyle/>
          <a:p>
            <a:r>
              <a:rPr lang="en-US" sz="900" b="1" dirty="0"/>
              <a:t>Username 1</a:t>
            </a:r>
          </a:p>
        </p:txBody>
      </p:sp>
    </p:spTree>
    <p:custDataLst>
      <p:tags r:id="rId1"/>
    </p:custDataLst>
    <p:extLst>
      <p:ext uri="{BB962C8B-B14F-4D97-AF65-F5344CB8AC3E}">
        <p14:creationId xmlns:p14="http://schemas.microsoft.com/office/powerpoint/2010/main" val="1400559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Plasma (Systemic) PK in Patients with OA of the Knee</a:t>
            </a:r>
          </a:p>
        </p:txBody>
      </p:sp>
      <p:sp>
        <p:nvSpPr>
          <p:cNvPr id="3" name="Slide Number Placeholder 2"/>
          <p:cNvSpPr>
            <a:spLocks noGrp="1"/>
          </p:cNvSpPr>
          <p:nvPr>
            <p:ph type="sldNum" sz="quarter" idx="10"/>
          </p:nvPr>
        </p:nvSpPr>
        <p:spPr/>
        <p:txBody>
          <a:bodyPr/>
          <a:lstStyle/>
          <a:p>
            <a:pPr>
              <a:defRPr/>
            </a:pPr>
            <a:fld id="{96BD5707-9935-41CD-9F25-73E490A68552}" type="slidenum">
              <a:rPr lang="en-US" smtClean="0">
                <a:solidFill>
                  <a:srgbClr val="000000"/>
                </a:solidFill>
                <a:latin typeface="Calibri" panose="020F0502020204030204" pitchFamily="34" charset="0"/>
              </a:rPr>
              <a:pPr>
                <a:defRPr/>
              </a:pPr>
              <a:t>13</a:t>
            </a:fld>
            <a:endParaRPr lang="en-US" dirty="0">
              <a:solidFill>
                <a:srgbClr val="000000"/>
              </a:solidFill>
              <a:latin typeface="Calibri" panose="020F0502020204030204" pitchFamily="34" charset="0"/>
            </a:endParaRPr>
          </a:p>
        </p:txBody>
      </p:sp>
      <p:sp>
        <p:nvSpPr>
          <p:cNvPr id="4" name="Footer Placeholder 3"/>
          <p:cNvSpPr>
            <a:spLocks noGrp="1"/>
          </p:cNvSpPr>
          <p:nvPr>
            <p:ph type="ftr" sz="quarter" idx="12"/>
          </p:nvPr>
        </p:nvSpPr>
        <p:spPr/>
        <p:txBody>
          <a:bodyPr/>
          <a:lstStyle/>
          <a:p>
            <a:pPr>
              <a:defRPr/>
            </a:pPr>
            <a:r>
              <a:rPr lang="en-US" sz="1200"/>
              <a:t>CONFIDENTIAL</a:t>
            </a:r>
            <a:endParaRPr lang="en-US" sz="1200" dirty="0"/>
          </a:p>
        </p:txBody>
      </p:sp>
      <p:sp>
        <p:nvSpPr>
          <p:cNvPr id="5" name="Content Placeholder 4"/>
          <p:cNvSpPr>
            <a:spLocks noGrp="1"/>
          </p:cNvSpPr>
          <p:nvPr>
            <p:ph idx="1"/>
          </p:nvPr>
        </p:nvSpPr>
        <p:spPr>
          <a:xfrm>
            <a:off x="457200" y="838200"/>
            <a:ext cx="8077200" cy="4525963"/>
          </a:xfrm>
        </p:spPr>
        <p:txBody>
          <a:bodyPr/>
          <a:lstStyle/>
          <a:p>
            <a:pPr marL="342900" indent="-342900">
              <a:buFont typeface="Arial" panose="020B0604020202020204" pitchFamily="34" charset="0"/>
              <a:buChar char="•"/>
            </a:pPr>
            <a:r>
              <a:rPr lang="en-US" dirty="0">
                <a:solidFill>
                  <a:srgbClr val="000000"/>
                </a:solidFill>
              </a:rPr>
              <a:t>Overall, FX006 displayed a </a:t>
            </a:r>
            <a:r>
              <a:rPr lang="en-US" u="sng" dirty="0">
                <a:solidFill>
                  <a:srgbClr val="000000"/>
                </a:solidFill>
              </a:rPr>
              <a:t>favorable plasma PK profile relative to </a:t>
            </a:r>
            <a:r>
              <a:rPr lang="en-US" u="sng" dirty="0" err="1">
                <a:solidFill>
                  <a:srgbClr val="000000"/>
                </a:solidFill>
              </a:rPr>
              <a:t>TAcs</a:t>
            </a:r>
            <a:r>
              <a:rPr lang="en-US" dirty="0">
                <a:solidFill>
                  <a:srgbClr val="000000"/>
                </a:solidFill>
              </a:rPr>
              <a:t>.</a:t>
            </a:r>
          </a:p>
          <a:p>
            <a:pPr marL="685800" lvl="1" indent="-228600"/>
            <a:r>
              <a:rPr lang="en-US" dirty="0">
                <a:solidFill>
                  <a:srgbClr val="000000"/>
                </a:solidFill>
              </a:rPr>
              <a:t>PK observations in Study FX006-2015-009 showed a controlled and stable release of TA from PLGA microspheres into synovial tissues.</a:t>
            </a:r>
          </a:p>
          <a:p>
            <a:pPr marL="685800" lvl="1" indent="-228600"/>
            <a:r>
              <a:rPr lang="en-US" dirty="0">
                <a:solidFill>
                  <a:srgbClr val="000000"/>
                </a:solidFill>
              </a:rPr>
              <a:t>Concentrations remained high relative to plasma concentrations ≥ 12 weeks</a:t>
            </a:r>
          </a:p>
          <a:p>
            <a:pPr marL="685800" lvl="1" indent="-228600"/>
            <a:r>
              <a:rPr lang="en-US" dirty="0">
                <a:solidFill>
                  <a:srgbClr val="000000"/>
                </a:solidFill>
              </a:rPr>
              <a:t>Relative to TAcs, FX006 32 mg produced substantially lower peak plasma and systemic exposure to TA.</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667000"/>
            <a:ext cx="71628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715504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28A9B90-16B6-44BD-A8EA-F767BAE8F327}"/>
              </a:ext>
            </a:extLst>
          </p:cNvPr>
          <p:cNvSpPr>
            <a:spLocks noGrp="1"/>
          </p:cNvSpPr>
          <p:nvPr>
            <p:ph idx="1"/>
          </p:nvPr>
        </p:nvSpPr>
        <p:spPr>
          <a:xfrm>
            <a:off x="314324" y="1154415"/>
            <a:ext cx="8515350" cy="3265186"/>
          </a:xfrm>
        </p:spPr>
        <p:txBody>
          <a:bodyPr>
            <a:normAutofit/>
          </a:bodyPr>
          <a:lstStyle/>
          <a:p>
            <a:pPr marL="0" indent="0">
              <a:buNone/>
            </a:pPr>
            <a:r>
              <a:rPr lang="en-US" b="1" dirty="0"/>
              <a:t>Subject training modules are programmed to be followed in order similar to Staff training:</a:t>
            </a:r>
          </a:p>
          <a:p>
            <a:pPr marL="514350" lvl="1" indent="-514350">
              <a:spcBef>
                <a:spcPts val="1000"/>
              </a:spcBef>
              <a:buClr>
                <a:schemeClr val="accent2"/>
              </a:buClr>
              <a:buFont typeface="+mj-lt"/>
              <a:buAutoNum type="arabicPeriod"/>
            </a:pPr>
            <a:r>
              <a:rPr lang="en-US" dirty="0"/>
              <a:t>Training: The training consists of two </a:t>
            </a:r>
            <a:r>
              <a:rPr lang="en-US" dirty="0" err="1"/>
              <a:t>eLearnings</a:t>
            </a:r>
            <a:r>
              <a:rPr lang="en-US" dirty="0"/>
              <a:t> addressing Accurate Pain Reporting and Placebo Response Reduction. </a:t>
            </a:r>
          </a:p>
          <a:p>
            <a:pPr lvl="1">
              <a:lnSpc>
                <a:spcPct val="110000"/>
              </a:lnSpc>
              <a:buClr>
                <a:schemeClr val="accent2"/>
              </a:buClr>
              <a:buFont typeface="Wingdings" panose="05000000000000000000" pitchFamily="2" charset="2"/>
              <a:buChar char="§"/>
            </a:pPr>
            <a:r>
              <a:rPr lang="en-US" i="1" dirty="0"/>
              <a:t>Please note: Subjects have unlimited opportunities to review training.</a:t>
            </a:r>
          </a:p>
          <a:p>
            <a:pPr marL="514350" lvl="1" indent="-514350">
              <a:spcBef>
                <a:spcPts val="1000"/>
              </a:spcBef>
              <a:buClr>
                <a:schemeClr val="accent2"/>
              </a:buClr>
              <a:buFont typeface="+mj-lt"/>
              <a:buAutoNum type="arabicPeriod" startAt="2"/>
            </a:pPr>
            <a:r>
              <a:rPr lang="en-US" dirty="0"/>
              <a:t>Feedback:  Users are encouraged to provide feedback after completing the training. A link to our feedback survey will be accessible once the eLearning is complete.</a:t>
            </a:r>
          </a:p>
          <a:p>
            <a:pPr marL="514350" lvl="1" indent="-514350">
              <a:spcBef>
                <a:spcPts val="1000"/>
              </a:spcBef>
              <a:buClr>
                <a:schemeClr val="accent2"/>
              </a:buClr>
              <a:buFont typeface="+mj-lt"/>
              <a:buAutoNum type="arabicPeriod" startAt="2"/>
            </a:pPr>
            <a:r>
              <a:rPr lang="en-US" dirty="0"/>
              <a:t>Certification:  After completing the eLearning, the training module certificate will be accessible.</a:t>
            </a:r>
          </a:p>
        </p:txBody>
      </p:sp>
      <p:sp>
        <p:nvSpPr>
          <p:cNvPr id="9" name="Title 8">
            <a:extLst>
              <a:ext uri="{FF2B5EF4-FFF2-40B4-BE49-F238E27FC236}">
                <a16:creationId xmlns:a16="http://schemas.microsoft.com/office/drawing/2014/main" id="{702D74A6-2F87-41F9-84D7-F5ECD1D7AE7B}"/>
              </a:ext>
            </a:extLst>
          </p:cNvPr>
          <p:cNvSpPr>
            <a:spLocks noGrp="1"/>
          </p:cNvSpPr>
          <p:nvPr>
            <p:ph type="title"/>
          </p:nvPr>
        </p:nvSpPr>
        <p:spPr>
          <a:xfrm>
            <a:off x="1" y="1"/>
            <a:ext cx="8534400" cy="973123"/>
          </a:xfrm>
        </p:spPr>
        <p:txBody>
          <a:bodyPr/>
          <a:lstStyle/>
          <a:p>
            <a:pPr algn="r"/>
            <a:r>
              <a:rPr lang="en-US" b="1" dirty="0">
                <a:solidFill>
                  <a:srgbClr val="002060"/>
                </a:solidFill>
                <a:latin typeface="DINCondensed"/>
              </a:rPr>
              <a:t>Subject Training Activities</a:t>
            </a:r>
          </a:p>
        </p:txBody>
      </p:sp>
      <p:sp>
        <p:nvSpPr>
          <p:cNvPr id="2" name="Rectangle 1">
            <a:extLst>
              <a:ext uri="{FF2B5EF4-FFF2-40B4-BE49-F238E27FC236}">
                <a16:creationId xmlns:a16="http://schemas.microsoft.com/office/drawing/2014/main" id="{7854A6FC-8FF0-4740-A984-A962B33C0F05}"/>
              </a:ext>
            </a:extLst>
          </p:cNvPr>
          <p:cNvSpPr/>
          <p:nvPr/>
        </p:nvSpPr>
        <p:spPr>
          <a:xfrm>
            <a:off x="142009" y="4572000"/>
            <a:ext cx="8859982" cy="2286000"/>
          </a:xfrm>
          <a:prstGeom prst="rect">
            <a:avLst/>
          </a:prstGeom>
          <a:solidFill>
            <a:srgbClr val="EEEEEE"/>
          </a:solidFill>
        </p:spPr>
        <p:txBody>
          <a:bodyPr wrap="square" anchor="ctr">
            <a:noAutofit/>
          </a:bodyPr>
          <a:lstStyle/>
          <a:p>
            <a:pPr marL="514350" lvl="1" indent="-285750">
              <a:spcBef>
                <a:spcPts val="1000"/>
              </a:spcBef>
              <a:buClr>
                <a:schemeClr val="accent2"/>
              </a:buClr>
              <a:buFont typeface="Arial" panose="020B0604020202020204" pitchFamily="34" charset="0"/>
              <a:buChar char="•"/>
            </a:pPr>
            <a:r>
              <a:rPr lang="en-US" sz="2000" dirty="0"/>
              <a:t>Analgesic Solutions will provide a weekly update to the site coordinator with a list of all subjects that have completed APR/PRR trainings </a:t>
            </a:r>
          </a:p>
          <a:p>
            <a:pPr marL="514350" lvl="1" indent="-285750">
              <a:spcBef>
                <a:spcPts val="1000"/>
              </a:spcBef>
              <a:buClr>
                <a:schemeClr val="accent2"/>
              </a:buClr>
              <a:buFont typeface="Arial" panose="020B0604020202020204" pitchFamily="34" charset="0"/>
              <a:buChar char="•"/>
            </a:pPr>
            <a:r>
              <a:rPr lang="en-US" sz="2000" dirty="0"/>
              <a:t>If sites need report sooner per subject visits, site coordinator can request from AS</a:t>
            </a:r>
          </a:p>
        </p:txBody>
      </p:sp>
    </p:spTree>
    <p:custDataLst>
      <p:tags r:id="rId1"/>
    </p:custDataLst>
    <p:extLst>
      <p:ext uri="{BB962C8B-B14F-4D97-AF65-F5344CB8AC3E}">
        <p14:creationId xmlns:p14="http://schemas.microsoft.com/office/powerpoint/2010/main" val="368839777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874196" y="250045"/>
            <a:ext cx="7543800" cy="57863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002060"/>
                </a:solidFill>
                <a:effectLst/>
                <a:uLnTx/>
                <a:uFillTx/>
                <a:latin typeface="DINCondensed" panose="020B0606040000020204" pitchFamily="34" charset="0"/>
                <a:ea typeface="+mn-ea"/>
                <a:cs typeface="Whitney Medium" pitchFamily="50" charset="0"/>
              </a:rPr>
              <a:t>Instructions to Give to Study Staff:</a:t>
            </a:r>
          </a:p>
        </p:txBody>
      </p:sp>
      <p:sp>
        <p:nvSpPr>
          <p:cNvPr id="3" name="Content Placeholder 9">
            <a:extLst>
              <a:ext uri="{FF2B5EF4-FFF2-40B4-BE49-F238E27FC236}">
                <a16:creationId xmlns:a16="http://schemas.microsoft.com/office/drawing/2014/main" id="{5C80FEB9-C6F8-4D97-88CA-B0D28B79A436}"/>
              </a:ext>
            </a:extLst>
          </p:cNvPr>
          <p:cNvSpPr txBox="1">
            <a:spLocks/>
          </p:cNvSpPr>
          <p:nvPr/>
        </p:nvSpPr>
        <p:spPr>
          <a:xfrm>
            <a:off x="2740631" y="4638269"/>
            <a:ext cx="5755205" cy="22197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10000"/>
              </a:lnSpc>
              <a:spcBef>
                <a:spcPts val="100"/>
              </a:spcBef>
              <a:buClr>
                <a:srgbClr val="ED7D31"/>
              </a:buClr>
              <a:defRPr/>
            </a:pPr>
            <a:r>
              <a:rPr kumimoji="0" lang="en-US" sz="1800" b="0" i="0" u="none" strike="noStrike" kern="1200" cap="none" spc="0" normalizeH="0" baseline="0" noProof="0" dirty="0" err="1">
                <a:ln>
                  <a:noFill/>
                </a:ln>
                <a:solidFill>
                  <a:srgbClr val="1F4E79"/>
                </a:solidFill>
                <a:effectLst/>
                <a:uLnTx/>
                <a:uFillTx/>
                <a:latin typeface="DINCondensed"/>
              </a:rPr>
              <a:t>Hav</a:t>
            </a:r>
            <a:r>
              <a:rPr lang="en-US" sz="1800" dirty="0">
                <a:solidFill>
                  <a:srgbClr val="1F4E79"/>
                </a:solidFill>
                <a:latin typeface="DINCondensed" panose="020B0606040000020204"/>
              </a:rPr>
              <a:t>e subjects </a:t>
            </a:r>
            <a:r>
              <a:rPr lang="en-US" sz="1800" dirty="0">
                <a:solidFill>
                  <a:srgbClr val="1F4E79"/>
                </a:solidFill>
                <a:latin typeface="DINCondensed"/>
                <a:cs typeface="Calibri"/>
              </a:rPr>
              <a:t>answer questionnaire in quiet place with no distractions</a:t>
            </a:r>
            <a:endParaRPr kumimoji="0" lang="en-US" sz="1800" b="0" i="0" u="none" strike="noStrike" kern="1200" cap="none" spc="0" normalizeH="0" baseline="0" noProof="0" dirty="0">
              <a:ln>
                <a:noFill/>
              </a:ln>
              <a:solidFill>
                <a:srgbClr val="1F4E79"/>
              </a:solidFill>
              <a:effectLst/>
              <a:uLnTx/>
              <a:uFillTx/>
              <a:latin typeface="DINCondensed" panose="020B0606040000020204"/>
            </a:endParaRPr>
          </a:p>
          <a:p>
            <a:pPr marL="228600" marR="0" lvl="0" indent="-228600" algn="l" defTabSz="914400" rtl="0" eaLnBrk="1" fontAlgn="auto" latinLnBrk="0" hangingPunct="1">
              <a:lnSpc>
                <a:spcPct val="110000"/>
              </a:lnSpc>
              <a:spcBef>
                <a:spcPts val="100"/>
              </a:spcBef>
              <a:spcAft>
                <a:spcPts val="0"/>
              </a:spcAft>
              <a:buClr>
                <a:srgbClr val="ED7D31"/>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1F4E79"/>
                </a:solidFill>
                <a:effectLst/>
                <a:uLnTx/>
                <a:uFillTx/>
                <a:latin typeface="DINCondensed" panose="020B0606040000020204"/>
              </a:rPr>
              <a:t>Study staff should NOT LEAD the subject </a:t>
            </a:r>
          </a:p>
          <a:p>
            <a:pPr marL="228600" marR="0" lvl="0" indent="-228600" algn="l" defTabSz="914400" rtl="0" eaLnBrk="1" fontAlgn="auto" latinLnBrk="0" hangingPunct="1">
              <a:lnSpc>
                <a:spcPct val="110000"/>
              </a:lnSpc>
              <a:spcBef>
                <a:spcPts val="100"/>
              </a:spcBef>
              <a:spcAft>
                <a:spcPts val="0"/>
              </a:spcAft>
              <a:buClr>
                <a:srgbClr val="ED7D31"/>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1F4E79"/>
                </a:solidFill>
                <a:effectLst/>
                <a:uLnTx/>
                <a:uFillTx/>
                <a:latin typeface="DINCondensed" panose="020B0606040000020204"/>
              </a:rPr>
              <a:t>Study staff should NOT CORRECT the subject or ask them to change their pain report</a:t>
            </a:r>
          </a:p>
        </p:txBody>
      </p:sp>
      <p:pic>
        <p:nvPicPr>
          <p:cNvPr id="7" name="Picture 6" descr="A close up of a device&#10;&#10;Description generated with high confidence">
            <a:extLst>
              <a:ext uri="{FF2B5EF4-FFF2-40B4-BE49-F238E27FC236}">
                <a16:creationId xmlns:a16="http://schemas.microsoft.com/office/drawing/2014/main" id="{38BB0FD3-7AB2-48FC-8558-65552BB422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2282" y="995163"/>
            <a:ext cx="2321719" cy="3095625"/>
          </a:xfrm>
          <a:prstGeom prst="rect">
            <a:avLst/>
          </a:prstGeom>
        </p:spPr>
      </p:pic>
      <p:sp>
        <p:nvSpPr>
          <p:cNvPr id="8" name="Rectangle: Rounded Corners 7">
            <a:extLst>
              <a:ext uri="{FF2B5EF4-FFF2-40B4-BE49-F238E27FC236}">
                <a16:creationId xmlns:a16="http://schemas.microsoft.com/office/drawing/2014/main" id="{0EB89937-226B-455B-9605-C2F72DFD5F78}"/>
              </a:ext>
            </a:extLst>
          </p:cNvPr>
          <p:cNvSpPr/>
          <p:nvPr/>
        </p:nvSpPr>
        <p:spPr>
          <a:xfrm>
            <a:off x="319632" y="1108526"/>
            <a:ext cx="2321719" cy="1340385"/>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Whitney Book"/>
                <a:ea typeface="+mn-ea"/>
                <a:cs typeface="+mn-cs"/>
              </a:rPr>
              <a:t>Before subjects are trained:</a:t>
            </a:r>
          </a:p>
        </p:txBody>
      </p:sp>
      <p:sp>
        <p:nvSpPr>
          <p:cNvPr id="9" name="Rectangle 8">
            <a:extLst>
              <a:ext uri="{FF2B5EF4-FFF2-40B4-BE49-F238E27FC236}">
                <a16:creationId xmlns:a16="http://schemas.microsoft.com/office/drawing/2014/main" id="{C42CB67D-CE41-4780-A16A-9E29C935102D}"/>
              </a:ext>
            </a:extLst>
          </p:cNvPr>
          <p:cNvSpPr/>
          <p:nvPr/>
        </p:nvSpPr>
        <p:spPr>
          <a:xfrm>
            <a:off x="2740631" y="1177554"/>
            <a:ext cx="4572000" cy="701731"/>
          </a:xfrm>
          <a:prstGeom prst="rect">
            <a:avLst/>
          </a:prstGeom>
        </p:spPr>
        <p:txBody>
          <a:bodyPr>
            <a:spAutoFit/>
          </a:bodyPr>
          <a:lstStyle/>
          <a:p>
            <a:pPr marL="228600" marR="0" lvl="0" indent="-228600" algn="l" defTabSz="914400" rtl="0" eaLnBrk="1" fontAlgn="auto" latinLnBrk="0" hangingPunct="1">
              <a:lnSpc>
                <a:spcPct val="110000"/>
              </a:lnSpc>
              <a:spcBef>
                <a:spcPts val="100"/>
              </a:spcBef>
              <a:spcAft>
                <a:spcPts val="0"/>
              </a:spcAft>
              <a:buClr>
                <a:srgbClr val="ED7D31"/>
              </a:buClr>
              <a:buSzTx/>
              <a:buFont typeface="Arial" panose="020B0604020202020204" pitchFamily="34" charset="0"/>
              <a:buChar char="•"/>
              <a:tabLst/>
              <a:defRPr/>
            </a:pPr>
            <a:r>
              <a:rPr kumimoji="0" lang="en-US" b="0" i="0" u="none" strike="noStrike" kern="1200" cap="none" spc="0" normalizeH="0" baseline="0" noProof="0" dirty="0">
                <a:ln>
                  <a:noFill/>
                </a:ln>
                <a:solidFill>
                  <a:srgbClr val="5B9BD5">
                    <a:lumMod val="50000"/>
                  </a:srgbClr>
                </a:solidFill>
                <a:effectLst/>
                <a:uLnTx/>
                <a:uFillTx/>
                <a:latin typeface="DINCondensed" panose="020B0606040000020204"/>
                <a:ea typeface="+mn-ea"/>
                <a:cs typeface="+mn-cs"/>
              </a:rPr>
              <a:t>Study staff should review all training material </a:t>
            </a:r>
            <a:r>
              <a:rPr kumimoji="0" lang="en-US" b="0" i="0" u="sng" strike="noStrike" kern="1200" cap="none" spc="0" normalizeH="0" baseline="0" noProof="0" dirty="0">
                <a:ln>
                  <a:noFill/>
                </a:ln>
                <a:solidFill>
                  <a:srgbClr val="5B9BD5">
                    <a:lumMod val="50000"/>
                  </a:srgbClr>
                </a:solidFill>
                <a:effectLst/>
                <a:uLnTx/>
                <a:uFillTx/>
                <a:latin typeface="DINCondensed" panose="020B0606040000020204"/>
                <a:ea typeface="+mn-ea"/>
                <a:cs typeface="+mn-cs"/>
              </a:rPr>
              <a:t>before</a:t>
            </a:r>
            <a:r>
              <a:rPr kumimoji="0" lang="en-US" b="0" i="0" strike="noStrike" kern="1200" cap="none" spc="0" normalizeH="0" baseline="0" noProof="0" dirty="0">
                <a:ln>
                  <a:noFill/>
                </a:ln>
                <a:solidFill>
                  <a:srgbClr val="5B9BD5">
                    <a:lumMod val="50000"/>
                  </a:srgbClr>
                </a:solidFill>
                <a:effectLst/>
                <a:uLnTx/>
                <a:uFillTx/>
                <a:latin typeface="DINCondensed" panose="020B0606040000020204"/>
                <a:ea typeface="+mn-ea"/>
                <a:cs typeface="+mn-cs"/>
              </a:rPr>
              <a:t> any subject site visits</a:t>
            </a:r>
          </a:p>
        </p:txBody>
      </p:sp>
      <p:sp>
        <p:nvSpPr>
          <p:cNvPr id="10" name="Rectangle: Rounded Corners 9">
            <a:extLst>
              <a:ext uri="{FF2B5EF4-FFF2-40B4-BE49-F238E27FC236}">
                <a16:creationId xmlns:a16="http://schemas.microsoft.com/office/drawing/2014/main" id="{825366FD-04AF-42EF-B6F9-CE1F3BEAAD76}"/>
              </a:ext>
            </a:extLst>
          </p:cNvPr>
          <p:cNvSpPr/>
          <p:nvPr/>
        </p:nvSpPr>
        <p:spPr>
          <a:xfrm>
            <a:off x="319632" y="2688643"/>
            <a:ext cx="2321719" cy="1709892"/>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Whitney Book"/>
                <a:ea typeface="+mn-ea"/>
                <a:cs typeface="+mn-cs"/>
              </a:rPr>
              <a:t>Before subjects complete questionnaire:</a:t>
            </a:r>
          </a:p>
        </p:txBody>
      </p:sp>
      <p:sp>
        <p:nvSpPr>
          <p:cNvPr id="11" name="Rectangle 10">
            <a:extLst>
              <a:ext uri="{FF2B5EF4-FFF2-40B4-BE49-F238E27FC236}">
                <a16:creationId xmlns:a16="http://schemas.microsoft.com/office/drawing/2014/main" id="{9391C69C-6494-4774-A51B-9C49ADCC8029}"/>
              </a:ext>
            </a:extLst>
          </p:cNvPr>
          <p:cNvSpPr/>
          <p:nvPr/>
        </p:nvSpPr>
        <p:spPr>
          <a:xfrm>
            <a:off x="2740631" y="2729774"/>
            <a:ext cx="4572000" cy="1323952"/>
          </a:xfrm>
          <a:prstGeom prst="rect">
            <a:avLst/>
          </a:prstGeom>
        </p:spPr>
        <p:txBody>
          <a:bodyPr>
            <a:spAutoFit/>
          </a:bodyPr>
          <a:lstStyle/>
          <a:p>
            <a:pPr marL="228600" marR="0" lvl="0" indent="-228600" algn="l" defTabSz="914400" rtl="0" eaLnBrk="1" fontAlgn="auto" latinLnBrk="0" hangingPunct="1">
              <a:lnSpc>
                <a:spcPct val="110000"/>
              </a:lnSpc>
              <a:spcBef>
                <a:spcPts val="100"/>
              </a:spcBef>
              <a:spcAft>
                <a:spcPts val="0"/>
              </a:spcAft>
              <a:buClr>
                <a:srgbClr val="ED7D31"/>
              </a:buClr>
              <a:buSzTx/>
              <a:buFont typeface="Arial" panose="020B0604020202020204" pitchFamily="34" charset="0"/>
              <a:buChar char="•"/>
              <a:tabLst/>
              <a:defRPr/>
            </a:pPr>
            <a:r>
              <a:rPr kumimoji="0" lang="en-US" b="0" i="0" u="none" strike="noStrike" kern="1200" cap="none" spc="0" normalizeH="0" baseline="0" noProof="0" dirty="0">
                <a:ln>
                  <a:noFill/>
                </a:ln>
                <a:solidFill>
                  <a:srgbClr val="5B9BD5">
                    <a:lumMod val="50000"/>
                  </a:srgbClr>
                </a:solidFill>
                <a:effectLst/>
                <a:uLnTx/>
                <a:uFillTx/>
                <a:latin typeface="DINCondensed" panose="020B0606040000020204"/>
                <a:ea typeface="+mn-ea"/>
                <a:cs typeface="+mn-cs"/>
              </a:rPr>
              <a:t>Study staff should have subjects review their training material</a:t>
            </a:r>
          </a:p>
          <a:p>
            <a:pPr marL="228600" marR="0" lvl="0" indent="-228600" algn="l" defTabSz="914400" rtl="0" eaLnBrk="1" fontAlgn="auto" latinLnBrk="0" hangingPunct="1">
              <a:lnSpc>
                <a:spcPct val="110000"/>
              </a:lnSpc>
              <a:spcBef>
                <a:spcPts val="100"/>
              </a:spcBef>
              <a:spcAft>
                <a:spcPts val="0"/>
              </a:spcAft>
              <a:buClr>
                <a:srgbClr val="ED7D31"/>
              </a:buClr>
              <a:buSzTx/>
              <a:buFont typeface="Arial" panose="020B0604020202020204" pitchFamily="34" charset="0"/>
              <a:buChar char="•"/>
              <a:tabLst/>
              <a:defRPr/>
            </a:pPr>
            <a:r>
              <a:rPr kumimoji="0" lang="en-US" b="0" i="0" u="none" strike="noStrike" kern="1200" cap="none" spc="0" normalizeH="0" baseline="0" noProof="0" dirty="0">
                <a:ln>
                  <a:noFill/>
                </a:ln>
                <a:solidFill>
                  <a:srgbClr val="5B9BD5">
                    <a:lumMod val="50000"/>
                  </a:srgbClr>
                </a:solidFill>
                <a:effectLst/>
                <a:uLnTx/>
                <a:uFillTx/>
                <a:latin typeface="DINCondensed" panose="020B0606040000020204"/>
                <a:ea typeface="+mn-ea"/>
                <a:cs typeface="+mn-cs"/>
              </a:rPr>
              <a:t>Staff should answer any questions that the subjects may have</a:t>
            </a:r>
          </a:p>
        </p:txBody>
      </p:sp>
      <p:sp>
        <p:nvSpPr>
          <p:cNvPr id="12" name="Rectangle: Rounded Corners 11">
            <a:extLst>
              <a:ext uri="{FF2B5EF4-FFF2-40B4-BE49-F238E27FC236}">
                <a16:creationId xmlns:a16="http://schemas.microsoft.com/office/drawing/2014/main" id="{14763F82-F52B-42D8-9771-2C1F96C657EE}"/>
              </a:ext>
            </a:extLst>
          </p:cNvPr>
          <p:cNvSpPr/>
          <p:nvPr/>
        </p:nvSpPr>
        <p:spPr>
          <a:xfrm>
            <a:off x="319631" y="4678384"/>
            <a:ext cx="2321719" cy="1951015"/>
          </a:xfrm>
          <a:prstGeom prst="roundRect">
            <a:avLst/>
          </a:prstGeom>
        </p:spPr>
        <p:style>
          <a:lnRef idx="0">
            <a:schemeClr val="accent2"/>
          </a:lnRef>
          <a:fillRef idx="1001">
            <a:schemeClr val="dk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Whitney Book"/>
                <a:ea typeface="+mn-ea"/>
                <a:cs typeface="+mn-cs"/>
              </a:rPr>
              <a:t>During the study:</a:t>
            </a:r>
          </a:p>
        </p:txBody>
      </p:sp>
    </p:spTree>
    <p:custDataLst>
      <p:tags r:id="rId1"/>
    </p:custDataLst>
    <p:extLst>
      <p:ext uri="{BB962C8B-B14F-4D97-AF65-F5344CB8AC3E}">
        <p14:creationId xmlns:p14="http://schemas.microsoft.com/office/powerpoint/2010/main" val="150897475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F976235-FF2E-41AE-A9BB-FF7935330408}"/>
              </a:ext>
            </a:extLst>
          </p:cNvPr>
          <p:cNvSpPr>
            <a:spLocks noGrp="1"/>
          </p:cNvSpPr>
          <p:nvPr>
            <p:ph type="title"/>
          </p:nvPr>
        </p:nvSpPr>
        <p:spPr>
          <a:xfrm>
            <a:off x="1" y="-1"/>
            <a:ext cx="8610599" cy="973123"/>
          </a:xfrm>
        </p:spPr>
        <p:txBody>
          <a:bodyPr/>
          <a:lstStyle/>
          <a:p>
            <a:pPr algn="r"/>
            <a:r>
              <a:rPr lang="en-US" b="1" dirty="0">
                <a:solidFill>
                  <a:srgbClr val="002060"/>
                </a:solidFill>
                <a:latin typeface="DINCondensed"/>
              </a:rPr>
              <a:t>Helpdesk</a:t>
            </a:r>
          </a:p>
        </p:txBody>
      </p:sp>
      <p:sp>
        <p:nvSpPr>
          <p:cNvPr id="3" name="Content Placeholder 2">
            <a:extLst>
              <a:ext uri="{FF2B5EF4-FFF2-40B4-BE49-F238E27FC236}">
                <a16:creationId xmlns:a16="http://schemas.microsoft.com/office/drawing/2014/main" id="{E9A5FA52-F373-4B76-886E-F0BE6CE8F784}"/>
              </a:ext>
            </a:extLst>
          </p:cNvPr>
          <p:cNvSpPr>
            <a:spLocks noGrp="1"/>
          </p:cNvSpPr>
          <p:nvPr>
            <p:ph idx="1"/>
          </p:nvPr>
        </p:nvSpPr>
        <p:spPr>
          <a:xfrm>
            <a:off x="628650" y="1305508"/>
            <a:ext cx="5039054" cy="4931201"/>
          </a:xfrm>
        </p:spPr>
        <p:txBody>
          <a:bodyPr/>
          <a:lstStyle/>
          <a:p>
            <a:pPr marL="514350" lvl="1" indent="-285750">
              <a:spcBef>
                <a:spcPts val="1000"/>
              </a:spcBef>
              <a:buClr>
                <a:schemeClr val="accent2"/>
              </a:buClr>
            </a:pPr>
            <a:r>
              <a:rPr lang="en-US" sz="2800" dirty="0"/>
              <a:t>Forgotten passwords for Staff and Subject</a:t>
            </a:r>
          </a:p>
          <a:p>
            <a:pPr marL="914400" lvl="1">
              <a:lnSpc>
                <a:spcPct val="110000"/>
              </a:lnSpc>
              <a:buClr>
                <a:schemeClr val="accent2"/>
              </a:buClr>
              <a:buFont typeface="Wingdings" panose="05000000000000000000" pitchFamily="2" charset="2"/>
              <a:buChar char="§"/>
            </a:pPr>
            <a:r>
              <a:rPr lang="en-US" i="1" dirty="0"/>
              <a:t>Use “forgot your password” link on log-in page</a:t>
            </a:r>
          </a:p>
          <a:p>
            <a:pPr marL="914400" lvl="1">
              <a:lnSpc>
                <a:spcPct val="110000"/>
              </a:lnSpc>
              <a:buClr>
                <a:schemeClr val="accent2"/>
              </a:buClr>
              <a:buFont typeface="Wingdings" panose="05000000000000000000" pitchFamily="2" charset="2"/>
              <a:buChar char="§"/>
            </a:pPr>
            <a:r>
              <a:rPr lang="en-US" i="1" dirty="0"/>
              <a:t>Contact AS using information for helpdesk provided on website</a:t>
            </a:r>
          </a:p>
          <a:p>
            <a:pPr marL="514350" lvl="1" indent="-285750">
              <a:spcBef>
                <a:spcPts val="1000"/>
              </a:spcBef>
              <a:buClr>
                <a:schemeClr val="accent2"/>
              </a:buClr>
            </a:pPr>
            <a:r>
              <a:rPr lang="en-US" sz="2800" dirty="0"/>
              <a:t>Other technical difficulties</a:t>
            </a:r>
          </a:p>
          <a:p>
            <a:pPr marL="914400" lvl="1">
              <a:lnSpc>
                <a:spcPct val="110000"/>
              </a:lnSpc>
              <a:buClr>
                <a:schemeClr val="accent2"/>
              </a:buClr>
              <a:buFont typeface="Wingdings" panose="05000000000000000000" pitchFamily="2" charset="2"/>
              <a:buChar char="§"/>
            </a:pPr>
            <a:r>
              <a:rPr lang="en-US" i="1" dirty="0">
                <a:solidFill>
                  <a:schemeClr val="accent1"/>
                </a:solidFill>
                <a:hlinkClick r:id="rId3">
                  <a:extLst>
                    <a:ext uri="{A12FA001-AC4F-418D-AE19-62706E023703}">
                      <ahyp:hlinkClr xmlns:ahyp="http://schemas.microsoft.com/office/drawing/2018/hyperlinkcolor" val="tx"/>
                    </a:ext>
                  </a:extLst>
                </a:hlinkClick>
              </a:rPr>
              <a:t>alearn@analgesicsolutions.com</a:t>
            </a:r>
            <a:endParaRPr lang="en-US" i="1" dirty="0">
              <a:solidFill>
                <a:schemeClr val="accent1"/>
              </a:solidFill>
            </a:endParaRPr>
          </a:p>
          <a:p>
            <a:pPr marL="914400" lvl="1">
              <a:lnSpc>
                <a:spcPct val="110000"/>
              </a:lnSpc>
              <a:buClr>
                <a:schemeClr val="accent2"/>
              </a:buClr>
              <a:buFont typeface="Wingdings" panose="05000000000000000000" pitchFamily="2" charset="2"/>
              <a:buChar char="§"/>
            </a:pPr>
            <a:r>
              <a:rPr lang="en-US" i="1" dirty="0"/>
              <a:t>Helpdesk is available 8am-6pm Eastern Time</a:t>
            </a:r>
          </a:p>
          <a:p>
            <a:pPr marL="0" lvl="1" indent="0">
              <a:spcBef>
                <a:spcPts val="1000"/>
              </a:spcBef>
              <a:buNone/>
            </a:pPr>
            <a:endParaRPr lang="en-US" sz="2800" dirty="0"/>
          </a:p>
          <a:p>
            <a:pPr marL="1143000" lvl="3">
              <a:spcBef>
                <a:spcPts val="1000"/>
              </a:spcBef>
            </a:pPr>
            <a:endParaRPr lang="en-US" sz="2200" dirty="0"/>
          </a:p>
          <a:p>
            <a:pPr lvl="1"/>
            <a:endParaRPr lang="en-US" dirty="0"/>
          </a:p>
        </p:txBody>
      </p:sp>
      <p:pic>
        <p:nvPicPr>
          <p:cNvPr id="4" name="Picture 3">
            <a:extLst>
              <a:ext uri="{FF2B5EF4-FFF2-40B4-BE49-F238E27FC236}">
                <a16:creationId xmlns:a16="http://schemas.microsoft.com/office/drawing/2014/main" id="{61A5242C-658F-4CD6-8B1B-6133688E2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8820" y="1305508"/>
            <a:ext cx="2914650" cy="3857625"/>
          </a:xfrm>
          <a:prstGeom prst="rect">
            <a:avLst/>
          </a:prstGeom>
        </p:spPr>
      </p:pic>
    </p:spTree>
    <p:custDataLst>
      <p:tags r:id="rId1"/>
    </p:custDataLst>
    <p:extLst>
      <p:ext uri="{BB962C8B-B14F-4D97-AF65-F5344CB8AC3E}">
        <p14:creationId xmlns:p14="http://schemas.microsoft.com/office/powerpoint/2010/main" val="240807524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Medication</a:t>
            </a:r>
          </a:p>
        </p:txBody>
      </p:sp>
    </p:spTree>
    <p:extLst>
      <p:ext uri="{BB962C8B-B14F-4D97-AF65-F5344CB8AC3E}">
        <p14:creationId xmlns:p14="http://schemas.microsoft.com/office/powerpoint/2010/main" val="116124918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Study Medication – Dose and Mode of Administration</a:t>
            </a:r>
          </a:p>
        </p:txBody>
      </p:sp>
      <p:sp>
        <p:nvSpPr>
          <p:cNvPr id="3" name="Content Placeholder 2"/>
          <p:cNvSpPr>
            <a:spLocks noGrp="1"/>
          </p:cNvSpPr>
          <p:nvPr>
            <p:ph idx="1"/>
          </p:nvPr>
        </p:nvSpPr>
        <p:spPr>
          <a:xfrm>
            <a:off x="571500" y="838201"/>
            <a:ext cx="8001000" cy="5143500"/>
          </a:xfrm>
        </p:spPr>
        <p:txBody>
          <a:bodyPr>
            <a:normAutofit fontScale="70000" lnSpcReduction="20000"/>
          </a:bodyPr>
          <a:lstStyle/>
          <a:p>
            <a:r>
              <a:rPr lang="en-US" sz="2600" dirty="0"/>
              <a:t>FX006 </a:t>
            </a:r>
            <a:endParaRPr lang="en-US" sz="2600" b="0" dirty="0"/>
          </a:p>
          <a:p>
            <a:pPr marL="342900" indent="-342900">
              <a:buFont typeface="Arial" panose="020B0604020202020204" pitchFamily="34" charset="0"/>
              <a:buChar char="•"/>
            </a:pPr>
            <a:r>
              <a:rPr lang="en-US" sz="2600" b="0" dirty="0"/>
              <a:t>Extended release formulation of triamcinolone acetonide (TA) in 75:25 poly (lactic-co-glycolic) acid (PLGA) microspheres.</a:t>
            </a:r>
          </a:p>
          <a:p>
            <a:pPr marL="342900" indent="-342900">
              <a:buFont typeface="Arial" panose="020B0604020202020204" pitchFamily="34" charset="0"/>
              <a:buChar char="•"/>
            </a:pPr>
            <a:r>
              <a:rPr lang="en-US" sz="2600" b="0" dirty="0"/>
              <a:t>32 mg TA, IA administered as a single 5 mL injection into the index hip OA joint under fluoroscopy guidance per injection procedure.</a:t>
            </a:r>
          </a:p>
          <a:p>
            <a:pPr marL="342900" indent="-342900">
              <a:buFont typeface="Arial" panose="020B0604020202020204" pitchFamily="34" charset="0"/>
              <a:buChar char="•"/>
            </a:pPr>
            <a:r>
              <a:rPr lang="en-US" sz="2600" b="0" dirty="0"/>
              <a:t>Supplied as a sterile, white to off-white powder</a:t>
            </a:r>
          </a:p>
          <a:p>
            <a:pPr marL="342900" indent="-342900">
              <a:buFont typeface="Arial" panose="020B0604020202020204" pitchFamily="34" charset="0"/>
              <a:buChar char="•"/>
            </a:pPr>
            <a:r>
              <a:rPr lang="en-US" sz="2600" b="0" dirty="0"/>
              <a:t>Reconstituted with diluent to form a suspension immediately prior to IA Injection </a:t>
            </a:r>
          </a:p>
          <a:p>
            <a:pPr marL="914400" lvl="1" indent="-342900"/>
            <a:r>
              <a:rPr lang="en-US" sz="2600" dirty="0"/>
              <a:t>Diluent - </a:t>
            </a:r>
            <a:r>
              <a:rPr lang="en-US" sz="2600" dirty="0">
                <a:solidFill>
                  <a:srgbClr val="000000"/>
                </a:solidFill>
                <a:cs typeface="ＭＳ Ｐゴシック" charset="-128"/>
              </a:rPr>
              <a:t>Isotonic, sterile aqueous solution of sodium chloride (NaCl; 0.9% w/w), carboxymethylcellulose sodium (CMC; 0.5% w/w) and polysorbate-80 (0.1% w/w)</a:t>
            </a:r>
          </a:p>
          <a:p>
            <a:pPr marL="914400" lvl="1" indent="-342900"/>
            <a:r>
              <a:rPr lang="en-US" sz="2600" b="0" dirty="0">
                <a:solidFill>
                  <a:srgbClr val="000000"/>
                </a:solidFill>
              </a:rPr>
              <a:t>Supplied as a sterile liquid in a 5 mL vial with a butyl rubber stopper, aluminum seal and plastic cap</a:t>
            </a:r>
          </a:p>
          <a:p>
            <a:pPr>
              <a:buClr>
                <a:srgbClr val="92D050"/>
              </a:buClr>
            </a:pPr>
            <a:r>
              <a:rPr lang="en-US" sz="2600" b="0" i="1" dirty="0">
                <a:solidFill>
                  <a:srgbClr val="000000"/>
                </a:solidFill>
              </a:rPr>
              <a:t>Refer to the Investigator’s Brochure (IB) for details of the physiochemical properties of FX006.</a:t>
            </a:r>
          </a:p>
          <a:p>
            <a:pPr>
              <a:buClr>
                <a:srgbClr val="92D050"/>
              </a:buClr>
            </a:pPr>
            <a:endParaRPr lang="en-US" sz="2600" i="1" dirty="0">
              <a:solidFill>
                <a:srgbClr val="000000"/>
              </a:solidFill>
            </a:endParaRPr>
          </a:p>
          <a:p>
            <a:r>
              <a:rPr lang="en-US" sz="2600" dirty="0"/>
              <a:t>Placebo </a:t>
            </a:r>
          </a:p>
          <a:p>
            <a:pPr marL="342900" indent="-342900">
              <a:buFont typeface="Arial" panose="020B0604020202020204" pitchFamily="34" charset="0"/>
              <a:buChar char="•"/>
            </a:pPr>
            <a:r>
              <a:rPr lang="en-US" sz="2600" b="0" dirty="0"/>
              <a:t>Normal saline, sodium chloride (0.9% NaCl) solution, IA, administered as a 5 mL injection into the index hip OA joint under fluoroscopy guidance per injection procedure.</a:t>
            </a:r>
          </a:p>
          <a:p>
            <a:pPr marL="914400" lvl="1" indent="-342900"/>
            <a:endParaRPr lang="en-US" sz="2000" b="0" dirty="0"/>
          </a:p>
          <a:p>
            <a:pPr marL="342900" indent="-342900"/>
            <a:endParaRPr lang="en-US" b="0" dirty="0"/>
          </a:p>
          <a:p>
            <a:pPr marL="342900" indent="-342900"/>
            <a:endParaRPr lang="en-US" b="0" dirty="0"/>
          </a:p>
        </p:txBody>
      </p:sp>
    </p:spTree>
    <p:extLst>
      <p:ext uri="{BB962C8B-B14F-4D97-AF65-F5344CB8AC3E}">
        <p14:creationId xmlns:p14="http://schemas.microsoft.com/office/powerpoint/2010/main" val="378852944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381000"/>
          </a:xfrm>
        </p:spPr>
        <p:txBody>
          <a:bodyPr>
            <a:noAutofit/>
          </a:bodyPr>
          <a:lstStyle/>
          <a:p>
            <a:pPr lvl="2" algn="l" rtl="0">
              <a:spcBef>
                <a:spcPct val="0"/>
              </a:spcBef>
            </a:pPr>
            <a:r>
              <a:rPr lang="en-US" sz="2400" kern="1200" dirty="0">
                <a:solidFill>
                  <a:srgbClr val="000000"/>
                </a:solidFill>
                <a:ea typeface="+mj-ea"/>
                <a:cs typeface="+mj-cs"/>
              </a:rPr>
              <a:t>FX006 &amp; Diluent</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752600"/>
            <a:ext cx="3962399" cy="3200400"/>
          </a:xfrm>
          <a:prstGeom prst="rect">
            <a:avLst/>
          </a:prstGeom>
        </p:spPr>
      </p:pic>
      <p:pic>
        <p:nvPicPr>
          <p:cNvPr id="8" name="Picture 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4800600" y="1752600"/>
            <a:ext cx="3959352" cy="3200400"/>
          </a:xfrm>
          <a:prstGeom prst="rect">
            <a:avLst/>
          </a:prstGeom>
        </p:spPr>
      </p:pic>
      <p:sp>
        <p:nvSpPr>
          <p:cNvPr id="6" name="TextBox 5"/>
          <p:cNvSpPr txBox="1"/>
          <p:nvPr/>
        </p:nvSpPr>
        <p:spPr>
          <a:xfrm>
            <a:off x="1219199" y="5149334"/>
            <a:ext cx="2133600" cy="369332"/>
          </a:xfrm>
          <a:prstGeom prst="rect">
            <a:avLst/>
          </a:prstGeom>
          <a:noFill/>
        </p:spPr>
        <p:txBody>
          <a:bodyPr wrap="square" rtlCol="0">
            <a:spAutoFit/>
          </a:bodyPr>
          <a:lstStyle/>
          <a:p>
            <a:pPr algn="ctr"/>
            <a:r>
              <a:rPr lang="en-US" dirty="0">
                <a:solidFill>
                  <a:srgbClr val="000000"/>
                </a:solidFill>
              </a:rPr>
              <a:t>One Vial of FX006</a:t>
            </a:r>
          </a:p>
        </p:txBody>
      </p:sp>
      <p:sp>
        <p:nvSpPr>
          <p:cNvPr id="9" name="TextBox 8"/>
          <p:cNvSpPr txBox="1"/>
          <p:nvPr/>
        </p:nvSpPr>
        <p:spPr>
          <a:xfrm>
            <a:off x="5410200" y="5163189"/>
            <a:ext cx="2133600" cy="369332"/>
          </a:xfrm>
          <a:prstGeom prst="rect">
            <a:avLst/>
          </a:prstGeom>
          <a:noFill/>
        </p:spPr>
        <p:txBody>
          <a:bodyPr wrap="square" rtlCol="0">
            <a:spAutoFit/>
          </a:bodyPr>
          <a:lstStyle/>
          <a:p>
            <a:pPr algn="ctr"/>
            <a:r>
              <a:rPr lang="en-US" dirty="0">
                <a:solidFill>
                  <a:srgbClr val="000000"/>
                </a:solidFill>
              </a:rPr>
              <a:t>One Vial of Diluent</a:t>
            </a:r>
          </a:p>
        </p:txBody>
      </p:sp>
      <p:sp>
        <p:nvSpPr>
          <p:cNvPr id="10" name="Slide Number Placeholder 3"/>
          <p:cNvSpPr txBox="1">
            <a:spLocks/>
          </p:cNvSpPr>
          <p:nvPr/>
        </p:nvSpPr>
        <p:spPr bwMode="auto">
          <a:xfrm>
            <a:off x="8077200" y="6419850"/>
            <a:ext cx="10668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eaLnBrk="1" hangingPunct="1"/>
            <a:fld id="{25FF24CF-6F55-415E-BD70-49ABC38555DE}" type="slidenum">
              <a:rPr lang="en-US" sz="1200">
                <a:solidFill>
                  <a:schemeClr val="bg1">
                    <a:lumMod val="50000"/>
                  </a:schemeClr>
                </a:solidFill>
                <a:latin typeface="Calibri" pitchFamily="34" charset="0"/>
                <a:cs typeface="Arial Unicode MS" pitchFamily="34" charset="-128"/>
              </a:rPr>
              <a:pPr eaLnBrk="1" hangingPunct="1"/>
              <a:t>135</a:t>
            </a:fld>
            <a:endParaRPr lang="en-US" sz="1200" dirty="0">
              <a:solidFill>
                <a:schemeClr val="bg1">
                  <a:lumMod val="50000"/>
                </a:schemeClr>
              </a:solidFill>
              <a:latin typeface="Calibri" pitchFamily="34" charset="0"/>
              <a:cs typeface="Arial Unicode MS" pitchFamily="34" charset="-128"/>
            </a:endParaRPr>
          </a:p>
        </p:txBody>
      </p:sp>
      <p:sp>
        <p:nvSpPr>
          <p:cNvPr id="11" name="Footer Placeholder 4"/>
          <p:cNvSpPr txBox="1">
            <a:spLocks/>
          </p:cNvSpPr>
          <p:nvPr/>
        </p:nvSpPr>
        <p:spPr bwMode="auto">
          <a:xfrm>
            <a:off x="3114675" y="655320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rgbClr val="81B73B"/>
              </a:buClr>
              <a:defRPr sz="2400" b="1">
                <a:solidFill>
                  <a:schemeClr val="tx1"/>
                </a:solidFill>
                <a:latin typeface="Calibri" pitchFamily="34" charset="0"/>
                <a:ea typeface="MS PGothic" pitchFamily="34" charset="-128"/>
              </a:defRPr>
            </a:lvl1pPr>
            <a:lvl2pPr marL="763588" indent="-285750" eaLnBrk="0" hangingPunct="0">
              <a:spcBef>
                <a:spcPct val="20000"/>
              </a:spcBef>
              <a:buClr>
                <a:srgbClr val="81B73B"/>
              </a:buClr>
              <a:buSzPct val="120000"/>
              <a:buFont typeface="Arial" pitchFamily="34" charset="0"/>
              <a:buChar char="•"/>
              <a:defRPr sz="2000">
                <a:solidFill>
                  <a:schemeClr val="tx1"/>
                </a:solidFill>
                <a:latin typeface="Calibri" pitchFamily="34" charset="0"/>
                <a:ea typeface="MS PGothic" pitchFamily="34" charset="-128"/>
              </a:defRPr>
            </a:lvl2pPr>
            <a:lvl3pPr marL="1182688" indent="-228600" eaLnBrk="0" hangingPunct="0">
              <a:spcBef>
                <a:spcPct val="20000"/>
              </a:spcBef>
              <a:buClr>
                <a:srgbClr val="81B73B"/>
              </a:buClr>
              <a:buFont typeface="Courier New" pitchFamily="49" charset="0"/>
              <a:buChar char="o"/>
              <a:defRPr>
                <a:solidFill>
                  <a:schemeClr val="tx1"/>
                </a:solidFill>
                <a:latin typeface="Calibri" pitchFamily="34" charset="0"/>
                <a:ea typeface="MS PGothic" pitchFamily="34" charset="-128"/>
              </a:defRPr>
            </a:lvl3pPr>
            <a:lvl4pPr marL="1601788" indent="-228600" eaLnBrk="0" hangingPunct="0">
              <a:spcBef>
                <a:spcPct val="20000"/>
              </a:spcBef>
              <a:buClr>
                <a:schemeClr val="folHlink"/>
              </a:buClr>
              <a:buChar char="–"/>
              <a:defRPr sz="1600">
                <a:solidFill>
                  <a:srgbClr val="77787B"/>
                </a:solidFill>
                <a:latin typeface="Calibri" pitchFamily="34" charset="0"/>
                <a:ea typeface="MS PGothic" pitchFamily="34" charset="-128"/>
              </a:defRPr>
            </a:lvl4pPr>
            <a:lvl5pPr marL="2057400" indent="-228600" eaLnBrk="0" hangingPunct="0">
              <a:spcBef>
                <a:spcPct val="20000"/>
              </a:spcBef>
              <a:buClr>
                <a:schemeClr val="folHlink"/>
              </a:buClr>
              <a:buChar char="»"/>
              <a:defRPr sz="1600">
                <a:solidFill>
                  <a:srgbClr val="77787B"/>
                </a:solidFill>
                <a:latin typeface="Calibri" pitchFamily="34" charset="0"/>
                <a:ea typeface="MS PGothic" pitchFamily="34" charset="-128"/>
              </a:defRPr>
            </a:lvl5pPr>
            <a:lvl6pPr marL="25146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6pPr>
            <a:lvl7pPr marL="29718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7pPr>
            <a:lvl8pPr marL="34290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8pPr>
            <a:lvl9pPr marL="38862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9pPr>
          </a:lstStyle>
          <a:p>
            <a:pPr algn="ctr">
              <a:spcBef>
                <a:spcPct val="0"/>
              </a:spcBef>
            </a:pPr>
            <a:r>
              <a:rPr lang="en-US" altLang="en-US" sz="1200" dirty="0">
                <a:solidFill>
                  <a:srgbClr val="000000"/>
                </a:solidFill>
              </a:rPr>
              <a:t>CONFIDENTIAL</a:t>
            </a:r>
            <a:endParaRPr lang="en-US" altLang="en-US" sz="1600" dirty="0">
              <a:solidFill>
                <a:srgbClr val="000000"/>
              </a:solidFill>
            </a:endParaRPr>
          </a:p>
        </p:txBody>
      </p:sp>
    </p:spTree>
    <p:extLst>
      <p:ext uri="{BB962C8B-B14F-4D97-AF65-F5344CB8AC3E}">
        <p14:creationId xmlns:p14="http://schemas.microsoft.com/office/powerpoint/2010/main" val="258577776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Materials for IA Injection of the Hip</a:t>
            </a:r>
          </a:p>
        </p:txBody>
      </p:sp>
      <p:sp>
        <p:nvSpPr>
          <p:cNvPr id="3" name="Content Placeholder 2">
            <a:extLst>
              <a:ext uri="{FF2B5EF4-FFF2-40B4-BE49-F238E27FC236}">
                <a16:creationId xmlns:a16="http://schemas.microsoft.com/office/drawing/2014/main" id="{7FFBB162-75A1-0240-B8C8-15C5BDEF41A7}"/>
              </a:ext>
            </a:extLst>
          </p:cNvPr>
          <p:cNvSpPr>
            <a:spLocks noGrp="1"/>
          </p:cNvSpPr>
          <p:nvPr>
            <p:ph sz="half" idx="1"/>
          </p:nvPr>
        </p:nvSpPr>
        <p:spPr>
          <a:xfrm>
            <a:off x="685800" y="1219200"/>
            <a:ext cx="8000200" cy="407091"/>
          </a:xfrm>
        </p:spPr>
        <p:txBody>
          <a:bodyPr>
            <a:noAutofit/>
          </a:bodyPr>
          <a:lstStyle/>
          <a:p>
            <a:pPr>
              <a:tabLst>
                <a:tab pos="2276475" algn="l"/>
              </a:tabLst>
            </a:pPr>
            <a:r>
              <a:rPr lang="en-US" dirty="0"/>
              <a:t>For administration: </a:t>
            </a:r>
            <a:r>
              <a:rPr lang="en-US" b="0" dirty="0"/>
              <a:t>20G (or larger), 3.5 inch (90 mm)(or longer) Spinal Needle and 5 mL syringe</a:t>
            </a:r>
          </a:p>
        </p:txBody>
      </p:sp>
      <p:sp>
        <p:nvSpPr>
          <p:cNvPr id="5" name="Footer Placeholder 4"/>
          <p:cNvSpPr>
            <a:spLocks noGrp="1"/>
          </p:cNvSpPr>
          <p:nvPr>
            <p:ph type="ftr" sz="quarter" idx="11"/>
          </p:nvPr>
        </p:nvSpPr>
        <p:spPr/>
        <p:txBody>
          <a:bodyPr/>
          <a:lstStyle/>
          <a:p>
            <a:r>
              <a:rPr lang="en-US">
                <a:solidFill>
                  <a:srgbClr val="77787C"/>
                </a:solidFill>
              </a:rPr>
              <a:t>CONFIDENTIAL</a:t>
            </a:r>
          </a:p>
        </p:txBody>
      </p:sp>
      <p:sp>
        <p:nvSpPr>
          <p:cNvPr id="6" name="Slide Number Placeholder 5"/>
          <p:cNvSpPr>
            <a:spLocks noGrp="1"/>
          </p:cNvSpPr>
          <p:nvPr>
            <p:ph type="sldNum" sz="quarter" idx="12"/>
          </p:nvPr>
        </p:nvSpPr>
        <p:spPr/>
        <p:txBody>
          <a:bodyPr/>
          <a:lstStyle/>
          <a:p>
            <a:fld id="{78E2AA3D-D990-4B6F-97B7-291C1FC73D54}" type="slidenum">
              <a:rPr lang="en-US" smtClean="0">
                <a:solidFill>
                  <a:srgbClr val="77787C"/>
                </a:solidFill>
              </a:rPr>
              <a:pPr/>
              <a:t>136</a:t>
            </a:fld>
            <a:endParaRPr lang="en-US">
              <a:solidFill>
                <a:srgbClr val="77787C"/>
              </a:solidFill>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2231" b="9277"/>
          <a:stretch/>
        </p:blipFill>
        <p:spPr>
          <a:xfrm>
            <a:off x="1159426" y="2514600"/>
            <a:ext cx="6686034" cy="2386005"/>
          </a:xfrm>
          <a:prstGeom prst="rect">
            <a:avLst/>
          </a:prstGeom>
        </p:spPr>
      </p:pic>
    </p:spTree>
    <p:extLst>
      <p:ext uri="{BB962C8B-B14F-4D97-AF65-F5344CB8AC3E}">
        <p14:creationId xmlns:p14="http://schemas.microsoft.com/office/powerpoint/2010/main" val="362081304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50838"/>
            <a:ext cx="8229600" cy="487362"/>
          </a:xfrm>
        </p:spPr>
        <p:txBody>
          <a:bodyPr>
            <a:noAutofit/>
          </a:bodyPr>
          <a:lstStyle/>
          <a:p>
            <a:pPr lvl="0" algn="l">
              <a:spcBef>
                <a:spcPct val="20000"/>
              </a:spcBef>
            </a:pPr>
            <a:r>
              <a:rPr lang="en-US" dirty="0">
                <a:solidFill>
                  <a:srgbClr val="000000"/>
                </a:solidFill>
              </a:rPr>
              <a:t>Packaging and Labeling of Study Medication</a:t>
            </a:r>
            <a:endParaRPr lang="en-US" dirty="0">
              <a:solidFill>
                <a:srgbClr val="000000"/>
              </a:solidFill>
              <a:ea typeface="+mn-ea"/>
              <a:cs typeface="+mn-cs"/>
            </a:endParaRPr>
          </a:p>
        </p:txBody>
      </p:sp>
      <p:sp>
        <p:nvSpPr>
          <p:cNvPr id="5" name="Content Placeholder 4"/>
          <p:cNvSpPr>
            <a:spLocks noGrp="1"/>
          </p:cNvSpPr>
          <p:nvPr>
            <p:ph idx="1"/>
          </p:nvPr>
        </p:nvSpPr>
        <p:spPr>
          <a:xfrm>
            <a:off x="533400" y="838200"/>
            <a:ext cx="8382000" cy="2590800"/>
          </a:xfrm>
        </p:spPr>
        <p:txBody>
          <a:bodyPr>
            <a:noAutofit/>
          </a:bodyPr>
          <a:lstStyle/>
          <a:p>
            <a:pPr marL="342900" indent="-342900">
              <a:buClr>
                <a:srgbClr val="92D050"/>
              </a:buClr>
              <a:buFont typeface="Arial" panose="020B0604020202020204" pitchFamily="34" charset="0"/>
              <a:buChar char="•"/>
            </a:pPr>
            <a:r>
              <a:rPr lang="en-US" dirty="0">
                <a:solidFill>
                  <a:srgbClr val="000000"/>
                </a:solidFill>
                <a:latin typeface="+mn-lt"/>
              </a:rPr>
              <a:t>Will contain:</a:t>
            </a:r>
          </a:p>
          <a:p>
            <a:pPr lvl="1">
              <a:buClr>
                <a:srgbClr val="92D050"/>
              </a:buClr>
            </a:pPr>
            <a:r>
              <a:rPr lang="en-US" sz="2000" dirty="0">
                <a:solidFill>
                  <a:srgbClr val="000000"/>
                </a:solidFill>
              </a:rPr>
              <a:t>one (1) vial of FX006</a:t>
            </a:r>
          </a:p>
          <a:p>
            <a:pPr lvl="1">
              <a:buClr>
                <a:srgbClr val="92D050"/>
              </a:buClr>
            </a:pPr>
            <a:r>
              <a:rPr lang="en-US" sz="2000" dirty="0">
                <a:solidFill>
                  <a:srgbClr val="000000"/>
                </a:solidFill>
              </a:rPr>
              <a:t>one (1) vial of Diluent</a:t>
            </a:r>
          </a:p>
          <a:p>
            <a:pPr lvl="1">
              <a:buClr>
                <a:srgbClr val="92D050"/>
              </a:buClr>
            </a:pPr>
            <a:r>
              <a:rPr lang="en-US" sz="2000" dirty="0">
                <a:solidFill>
                  <a:srgbClr val="000000"/>
                </a:solidFill>
              </a:rPr>
              <a:t>a vial adapter</a:t>
            </a:r>
          </a:p>
          <a:p>
            <a:pPr marL="342900" indent="-342900">
              <a:buClr>
                <a:srgbClr val="92D050"/>
              </a:buClr>
              <a:buFont typeface="Arial" panose="020B0604020202020204" pitchFamily="34" charset="0"/>
              <a:buChar char="•"/>
            </a:pPr>
            <a:r>
              <a:rPr lang="en-US" dirty="0">
                <a:solidFill>
                  <a:srgbClr val="000000"/>
                </a:solidFill>
                <a:latin typeface="+mn-lt"/>
              </a:rPr>
              <a:t>Each FX006 kit will be labeled with an individual kit number</a:t>
            </a:r>
          </a:p>
        </p:txBody>
      </p:sp>
      <p:sp>
        <p:nvSpPr>
          <p:cNvPr id="6" name="Slide Number Placeholder 3"/>
          <p:cNvSpPr txBox="1">
            <a:spLocks/>
          </p:cNvSpPr>
          <p:nvPr/>
        </p:nvSpPr>
        <p:spPr bwMode="auto">
          <a:xfrm>
            <a:off x="8077200" y="6419850"/>
            <a:ext cx="10668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eaLnBrk="1" hangingPunct="1"/>
            <a:fld id="{25FF24CF-6F55-415E-BD70-49ABC38555DE}" type="slidenum">
              <a:rPr lang="en-US" sz="1200">
                <a:solidFill>
                  <a:schemeClr val="bg1">
                    <a:lumMod val="50000"/>
                  </a:schemeClr>
                </a:solidFill>
                <a:latin typeface="Calibri" pitchFamily="34" charset="0"/>
                <a:cs typeface="Arial Unicode MS" pitchFamily="34" charset="-128"/>
              </a:rPr>
              <a:pPr eaLnBrk="1" hangingPunct="1"/>
              <a:t>137</a:t>
            </a:fld>
            <a:endParaRPr lang="en-US" sz="1200" dirty="0">
              <a:solidFill>
                <a:schemeClr val="bg1">
                  <a:lumMod val="50000"/>
                </a:schemeClr>
              </a:solidFill>
              <a:latin typeface="Calibri" pitchFamily="34" charset="0"/>
              <a:cs typeface="Arial Unicode MS" pitchFamily="34" charset="-128"/>
            </a:endParaRPr>
          </a:p>
        </p:txBody>
      </p:sp>
      <p:sp>
        <p:nvSpPr>
          <p:cNvPr id="7" name="Footer Placeholder 4"/>
          <p:cNvSpPr txBox="1">
            <a:spLocks/>
          </p:cNvSpPr>
          <p:nvPr/>
        </p:nvSpPr>
        <p:spPr bwMode="auto">
          <a:xfrm>
            <a:off x="3114675" y="655320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rgbClr val="81B73B"/>
              </a:buClr>
              <a:defRPr sz="2400" b="1">
                <a:solidFill>
                  <a:schemeClr val="tx1"/>
                </a:solidFill>
                <a:latin typeface="Calibri" pitchFamily="34" charset="0"/>
                <a:ea typeface="MS PGothic" pitchFamily="34" charset="-128"/>
              </a:defRPr>
            </a:lvl1pPr>
            <a:lvl2pPr marL="763588" indent="-285750" eaLnBrk="0" hangingPunct="0">
              <a:spcBef>
                <a:spcPct val="20000"/>
              </a:spcBef>
              <a:buClr>
                <a:srgbClr val="81B73B"/>
              </a:buClr>
              <a:buSzPct val="120000"/>
              <a:buFont typeface="Arial" pitchFamily="34" charset="0"/>
              <a:buChar char="•"/>
              <a:defRPr sz="2000">
                <a:solidFill>
                  <a:schemeClr val="tx1"/>
                </a:solidFill>
                <a:latin typeface="Calibri" pitchFamily="34" charset="0"/>
                <a:ea typeface="MS PGothic" pitchFamily="34" charset="-128"/>
              </a:defRPr>
            </a:lvl2pPr>
            <a:lvl3pPr marL="1182688" indent="-228600" eaLnBrk="0" hangingPunct="0">
              <a:spcBef>
                <a:spcPct val="20000"/>
              </a:spcBef>
              <a:buClr>
                <a:srgbClr val="81B73B"/>
              </a:buClr>
              <a:buFont typeface="Courier New" pitchFamily="49" charset="0"/>
              <a:buChar char="o"/>
              <a:defRPr>
                <a:solidFill>
                  <a:schemeClr val="tx1"/>
                </a:solidFill>
                <a:latin typeface="Calibri" pitchFamily="34" charset="0"/>
                <a:ea typeface="MS PGothic" pitchFamily="34" charset="-128"/>
              </a:defRPr>
            </a:lvl3pPr>
            <a:lvl4pPr marL="1601788" indent="-228600" eaLnBrk="0" hangingPunct="0">
              <a:spcBef>
                <a:spcPct val="20000"/>
              </a:spcBef>
              <a:buClr>
                <a:schemeClr val="folHlink"/>
              </a:buClr>
              <a:buChar char="–"/>
              <a:defRPr sz="1600">
                <a:solidFill>
                  <a:srgbClr val="77787B"/>
                </a:solidFill>
                <a:latin typeface="Calibri" pitchFamily="34" charset="0"/>
                <a:ea typeface="MS PGothic" pitchFamily="34" charset="-128"/>
              </a:defRPr>
            </a:lvl4pPr>
            <a:lvl5pPr marL="2057400" indent="-228600" eaLnBrk="0" hangingPunct="0">
              <a:spcBef>
                <a:spcPct val="20000"/>
              </a:spcBef>
              <a:buClr>
                <a:schemeClr val="folHlink"/>
              </a:buClr>
              <a:buChar char="»"/>
              <a:defRPr sz="1600">
                <a:solidFill>
                  <a:srgbClr val="77787B"/>
                </a:solidFill>
                <a:latin typeface="Calibri" pitchFamily="34" charset="0"/>
                <a:ea typeface="MS PGothic" pitchFamily="34" charset="-128"/>
              </a:defRPr>
            </a:lvl5pPr>
            <a:lvl6pPr marL="25146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6pPr>
            <a:lvl7pPr marL="29718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7pPr>
            <a:lvl8pPr marL="34290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8pPr>
            <a:lvl9pPr marL="38862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9pPr>
          </a:lstStyle>
          <a:p>
            <a:pPr algn="ctr">
              <a:spcBef>
                <a:spcPct val="0"/>
              </a:spcBef>
            </a:pPr>
            <a:r>
              <a:rPr lang="en-US" altLang="en-US" sz="1200" dirty="0">
                <a:solidFill>
                  <a:srgbClr val="000000"/>
                </a:solidFill>
              </a:rPr>
              <a:t>CONFIDENTIAL</a:t>
            </a:r>
            <a:endParaRPr lang="en-US" altLang="en-US" sz="1600" dirty="0">
              <a:solidFill>
                <a:srgbClr val="000000"/>
              </a:solidFill>
            </a:endParaRP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895600"/>
            <a:ext cx="4738687" cy="2906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147781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229600" cy="487362"/>
          </a:xfrm>
        </p:spPr>
        <p:txBody>
          <a:bodyPr>
            <a:noAutofit/>
          </a:bodyPr>
          <a:lstStyle/>
          <a:p>
            <a:pPr lvl="0" algn="l">
              <a:spcBef>
                <a:spcPct val="20000"/>
              </a:spcBef>
            </a:pPr>
            <a:r>
              <a:rPr lang="en-US" dirty="0">
                <a:solidFill>
                  <a:srgbClr val="000000"/>
                </a:solidFill>
              </a:rPr>
              <a:t>Initial Drug Supply</a:t>
            </a:r>
            <a:endParaRPr lang="en-US" dirty="0">
              <a:solidFill>
                <a:srgbClr val="000000"/>
              </a:solidFill>
              <a:ea typeface="+mn-ea"/>
              <a:cs typeface="+mn-cs"/>
            </a:endParaRPr>
          </a:p>
        </p:txBody>
      </p:sp>
      <p:sp>
        <p:nvSpPr>
          <p:cNvPr id="5" name="Content Placeholder 4"/>
          <p:cNvSpPr>
            <a:spLocks noGrp="1"/>
          </p:cNvSpPr>
          <p:nvPr>
            <p:ph idx="1"/>
          </p:nvPr>
        </p:nvSpPr>
        <p:spPr>
          <a:xfrm>
            <a:off x="533400" y="914400"/>
            <a:ext cx="8382000" cy="3352800"/>
          </a:xfrm>
        </p:spPr>
        <p:txBody>
          <a:bodyPr>
            <a:noAutofit/>
          </a:bodyPr>
          <a:lstStyle/>
          <a:p>
            <a:pPr marL="342900" indent="-342900">
              <a:spcBef>
                <a:spcPts val="1200"/>
              </a:spcBef>
              <a:buFont typeface="Arial" panose="020B0604020202020204" pitchFamily="34" charset="0"/>
              <a:buChar char="•"/>
            </a:pPr>
            <a:r>
              <a:rPr lang="en-US" dirty="0">
                <a:solidFill>
                  <a:srgbClr val="000000"/>
                </a:solidFill>
              </a:rPr>
              <a:t>Sites will receive a study drug supply of</a:t>
            </a:r>
            <a:r>
              <a:rPr lang="en-US" b="1" dirty="0">
                <a:solidFill>
                  <a:srgbClr val="000000"/>
                </a:solidFill>
              </a:rPr>
              <a:t> </a:t>
            </a:r>
            <a:r>
              <a:rPr lang="en-US" dirty="0">
                <a:solidFill>
                  <a:srgbClr val="000000"/>
                </a:solidFill>
              </a:rPr>
              <a:t>FX006 Packaged Kits and Placebo vials after site activation.</a:t>
            </a:r>
          </a:p>
          <a:p>
            <a:pPr marL="911225" lvl="1" indent="-342900">
              <a:spcBef>
                <a:spcPts val="1200"/>
              </a:spcBef>
            </a:pPr>
            <a:r>
              <a:rPr lang="en-US" dirty="0">
                <a:solidFill>
                  <a:srgbClr val="000000"/>
                </a:solidFill>
              </a:rPr>
              <a:t>There will be a threshold of kits that will trigger re-supply through the Fusion system</a:t>
            </a:r>
          </a:p>
          <a:p>
            <a:pPr marL="342900" indent="-342900">
              <a:spcBef>
                <a:spcPts val="1200"/>
              </a:spcBef>
              <a:buFont typeface="Arial" panose="020B0604020202020204" pitchFamily="34" charset="0"/>
              <a:buChar char="•"/>
            </a:pPr>
            <a:r>
              <a:rPr lang="en-US" dirty="0">
                <a:solidFill>
                  <a:srgbClr val="000000"/>
                </a:solidFill>
              </a:rPr>
              <a:t>If there is concern re: drug supply, sites should contact the unblinded CRA to follow-up with Flexion.</a:t>
            </a:r>
          </a:p>
          <a:p>
            <a:pPr marL="342900" indent="-342900">
              <a:spcBef>
                <a:spcPts val="1200"/>
              </a:spcBef>
              <a:buFont typeface="Arial" panose="020B0604020202020204" pitchFamily="34" charset="0"/>
              <a:buChar char="•"/>
            </a:pPr>
            <a:endParaRPr lang="en-US" dirty="0">
              <a:solidFill>
                <a:srgbClr val="000000"/>
              </a:solidFill>
            </a:endParaRPr>
          </a:p>
          <a:p>
            <a:pPr marL="285750" indent="-285750">
              <a:buFont typeface="Arial" panose="020B0604020202020204" pitchFamily="34" charset="0"/>
              <a:buChar char="•"/>
            </a:pPr>
            <a:r>
              <a:rPr lang="en-US" dirty="0">
                <a:solidFill>
                  <a:srgbClr val="000000"/>
                </a:solidFill>
              </a:rPr>
              <a:t>Study drug orders will be processed through Fusion Drug Tracking Module</a:t>
            </a:r>
          </a:p>
          <a:p>
            <a:pPr marL="342900" indent="-342900">
              <a:buClr>
                <a:srgbClr val="92D050"/>
              </a:buClr>
              <a:buFont typeface="Arial" panose="020B0604020202020204" pitchFamily="34" charset="0"/>
              <a:buChar char="•"/>
            </a:pPr>
            <a:endParaRPr lang="en-US" dirty="0"/>
          </a:p>
          <a:p>
            <a:pPr lvl="1">
              <a:buClr>
                <a:srgbClr val="92D050"/>
              </a:buClr>
            </a:pPr>
            <a:endParaRPr lang="en-US" dirty="0">
              <a:solidFill>
                <a:srgbClr val="000000"/>
              </a:solidFill>
            </a:endParaRPr>
          </a:p>
        </p:txBody>
      </p:sp>
      <p:sp>
        <p:nvSpPr>
          <p:cNvPr id="6" name="Slide Number Placeholder 3"/>
          <p:cNvSpPr txBox="1">
            <a:spLocks/>
          </p:cNvSpPr>
          <p:nvPr/>
        </p:nvSpPr>
        <p:spPr bwMode="auto">
          <a:xfrm>
            <a:off x="8077200" y="6419850"/>
            <a:ext cx="10668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eaLnBrk="1" hangingPunct="1"/>
            <a:fld id="{25FF24CF-6F55-415E-BD70-49ABC38555DE}" type="slidenum">
              <a:rPr lang="en-US" sz="1200">
                <a:solidFill>
                  <a:schemeClr val="bg1">
                    <a:lumMod val="50000"/>
                  </a:schemeClr>
                </a:solidFill>
                <a:latin typeface="Calibri" pitchFamily="34" charset="0"/>
                <a:cs typeface="Arial Unicode MS" pitchFamily="34" charset="-128"/>
              </a:rPr>
              <a:pPr eaLnBrk="1" hangingPunct="1"/>
              <a:t>138</a:t>
            </a:fld>
            <a:endParaRPr lang="en-US" sz="1200" dirty="0">
              <a:solidFill>
                <a:schemeClr val="bg1">
                  <a:lumMod val="50000"/>
                </a:schemeClr>
              </a:solidFill>
              <a:latin typeface="Calibri" pitchFamily="34" charset="0"/>
              <a:cs typeface="Arial Unicode MS" pitchFamily="34" charset="-128"/>
            </a:endParaRPr>
          </a:p>
        </p:txBody>
      </p:sp>
      <p:sp>
        <p:nvSpPr>
          <p:cNvPr id="7" name="Footer Placeholder 4"/>
          <p:cNvSpPr txBox="1">
            <a:spLocks/>
          </p:cNvSpPr>
          <p:nvPr/>
        </p:nvSpPr>
        <p:spPr bwMode="auto">
          <a:xfrm>
            <a:off x="3114675" y="655320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rgbClr val="81B73B"/>
              </a:buClr>
              <a:defRPr sz="2400" b="1">
                <a:solidFill>
                  <a:schemeClr val="tx1"/>
                </a:solidFill>
                <a:latin typeface="Calibri" pitchFamily="34" charset="0"/>
                <a:ea typeface="MS PGothic" pitchFamily="34" charset="-128"/>
              </a:defRPr>
            </a:lvl1pPr>
            <a:lvl2pPr marL="763588" indent="-285750" eaLnBrk="0" hangingPunct="0">
              <a:spcBef>
                <a:spcPct val="20000"/>
              </a:spcBef>
              <a:buClr>
                <a:srgbClr val="81B73B"/>
              </a:buClr>
              <a:buSzPct val="120000"/>
              <a:buFont typeface="Arial" pitchFamily="34" charset="0"/>
              <a:buChar char="•"/>
              <a:defRPr sz="2000">
                <a:solidFill>
                  <a:schemeClr val="tx1"/>
                </a:solidFill>
                <a:latin typeface="Calibri" pitchFamily="34" charset="0"/>
                <a:ea typeface="MS PGothic" pitchFamily="34" charset="-128"/>
              </a:defRPr>
            </a:lvl2pPr>
            <a:lvl3pPr marL="1182688" indent="-228600" eaLnBrk="0" hangingPunct="0">
              <a:spcBef>
                <a:spcPct val="20000"/>
              </a:spcBef>
              <a:buClr>
                <a:srgbClr val="81B73B"/>
              </a:buClr>
              <a:buFont typeface="Courier New" pitchFamily="49" charset="0"/>
              <a:buChar char="o"/>
              <a:defRPr>
                <a:solidFill>
                  <a:schemeClr val="tx1"/>
                </a:solidFill>
                <a:latin typeface="Calibri" pitchFamily="34" charset="0"/>
                <a:ea typeface="MS PGothic" pitchFamily="34" charset="-128"/>
              </a:defRPr>
            </a:lvl3pPr>
            <a:lvl4pPr marL="1601788" indent="-228600" eaLnBrk="0" hangingPunct="0">
              <a:spcBef>
                <a:spcPct val="20000"/>
              </a:spcBef>
              <a:buClr>
                <a:schemeClr val="folHlink"/>
              </a:buClr>
              <a:buChar char="–"/>
              <a:defRPr sz="1600">
                <a:solidFill>
                  <a:srgbClr val="77787B"/>
                </a:solidFill>
                <a:latin typeface="Calibri" pitchFamily="34" charset="0"/>
                <a:ea typeface="MS PGothic" pitchFamily="34" charset="-128"/>
              </a:defRPr>
            </a:lvl4pPr>
            <a:lvl5pPr marL="2057400" indent="-228600" eaLnBrk="0" hangingPunct="0">
              <a:spcBef>
                <a:spcPct val="20000"/>
              </a:spcBef>
              <a:buClr>
                <a:schemeClr val="folHlink"/>
              </a:buClr>
              <a:buChar char="»"/>
              <a:defRPr sz="1600">
                <a:solidFill>
                  <a:srgbClr val="77787B"/>
                </a:solidFill>
                <a:latin typeface="Calibri" pitchFamily="34" charset="0"/>
                <a:ea typeface="MS PGothic" pitchFamily="34" charset="-128"/>
              </a:defRPr>
            </a:lvl5pPr>
            <a:lvl6pPr marL="25146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6pPr>
            <a:lvl7pPr marL="29718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7pPr>
            <a:lvl8pPr marL="34290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8pPr>
            <a:lvl9pPr marL="38862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9pPr>
          </a:lstStyle>
          <a:p>
            <a:pPr algn="ctr">
              <a:spcBef>
                <a:spcPct val="0"/>
              </a:spcBef>
            </a:pPr>
            <a:r>
              <a:rPr lang="en-US" altLang="en-US" sz="1200" dirty="0">
                <a:solidFill>
                  <a:srgbClr val="000000"/>
                </a:solidFill>
              </a:rPr>
              <a:t>CONFIDENTIAL</a:t>
            </a:r>
            <a:endParaRPr lang="en-US" altLang="en-US" sz="1600" dirty="0">
              <a:solidFill>
                <a:srgbClr val="000000"/>
              </a:solidFill>
            </a:endParaRPr>
          </a:p>
        </p:txBody>
      </p:sp>
    </p:spTree>
    <p:extLst>
      <p:ext uri="{BB962C8B-B14F-4D97-AF65-F5344CB8AC3E}">
        <p14:creationId xmlns:p14="http://schemas.microsoft.com/office/powerpoint/2010/main" val="18167138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487362"/>
          </a:xfrm>
        </p:spPr>
        <p:txBody>
          <a:bodyPr>
            <a:noAutofit/>
          </a:bodyPr>
          <a:lstStyle/>
          <a:p>
            <a:pPr algn="l"/>
            <a:r>
              <a:rPr lang="en-US" dirty="0">
                <a:solidFill>
                  <a:srgbClr val="000000"/>
                </a:solidFill>
              </a:rPr>
              <a:t>Ancillary Supplies and Rescue Medication</a:t>
            </a:r>
          </a:p>
        </p:txBody>
      </p:sp>
      <p:sp>
        <p:nvSpPr>
          <p:cNvPr id="5" name="Content Placeholder 4"/>
          <p:cNvSpPr>
            <a:spLocks noGrp="1"/>
          </p:cNvSpPr>
          <p:nvPr>
            <p:ph idx="1"/>
          </p:nvPr>
        </p:nvSpPr>
        <p:spPr>
          <a:xfrm>
            <a:off x="533400" y="914400"/>
            <a:ext cx="8229600" cy="4953000"/>
          </a:xfrm>
        </p:spPr>
        <p:txBody>
          <a:bodyPr>
            <a:normAutofit/>
          </a:bodyPr>
          <a:lstStyle/>
          <a:p>
            <a:pPr marL="0" indent="0">
              <a:spcBef>
                <a:spcPts val="600"/>
              </a:spcBef>
              <a:spcAft>
                <a:spcPts val="600"/>
              </a:spcAft>
              <a:buNone/>
            </a:pPr>
            <a:r>
              <a:rPr lang="en-US" sz="2400" u="sng" dirty="0">
                <a:solidFill>
                  <a:srgbClr val="000000"/>
                </a:solidFill>
              </a:rPr>
              <a:t>Ancillary Supplies </a:t>
            </a:r>
            <a:r>
              <a:rPr lang="en-US" sz="2400" dirty="0">
                <a:solidFill>
                  <a:srgbClr val="000000"/>
                </a:solidFill>
              </a:rPr>
              <a:t>(needles, syringes, pad to cushion vial tapping)</a:t>
            </a:r>
          </a:p>
          <a:p>
            <a:pPr marL="285750" indent="-285750">
              <a:buFont typeface="Arial" panose="020B0604020202020204" pitchFamily="34" charset="0"/>
              <a:buChar char="•"/>
            </a:pPr>
            <a:r>
              <a:rPr lang="en-US" sz="2400" dirty="0">
                <a:solidFill>
                  <a:srgbClr val="000000"/>
                </a:solidFill>
              </a:rPr>
              <a:t>Ancillary supplies will be supplied prior to site initiation visit.</a:t>
            </a:r>
          </a:p>
          <a:p>
            <a:pPr marL="285750" indent="-285750">
              <a:buFont typeface="Arial" panose="020B0604020202020204" pitchFamily="34" charset="0"/>
              <a:buChar char="•"/>
            </a:pPr>
            <a:r>
              <a:rPr lang="en-US" sz="2400" dirty="0">
                <a:solidFill>
                  <a:srgbClr val="000000"/>
                </a:solidFill>
              </a:rPr>
              <a:t>If additional ancillary supplies are needed, email clinicalsupplies@flexiontherapeutics.com</a:t>
            </a:r>
          </a:p>
          <a:p>
            <a:pPr marL="854075" lvl="1"/>
            <a:r>
              <a:rPr lang="en-US" sz="2000" dirty="0">
                <a:solidFill>
                  <a:srgbClr val="000000"/>
                </a:solidFill>
              </a:rPr>
              <a:t>Reference FX006-2018-015 within the subject of the email</a:t>
            </a:r>
          </a:p>
          <a:p>
            <a:pPr marL="854075" lvl="1"/>
            <a:r>
              <a:rPr lang="en-US" sz="2000" dirty="0">
                <a:solidFill>
                  <a:srgbClr val="000000"/>
                </a:solidFill>
              </a:rPr>
              <a:t>Unblinded CRAs should be copied on any study drug order requests</a:t>
            </a:r>
          </a:p>
          <a:p>
            <a:pPr marL="0" indent="0">
              <a:spcBef>
                <a:spcPts val="600"/>
              </a:spcBef>
              <a:spcAft>
                <a:spcPts val="600"/>
              </a:spcAft>
              <a:buNone/>
            </a:pPr>
            <a:endParaRPr lang="en-US" dirty="0">
              <a:solidFill>
                <a:srgbClr val="9900CC"/>
              </a:solidFill>
            </a:endParaRPr>
          </a:p>
          <a:p>
            <a:pPr>
              <a:spcBef>
                <a:spcPts val="1200"/>
              </a:spcBef>
            </a:pPr>
            <a:r>
              <a:rPr lang="en-US" sz="2400" u="sng" dirty="0"/>
              <a:t>Rescue Medication</a:t>
            </a:r>
          </a:p>
          <a:p>
            <a:pPr marL="342900" indent="-342900">
              <a:spcBef>
                <a:spcPts val="1200"/>
              </a:spcBef>
              <a:buFont typeface="Arial" panose="020B0604020202020204" pitchFamily="34" charset="0"/>
              <a:buChar char="•"/>
            </a:pPr>
            <a:r>
              <a:rPr lang="en-US" sz="2400" dirty="0"/>
              <a:t>Rescue medication initial supply is initiate by flexion.</a:t>
            </a:r>
          </a:p>
          <a:p>
            <a:pPr marL="342900" indent="-342900">
              <a:spcBef>
                <a:spcPts val="1200"/>
              </a:spcBef>
              <a:buFont typeface="Arial" panose="020B0604020202020204" pitchFamily="34" charset="0"/>
              <a:buChar char="•"/>
            </a:pPr>
            <a:r>
              <a:rPr lang="en-US" sz="2400" dirty="0"/>
              <a:t>An automatic resupply will be triggered when certain threshold levels are hit per site in Fusion. If additional supplies are needed, you can use the clinical supplies form.</a:t>
            </a:r>
          </a:p>
        </p:txBody>
      </p:sp>
      <p:sp>
        <p:nvSpPr>
          <p:cNvPr id="6" name="Slide Number Placeholder 3"/>
          <p:cNvSpPr txBox="1">
            <a:spLocks/>
          </p:cNvSpPr>
          <p:nvPr/>
        </p:nvSpPr>
        <p:spPr bwMode="auto">
          <a:xfrm>
            <a:off x="8077200" y="6419850"/>
            <a:ext cx="10668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eaLnBrk="1" hangingPunct="1"/>
            <a:fld id="{25FF24CF-6F55-415E-BD70-49ABC38555DE}" type="slidenum">
              <a:rPr lang="en-US" sz="1200">
                <a:solidFill>
                  <a:schemeClr val="bg1">
                    <a:lumMod val="50000"/>
                  </a:schemeClr>
                </a:solidFill>
                <a:latin typeface="Calibri" pitchFamily="34" charset="0"/>
                <a:cs typeface="Arial Unicode MS" pitchFamily="34" charset="-128"/>
              </a:rPr>
              <a:pPr eaLnBrk="1" hangingPunct="1"/>
              <a:t>139</a:t>
            </a:fld>
            <a:endParaRPr lang="en-US" sz="1200" dirty="0">
              <a:solidFill>
                <a:schemeClr val="bg1">
                  <a:lumMod val="50000"/>
                </a:schemeClr>
              </a:solidFill>
              <a:latin typeface="Calibri" pitchFamily="34" charset="0"/>
              <a:cs typeface="Arial Unicode MS" pitchFamily="34" charset="-128"/>
            </a:endParaRPr>
          </a:p>
        </p:txBody>
      </p:sp>
      <p:sp>
        <p:nvSpPr>
          <p:cNvPr id="7" name="Footer Placeholder 4"/>
          <p:cNvSpPr txBox="1">
            <a:spLocks/>
          </p:cNvSpPr>
          <p:nvPr/>
        </p:nvSpPr>
        <p:spPr bwMode="auto">
          <a:xfrm>
            <a:off x="3114675" y="655320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rgbClr val="81B73B"/>
              </a:buClr>
              <a:defRPr sz="2400" b="1">
                <a:solidFill>
                  <a:schemeClr val="tx1"/>
                </a:solidFill>
                <a:latin typeface="Calibri" pitchFamily="34" charset="0"/>
                <a:ea typeface="MS PGothic" pitchFamily="34" charset="-128"/>
              </a:defRPr>
            </a:lvl1pPr>
            <a:lvl2pPr marL="763588" indent="-285750" eaLnBrk="0" hangingPunct="0">
              <a:spcBef>
                <a:spcPct val="20000"/>
              </a:spcBef>
              <a:buClr>
                <a:srgbClr val="81B73B"/>
              </a:buClr>
              <a:buSzPct val="120000"/>
              <a:buFont typeface="Arial" pitchFamily="34" charset="0"/>
              <a:buChar char="•"/>
              <a:defRPr sz="2000">
                <a:solidFill>
                  <a:schemeClr val="tx1"/>
                </a:solidFill>
                <a:latin typeface="Calibri" pitchFamily="34" charset="0"/>
                <a:ea typeface="MS PGothic" pitchFamily="34" charset="-128"/>
              </a:defRPr>
            </a:lvl2pPr>
            <a:lvl3pPr marL="1182688" indent="-228600" eaLnBrk="0" hangingPunct="0">
              <a:spcBef>
                <a:spcPct val="20000"/>
              </a:spcBef>
              <a:buClr>
                <a:srgbClr val="81B73B"/>
              </a:buClr>
              <a:buFont typeface="Courier New" pitchFamily="49" charset="0"/>
              <a:buChar char="o"/>
              <a:defRPr>
                <a:solidFill>
                  <a:schemeClr val="tx1"/>
                </a:solidFill>
                <a:latin typeface="Calibri" pitchFamily="34" charset="0"/>
                <a:ea typeface="MS PGothic" pitchFamily="34" charset="-128"/>
              </a:defRPr>
            </a:lvl3pPr>
            <a:lvl4pPr marL="1601788" indent="-228600" eaLnBrk="0" hangingPunct="0">
              <a:spcBef>
                <a:spcPct val="20000"/>
              </a:spcBef>
              <a:buClr>
                <a:schemeClr val="folHlink"/>
              </a:buClr>
              <a:buChar char="–"/>
              <a:defRPr sz="1600">
                <a:solidFill>
                  <a:srgbClr val="77787B"/>
                </a:solidFill>
                <a:latin typeface="Calibri" pitchFamily="34" charset="0"/>
                <a:ea typeface="MS PGothic" pitchFamily="34" charset="-128"/>
              </a:defRPr>
            </a:lvl4pPr>
            <a:lvl5pPr marL="2057400" indent="-228600" eaLnBrk="0" hangingPunct="0">
              <a:spcBef>
                <a:spcPct val="20000"/>
              </a:spcBef>
              <a:buClr>
                <a:schemeClr val="folHlink"/>
              </a:buClr>
              <a:buChar char="»"/>
              <a:defRPr sz="1600">
                <a:solidFill>
                  <a:srgbClr val="77787B"/>
                </a:solidFill>
                <a:latin typeface="Calibri" pitchFamily="34" charset="0"/>
                <a:ea typeface="MS PGothic" pitchFamily="34" charset="-128"/>
              </a:defRPr>
            </a:lvl5pPr>
            <a:lvl6pPr marL="25146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6pPr>
            <a:lvl7pPr marL="29718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7pPr>
            <a:lvl8pPr marL="34290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8pPr>
            <a:lvl9pPr marL="38862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9pPr>
          </a:lstStyle>
          <a:p>
            <a:pPr algn="ctr">
              <a:spcBef>
                <a:spcPct val="0"/>
              </a:spcBef>
            </a:pPr>
            <a:r>
              <a:rPr lang="en-US" altLang="en-US" sz="1200" dirty="0">
                <a:solidFill>
                  <a:srgbClr val="000000"/>
                </a:solidFill>
              </a:rPr>
              <a:t>CONFIDENTIAL</a:t>
            </a:r>
            <a:endParaRPr lang="en-US" altLang="en-US" sz="1600" dirty="0">
              <a:solidFill>
                <a:srgbClr val="000000"/>
              </a:solidFill>
            </a:endParaRPr>
          </a:p>
        </p:txBody>
      </p:sp>
    </p:spTree>
    <p:extLst>
      <p:ext uri="{BB962C8B-B14F-4D97-AF65-F5344CB8AC3E}">
        <p14:creationId xmlns:p14="http://schemas.microsoft.com/office/powerpoint/2010/main" val="559082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Synovial Fluid (Local) PK in Patients with OA of the Knee</a:t>
            </a:r>
            <a:endParaRPr lang="en-US" dirty="0"/>
          </a:p>
        </p:txBody>
      </p:sp>
      <p:sp>
        <p:nvSpPr>
          <p:cNvPr id="3" name="Rectangle 2"/>
          <p:cNvSpPr/>
          <p:nvPr/>
        </p:nvSpPr>
        <p:spPr>
          <a:xfrm>
            <a:off x="822960" y="819833"/>
            <a:ext cx="7543800" cy="646331"/>
          </a:xfrm>
          <a:prstGeom prst="rect">
            <a:avLst/>
          </a:prstGeom>
        </p:spPr>
        <p:txBody>
          <a:bodyPr wrap="square">
            <a:spAutoFit/>
          </a:bodyPr>
          <a:lstStyle/>
          <a:p>
            <a:pPr marL="285750" indent="-285750">
              <a:buFont typeface="Arial" panose="020B0604020202020204" pitchFamily="34" charset="0"/>
              <a:buChar char="•"/>
            </a:pPr>
            <a:r>
              <a:rPr lang="en-US" dirty="0">
                <a:solidFill>
                  <a:srgbClr val="000000"/>
                </a:solidFill>
              </a:rPr>
              <a:t>FX006 prolonged residence of TA in the joint while minimizing systemic exposure to TA.</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262" y="1466164"/>
            <a:ext cx="6543675" cy="4901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303048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2"/>
            <a:r>
              <a:rPr lang="en-US" sz="2400" dirty="0">
                <a:solidFill>
                  <a:srgbClr val="000000"/>
                </a:solidFill>
              </a:rPr>
              <a:t>Receipt, Dispensing, and Storage </a:t>
            </a:r>
          </a:p>
        </p:txBody>
      </p:sp>
      <p:sp>
        <p:nvSpPr>
          <p:cNvPr id="3" name="Slide Number Placeholder 2"/>
          <p:cNvSpPr>
            <a:spLocks noGrp="1"/>
          </p:cNvSpPr>
          <p:nvPr>
            <p:ph type="sldNum" sz="quarter" idx="10"/>
          </p:nvPr>
        </p:nvSpPr>
        <p:spPr/>
        <p:txBody>
          <a:bodyPr/>
          <a:lstStyle/>
          <a:p>
            <a:pPr>
              <a:defRPr/>
            </a:pPr>
            <a:fld id="{96BD5707-9935-41CD-9F25-73E490A68552}" type="slidenum">
              <a:rPr lang="en-US" smtClean="0">
                <a:solidFill>
                  <a:srgbClr val="797979"/>
                </a:solidFill>
              </a:rPr>
              <a:pPr>
                <a:defRPr/>
              </a:pPr>
              <a:t>140</a:t>
            </a:fld>
            <a:endParaRPr lang="en-US" dirty="0">
              <a:solidFill>
                <a:srgbClr val="797979"/>
              </a:solidFill>
            </a:endParaRPr>
          </a:p>
        </p:txBody>
      </p:sp>
      <p:sp>
        <p:nvSpPr>
          <p:cNvPr id="4" name="Footer Placeholder 3"/>
          <p:cNvSpPr>
            <a:spLocks noGrp="1"/>
          </p:cNvSpPr>
          <p:nvPr>
            <p:ph type="ftr" sz="quarter" idx="12"/>
          </p:nvPr>
        </p:nvSpPr>
        <p:spPr/>
        <p:txBody>
          <a:bodyPr/>
          <a:lstStyle/>
          <a:p>
            <a:pPr>
              <a:defRPr/>
            </a:pPr>
            <a:r>
              <a:rPr lang="en-US" sz="1200" dirty="0">
                <a:solidFill>
                  <a:srgbClr val="797979">
                    <a:tint val="75000"/>
                  </a:srgbClr>
                </a:solidFill>
              </a:rPr>
              <a:t>CONFIDENTIAL</a:t>
            </a:r>
          </a:p>
        </p:txBody>
      </p:sp>
      <p:sp>
        <p:nvSpPr>
          <p:cNvPr id="5" name="Content Placeholder 4"/>
          <p:cNvSpPr>
            <a:spLocks noGrp="1"/>
          </p:cNvSpPr>
          <p:nvPr>
            <p:ph idx="1"/>
          </p:nvPr>
        </p:nvSpPr>
        <p:spPr>
          <a:xfrm>
            <a:off x="304800" y="762000"/>
            <a:ext cx="8610600" cy="5486400"/>
          </a:xfrm>
        </p:spPr>
        <p:txBody>
          <a:bodyPr>
            <a:normAutofit lnSpcReduction="10000"/>
          </a:bodyPr>
          <a:lstStyle/>
          <a:p>
            <a:pPr marL="0" indent="0">
              <a:spcBef>
                <a:spcPts val="600"/>
              </a:spcBef>
            </a:pPr>
            <a:r>
              <a:rPr lang="en-US" b="1" dirty="0">
                <a:solidFill>
                  <a:srgbClr val="000000"/>
                </a:solidFill>
              </a:rPr>
              <a:t>Receipt and Dispensing</a:t>
            </a:r>
          </a:p>
          <a:p>
            <a:pPr marL="854075" lvl="1">
              <a:spcBef>
                <a:spcPts val="600"/>
              </a:spcBef>
            </a:pPr>
            <a:r>
              <a:rPr lang="en-US" sz="2000" dirty="0">
                <a:solidFill>
                  <a:srgbClr val="000000"/>
                </a:solidFill>
              </a:rPr>
              <a:t>Study medication will be acknowledged upon receipt in the Fusion Drug Tracking Module</a:t>
            </a:r>
          </a:p>
          <a:p>
            <a:pPr marL="854075" lvl="1">
              <a:spcBef>
                <a:spcPts val="600"/>
              </a:spcBef>
            </a:pPr>
            <a:r>
              <a:rPr lang="en-US" sz="2000" dirty="0">
                <a:solidFill>
                  <a:srgbClr val="000000"/>
                </a:solidFill>
              </a:rPr>
              <a:t>Study medication and supplies will be dispensed by the unblinded pharmacist/SC</a:t>
            </a:r>
          </a:p>
          <a:p>
            <a:pPr marL="854075" lvl="1">
              <a:spcBef>
                <a:spcPts val="600"/>
              </a:spcBef>
            </a:pPr>
            <a:r>
              <a:rPr lang="en-US" sz="2000" dirty="0">
                <a:solidFill>
                  <a:srgbClr val="000000"/>
                </a:solidFill>
              </a:rPr>
              <a:t>Receipt and dispensation of drug supplies will be properly documented in IP Accountability in Fusion. </a:t>
            </a:r>
          </a:p>
          <a:p>
            <a:pPr marL="854075" lvl="1">
              <a:spcBef>
                <a:spcPts val="600"/>
              </a:spcBef>
            </a:pPr>
            <a:r>
              <a:rPr lang="en-US" sz="2000" dirty="0">
                <a:solidFill>
                  <a:srgbClr val="000000"/>
                </a:solidFill>
              </a:rPr>
              <a:t>Any temperature excursions </a:t>
            </a:r>
            <a:r>
              <a:rPr lang="en-US" sz="2000" b="1" dirty="0">
                <a:solidFill>
                  <a:srgbClr val="000000"/>
                </a:solidFill>
              </a:rPr>
              <a:t>occurring on site </a:t>
            </a:r>
            <a:r>
              <a:rPr lang="en-US" sz="2000" dirty="0">
                <a:solidFill>
                  <a:srgbClr val="000000"/>
                </a:solidFill>
              </a:rPr>
              <a:t>should be documented on the excursion form in the Pharmacy Binder and placed in Quarantine in the Fusion system. </a:t>
            </a:r>
          </a:p>
          <a:p>
            <a:pPr marL="854075" lvl="1">
              <a:spcBef>
                <a:spcPts val="600"/>
              </a:spcBef>
            </a:pPr>
            <a:r>
              <a:rPr lang="en-US" sz="2000" dirty="0">
                <a:solidFill>
                  <a:srgbClr val="000000"/>
                </a:solidFill>
              </a:rPr>
              <a:t>Any temperature excursions </a:t>
            </a:r>
            <a:r>
              <a:rPr lang="en-US" sz="2000" b="1" dirty="0">
                <a:solidFill>
                  <a:srgbClr val="000000"/>
                </a:solidFill>
              </a:rPr>
              <a:t>occurring during transit to site </a:t>
            </a:r>
            <a:r>
              <a:rPr lang="en-US" sz="2000" dirty="0">
                <a:solidFill>
                  <a:srgbClr val="000000"/>
                </a:solidFill>
              </a:rPr>
              <a:t>should be documented in Fusion Drug Tracking Module by registering IP Shipment as ‘quarantine’</a:t>
            </a:r>
          </a:p>
          <a:p>
            <a:pPr marL="0" indent="0">
              <a:spcBef>
                <a:spcPts val="600"/>
              </a:spcBef>
            </a:pPr>
            <a:r>
              <a:rPr lang="en-US" b="1" dirty="0">
                <a:solidFill>
                  <a:srgbClr val="000000"/>
                </a:solidFill>
              </a:rPr>
              <a:t>Storage</a:t>
            </a:r>
          </a:p>
          <a:p>
            <a:pPr marL="854075" lvl="1">
              <a:spcBef>
                <a:spcPts val="600"/>
              </a:spcBef>
            </a:pPr>
            <a:r>
              <a:rPr lang="en-US" sz="2000" dirty="0">
                <a:solidFill>
                  <a:srgbClr val="000000"/>
                </a:solidFill>
              </a:rPr>
              <a:t>All study medications will be stored in a secure area with only unblinded staff access</a:t>
            </a:r>
          </a:p>
          <a:p>
            <a:pPr marL="854075" lvl="1">
              <a:spcBef>
                <a:spcPts val="600"/>
              </a:spcBef>
            </a:pPr>
            <a:r>
              <a:rPr lang="en-US" sz="2000" dirty="0">
                <a:solidFill>
                  <a:srgbClr val="000000"/>
                </a:solidFill>
              </a:rPr>
              <a:t>FX006 kits will be stored refrigerated at 2 to 8°C.</a:t>
            </a:r>
          </a:p>
          <a:p>
            <a:pPr marL="854075" lvl="1">
              <a:spcBef>
                <a:spcPts val="600"/>
              </a:spcBef>
            </a:pPr>
            <a:r>
              <a:rPr lang="en-US" sz="2000" dirty="0">
                <a:solidFill>
                  <a:srgbClr val="000000"/>
                </a:solidFill>
              </a:rPr>
              <a:t>Placebo will be stored at room temperature </a:t>
            </a:r>
          </a:p>
          <a:p>
            <a:pPr>
              <a:spcBef>
                <a:spcPts val="1200"/>
              </a:spcBef>
            </a:pPr>
            <a:endParaRPr lang="en-US" sz="1600" dirty="0">
              <a:solidFill>
                <a:srgbClr val="000000"/>
              </a:solidFill>
            </a:endParaRPr>
          </a:p>
        </p:txBody>
      </p:sp>
    </p:spTree>
    <p:extLst>
      <p:ext uri="{BB962C8B-B14F-4D97-AF65-F5344CB8AC3E}">
        <p14:creationId xmlns:p14="http://schemas.microsoft.com/office/powerpoint/2010/main" val="382769157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000000"/>
                </a:solidFill>
              </a:rPr>
              <a:t>Accountability and Returns</a:t>
            </a:r>
          </a:p>
        </p:txBody>
      </p:sp>
      <p:sp>
        <p:nvSpPr>
          <p:cNvPr id="3" name="Slide Number Placeholder 2"/>
          <p:cNvSpPr>
            <a:spLocks noGrp="1"/>
          </p:cNvSpPr>
          <p:nvPr>
            <p:ph type="sldNum" sz="quarter" idx="10"/>
          </p:nvPr>
        </p:nvSpPr>
        <p:spPr/>
        <p:txBody>
          <a:bodyPr/>
          <a:lstStyle/>
          <a:p>
            <a:pPr>
              <a:defRPr/>
            </a:pPr>
            <a:fld id="{96BD5707-9935-41CD-9F25-73E490A68552}" type="slidenum">
              <a:rPr lang="en-US" smtClean="0"/>
              <a:pPr>
                <a:defRPr/>
              </a:pPr>
              <a:t>141</a:t>
            </a:fld>
            <a:endParaRPr lang="en-US" dirty="0"/>
          </a:p>
        </p:txBody>
      </p:sp>
      <p:sp>
        <p:nvSpPr>
          <p:cNvPr id="4" name="Footer Placeholder 3"/>
          <p:cNvSpPr>
            <a:spLocks noGrp="1"/>
          </p:cNvSpPr>
          <p:nvPr>
            <p:ph type="ftr" sz="quarter" idx="12"/>
          </p:nvPr>
        </p:nvSpPr>
        <p:spPr/>
        <p:txBody>
          <a:bodyPr/>
          <a:lstStyle/>
          <a:p>
            <a:pPr>
              <a:defRPr/>
            </a:pPr>
            <a:r>
              <a:rPr lang="en-US" sz="1200" dirty="0"/>
              <a:t>CONFIDENTIAL</a:t>
            </a:r>
          </a:p>
        </p:txBody>
      </p:sp>
      <p:sp>
        <p:nvSpPr>
          <p:cNvPr id="5" name="Content Placeholder 4"/>
          <p:cNvSpPr>
            <a:spLocks noGrp="1"/>
          </p:cNvSpPr>
          <p:nvPr>
            <p:ph idx="1"/>
          </p:nvPr>
        </p:nvSpPr>
        <p:spPr/>
        <p:txBody>
          <a:bodyPr/>
          <a:lstStyle/>
          <a:p>
            <a:pPr marL="285750" indent="-285750">
              <a:buFont typeface="Arial" pitchFamily="34" charset="0"/>
              <a:buChar char="•"/>
            </a:pPr>
            <a:r>
              <a:rPr lang="en-US" b="1" dirty="0">
                <a:solidFill>
                  <a:srgbClr val="000000"/>
                </a:solidFill>
              </a:rPr>
              <a:t>Accountability</a:t>
            </a:r>
          </a:p>
          <a:p>
            <a:pPr marL="854075" lvl="1"/>
            <a:r>
              <a:rPr lang="en-US" sz="2000" dirty="0">
                <a:solidFill>
                  <a:srgbClr val="000000"/>
                </a:solidFill>
              </a:rPr>
              <a:t>Unblinded CRAs Complete the drug accountability in the Fusion Drug Tracking Module</a:t>
            </a:r>
          </a:p>
          <a:p>
            <a:pPr marL="854075" lvl="1"/>
            <a:r>
              <a:rPr lang="en-US" sz="2000" dirty="0">
                <a:solidFill>
                  <a:srgbClr val="000000"/>
                </a:solidFill>
              </a:rPr>
              <a:t>Used and unused vials should be stored until the unblinded monitor has reviewed accountability.</a:t>
            </a:r>
          </a:p>
          <a:p>
            <a:pPr marL="854075" lvl="1"/>
            <a:r>
              <a:rPr lang="en-US" sz="2000" dirty="0">
                <a:solidFill>
                  <a:srgbClr val="000000"/>
                </a:solidFill>
              </a:rPr>
              <a:t>Used vials should be stored with some kind of identification of what patient the vial was used for (i.e. write pt ID on vial, store in a ziploc bag labelled with pt ID).</a:t>
            </a:r>
          </a:p>
          <a:p>
            <a:pPr marL="285750" indent="-285750">
              <a:buFont typeface="Arial" pitchFamily="34" charset="0"/>
              <a:buChar char="•"/>
            </a:pPr>
            <a:r>
              <a:rPr lang="en-US" b="1" dirty="0">
                <a:solidFill>
                  <a:srgbClr val="000000"/>
                </a:solidFill>
              </a:rPr>
              <a:t>Returns</a:t>
            </a:r>
          </a:p>
          <a:p>
            <a:pPr marL="854075" lvl="1"/>
            <a:r>
              <a:rPr lang="en-US" sz="2000" dirty="0">
                <a:solidFill>
                  <a:srgbClr val="000000"/>
                </a:solidFill>
              </a:rPr>
              <a:t>All study medications will be returned to the Sponsor.  </a:t>
            </a:r>
          </a:p>
          <a:p>
            <a:pPr marL="854075" lvl="1"/>
            <a:r>
              <a:rPr lang="en-US" sz="2000" dirty="0">
                <a:solidFill>
                  <a:srgbClr val="000000"/>
                </a:solidFill>
              </a:rPr>
              <a:t>Return of study medications will be properly documented.</a:t>
            </a:r>
          </a:p>
          <a:p>
            <a:pPr marL="854075" lvl="1"/>
            <a:r>
              <a:rPr lang="en-US" sz="2000" dirty="0">
                <a:solidFill>
                  <a:srgbClr val="000000"/>
                </a:solidFill>
              </a:rPr>
              <a:t>Return form will be included in the shipment and also scanned to </a:t>
            </a:r>
            <a:r>
              <a:rPr lang="en-US" sz="2000" u="sng" dirty="0">
                <a:solidFill>
                  <a:srgbClr val="0000FF"/>
                </a:solidFill>
                <a:latin typeface="Calibri"/>
                <a:ea typeface="Calibri"/>
                <a:cs typeface="Times New Roman"/>
                <a:hlinkClick r:id="rId2"/>
              </a:rPr>
              <a:t>clinicalsupplies@flexiontherapeutics.com</a:t>
            </a:r>
            <a:r>
              <a:rPr lang="en-US" sz="2000" dirty="0">
                <a:latin typeface="Calibri"/>
                <a:ea typeface="Calibri"/>
                <a:cs typeface="Times New Roman"/>
              </a:rPr>
              <a:t>, </a:t>
            </a:r>
            <a:r>
              <a:rPr lang="en-US" sz="2000" dirty="0">
                <a:solidFill>
                  <a:srgbClr val="000000"/>
                </a:solidFill>
                <a:latin typeface="Calibri"/>
                <a:ea typeface="Calibri"/>
                <a:cs typeface="Times New Roman"/>
              </a:rPr>
              <a:t>copying your Unblinded CRA and Unblinded LCRA</a:t>
            </a:r>
            <a:endParaRPr lang="en-US" sz="1600" dirty="0">
              <a:solidFill>
                <a:srgbClr val="000000"/>
              </a:solidFill>
            </a:endParaRPr>
          </a:p>
          <a:p>
            <a:endParaRPr lang="en-US" sz="2400" dirty="0">
              <a:solidFill>
                <a:srgbClr val="000000"/>
              </a:solidFill>
            </a:endParaRPr>
          </a:p>
        </p:txBody>
      </p:sp>
    </p:spTree>
    <p:extLst>
      <p:ext uri="{BB962C8B-B14F-4D97-AF65-F5344CB8AC3E}">
        <p14:creationId xmlns:p14="http://schemas.microsoft.com/office/powerpoint/2010/main" val="367655882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 Reconstitution</a:t>
            </a:r>
          </a:p>
        </p:txBody>
      </p:sp>
      <p:sp>
        <p:nvSpPr>
          <p:cNvPr id="4" name="Text Placeholder 3"/>
          <p:cNvSpPr>
            <a:spLocks noGrp="1"/>
          </p:cNvSpPr>
          <p:nvPr>
            <p:ph type="body" idx="1"/>
          </p:nvPr>
        </p:nvSpPr>
        <p:spPr/>
        <p:txBody>
          <a:bodyPr/>
          <a:lstStyle/>
          <a:p>
            <a:r>
              <a:rPr lang="en-US" dirty="0"/>
              <a:t>FX006-2018-015 SIV Training</a:t>
            </a:r>
          </a:p>
          <a:p>
            <a:endParaRPr lang="en-US" dirty="0"/>
          </a:p>
        </p:txBody>
      </p:sp>
    </p:spTree>
    <p:extLst>
      <p:ext uri="{BB962C8B-B14F-4D97-AF65-F5344CB8AC3E}">
        <p14:creationId xmlns:p14="http://schemas.microsoft.com/office/powerpoint/2010/main" val="115016844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Drug Prep Video</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44436003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 Preparation Instructions </a:t>
            </a:r>
          </a:p>
        </p:txBody>
      </p:sp>
      <p:sp>
        <p:nvSpPr>
          <p:cNvPr id="9" name="Content Placeholder 8"/>
          <p:cNvSpPr>
            <a:spLocks noGrp="1"/>
          </p:cNvSpPr>
          <p:nvPr>
            <p:ph idx="1"/>
          </p:nvPr>
        </p:nvSpPr>
        <p:spPr/>
        <p:txBody>
          <a:bodyPr/>
          <a:lstStyle/>
          <a:p>
            <a:r>
              <a:rPr lang="en-US" b="0" dirty="0"/>
              <a:t>Please see DH104 – Dose Preparation Procedure  for FX006.</a:t>
            </a:r>
          </a:p>
        </p:txBody>
      </p:sp>
    </p:spTree>
    <p:extLst>
      <p:ext uri="{BB962C8B-B14F-4D97-AF65-F5344CB8AC3E}">
        <p14:creationId xmlns:p14="http://schemas.microsoft.com/office/powerpoint/2010/main" val="1129487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IP Administration Procedure</a:t>
            </a:r>
          </a:p>
        </p:txBody>
      </p:sp>
      <p:sp>
        <p:nvSpPr>
          <p:cNvPr id="3" name="Content Placeholder 2"/>
          <p:cNvSpPr>
            <a:spLocks noGrp="1"/>
          </p:cNvSpPr>
          <p:nvPr>
            <p:ph idx="1"/>
          </p:nvPr>
        </p:nvSpPr>
        <p:spPr/>
        <p:txBody>
          <a:bodyPr>
            <a:normAutofit/>
          </a:bodyPr>
          <a:lstStyle/>
          <a:p>
            <a:pPr marL="68580" indent="0">
              <a:buNone/>
            </a:pPr>
            <a:r>
              <a:rPr lang="en-US" b="0" i="1" dirty="0"/>
              <a:t>IA administration into the hip joint</a:t>
            </a:r>
            <a:endParaRPr lang="en-US" b="0" dirty="0"/>
          </a:p>
          <a:p>
            <a:pPr lvl="1"/>
            <a:r>
              <a:rPr lang="en-US" sz="2000" dirty="0"/>
              <a:t>Sterile technique will be used</a:t>
            </a:r>
          </a:p>
          <a:p>
            <a:pPr lvl="1"/>
            <a:r>
              <a:rPr lang="en-US" sz="2000" dirty="0"/>
              <a:t>Injection will be performed by the assigned unblinded injector.  (The injector may choose the numbing agent to be used based on standard of care, if needed)</a:t>
            </a:r>
          </a:p>
          <a:p>
            <a:pPr lvl="1"/>
            <a:r>
              <a:rPr lang="en-US" sz="2000" dirty="0"/>
              <a:t>A 20 gauge or larger, 3.5 inch needle or longer is to be used for injection</a:t>
            </a:r>
          </a:p>
          <a:p>
            <a:pPr marL="342900" lvl="0" indent="-342900">
              <a:buFont typeface="Arial" panose="020B0604020202020204" pitchFamily="34" charset="0"/>
              <a:buChar char="•"/>
            </a:pPr>
            <a:r>
              <a:rPr lang="en-US" b="0" dirty="0"/>
              <a:t>Either 5 mL of the reconstituted FX006 or 5 mL of normal saline will be injected into the index hip joint. </a:t>
            </a:r>
          </a:p>
          <a:p>
            <a:pPr marL="342900" lvl="0" indent="-342900">
              <a:buFont typeface="Arial" panose="020B0604020202020204" pitchFamily="34" charset="0"/>
              <a:buChar char="•"/>
            </a:pPr>
            <a:r>
              <a:rPr lang="en-US" b="0" dirty="0"/>
              <a:t>Details on how to prepare FX006 will be in the Pharmacy Manual</a:t>
            </a:r>
          </a:p>
          <a:p>
            <a:pPr marL="342900" lvl="0" indent="-342900">
              <a:buFont typeface="Arial" panose="020B0604020202020204" pitchFamily="34" charset="0"/>
              <a:buChar char="•"/>
            </a:pPr>
            <a:r>
              <a:rPr lang="en-US" b="0" dirty="0"/>
              <a:t>Reconstitution process </a:t>
            </a:r>
            <a:r>
              <a:rPr lang="en-US" b="0" i="1" dirty="0"/>
              <a:t>should only be visualized</a:t>
            </a:r>
            <a:r>
              <a:rPr lang="en-US" b="0" dirty="0"/>
              <a:t> by the assigned independent injector</a:t>
            </a:r>
          </a:p>
          <a:p>
            <a:pPr lvl="1"/>
            <a:endParaRPr lang="en-US" sz="2000" dirty="0"/>
          </a:p>
          <a:p>
            <a:endParaRPr lang="en-US" dirty="0"/>
          </a:p>
        </p:txBody>
      </p:sp>
    </p:spTree>
    <p:extLst>
      <p:ext uri="{BB962C8B-B14F-4D97-AF65-F5344CB8AC3E}">
        <p14:creationId xmlns:p14="http://schemas.microsoft.com/office/powerpoint/2010/main" val="227025460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IP Administration Procedure (Continued)</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b="0" dirty="0"/>
              <a:t>Injection into the hip joint will be done with fluoroscopy guidance by the assigned injector.  </a:t>
            </a:r>
          </a:p>
          <a:p>
            <a:pPr marL="342900" indent="-342900">
              <a:buFont typeface="Arial" panose="020B0604020202020204" pitchFamily="34" charset="0"/>
              <a:buChar char="•"/>
            </a:pPr>
            <a:r>
              <a:rPr lang="en-US" b="0" dirty="0"/>
              <a:t>The injector may choose the position of the hip (e.g., supine position with lower extremity internally rotated) and the approach for injection (e.g., anterior.)</a:t>
            </a:r>
          </a:p>
          <a:p>
            <a:pPr marL="342900" lvl="0" indent="-342900">
              <a:buFont typeface="Arial" panose="020B0604020202020204" pitchFamily="34" charset="0"/>
              <a:buChar char="•"/>
            </a:pPr>
            <a:r>
              <a:rPr lang="en-US" b="0" dirty="0"/>
              <a:t>Aspiration must be attempted prior to all injections.  If effusion is detected by fluoroscopy, withdraw to near dryness prior to injection</a:t>
            </a:r>
          </a:p>
          <a:p>
            <a:endParaRPr lang="en-US" dirty="0"/>
          </a:p>
        </p:txBody>
      </p:sp>
    </p:spTree>
    <p:extLst>
      <p:ext uri="{BB962C8B-B14F-4D97-AF65-F5344CB8AC3E}">
        <p14:creationId xmlns:p14="http://schemas.microsoft.com/office/powerpoint/2010/main" val="174835406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487" y="304800"/>
            <a:ext cx="8012113" cy="381000"/>
          </a:xfrm>
        </p:spPr>
        <p:txBody>
          <a:bodyPr>
            <a:noAutofit/>
          </a:bodyPr>
          <a:lstStyle/>
          <a:p>
            <a:pPr lvl="2" algn="l" rtl="0">
              <a:spcBef>
                <a:spcPct val="0"/>
              </a:spcBef>
            </a:pPr>
            <a:r>
              <a:rPr lang="en-US" sz="2400" kern="1200" dirty="0">
                <a:solidFill>
                  <a:srgbClr val="000000"/>
                </a:solidFill>
                <a:ea typeface="+mj-ea"/>
                <a:cs typeface="+mj-cs"/>
              </a:rPr>
              <a:t>FX006 Preparation</a:t>
            </a:r>
          </a:p>
        </p:txBody>
      </p:sp>
      <p:sp>
        <p:nvSpPr>
          <p:cNvPr id="5" name="Content Placeholder 4"/>
          <p:cNvSpPr>
            <a:spLocks noGrp="1"/>
          </p:cNvSpPr>
          <p:nvPr>
            <p:ph idx="1"/>
          </p:nvPr>
        </p:nvSpPr>
        <p:spPr>
          <a:xfrm>
            <a:off x="533400" y="914400"/>
            <a:ext cx="8382000" cy="5105400"/>
          </a:xfrm>
        </p:spPr>
        <p:txBody>
          <a:bodyPr>
            <a:normAutofit fontScale="92500" lnSpcReduction="20000"/>
          </a:bodyPr>
          <a:lstStyle/>
          <a:p>
            <a:pPr marL="230188" lvl="1" indent="0">
              <a:spcBef>
                <a:spcPts val="600"/>
              </a:spcBef>
              <a:spcAft>
                <a:spcPts val="600"/>
              </a:spcAft>
              <a:buNone/>
            </a:pPr>
            <a:r>
              <a:rPr lang="en-US" sz="2200" dirty="0">
                <a:solidFill>
                  <a:srgbClr val="000000"/>
                </a:solidFill>
              </a:rPr>
              <a:t>Use Sterile Technique throughout the dose preparation procedure</a:t>
            </a:r>
          </a:p>
          <a:p>
            <a:pPr marL="565150" lvl="1" indent="-342900">
              <a:spcBef>
                <a:spcPts val="600"/>
              </a:spcBef>
              <a:spcAft>
                <a:spcPts val="600"/>
              </a:spcAft>
              <a:buClr>
                <a:srgbClr val="92D050"/>
              </a:buClr>
            </a:pPr>
            <a:r>
              <a:rPr lang="en-US" sz="2200" dirty="0">
                <a:solidFill>
                  <a:srgbClr val="000000"/>
                </a:solidFill>
                <a:cs typeface="Calibri"/>
              </a:rPr>
              <a:t>The site’s standard of care for sterile technique should be applied  Elements of sterile technique may include:</a:t>
            </a:r>
          </a:p>
          <a:p>
            <a:pPr marL="984250" lvl="2" indent="-342900">
              <a:spcAft>
                <a:spcPts val="600"/>
              </a:spcAft>
              <a:buClr>
                <a:srgbClr val="92D050"/>
              </a:buClr>
            </a:pPr>
            <a:r>
              <a:rPr lang="en-US" sz="2200" dirty="0">
                <a:solidFill>
                  <a:srgbClr val="000000"/>
                </a:solidFill>
                <a:cs typeface="Calibri"/>
              </a:rPr>
              <a:t>Use of a clean, dedicated area</a:t>
            </a:r>
          </a:p>
          <a:p>
            <a:pPr marL="984250" lvl="2" indent="-342900">
              <a:spcAft>
                <a:spcPts val="600"/>
              </a:spcAft>
              <a:buClr>
                <a:srgbClr val="92D050"/>
              </a:buClr>
            </a:pPr>
            <a:r>
              <a:rPr lang="en-US" sz="2200" dirty="0">
                <a:solidFill>
                  <a:srgbClr val="000000"/>
                </a:solidFill>
                <a:cs typeface="Calibri"/>
              </a:rPr>
              <a:t>Sterile hand hygiene (e.g., alcohol-based, chlorhexidine)</a:t>
            </a:r>
          </a:p>
          <a:p>
            <a:pPr marL="984250" lvl="2" indent="-342900">
              <a:spcAft>
                <a:spcPts val="600"/>
              </a:spcAft>
              <a:buClr>
                <a:srgbClr val="92D050"/>
              </a:buClr>
            </a:pPr>
            <a:r>
              <a:rPr lang="en-US" sz="2200" dirty="0">
                <a:solidFill>
                  <a:srgbClr val="000000"/>
                </a:solidFill>
                <a:cs typeface="Calibri"/>
              </a:rPr>
              <a:t>Use of medical-grade nonsterile or sterile gloves</a:t>
            </a:r>
          </a:p>
          <a:p>
            <a:pPr marL="230188" lvl="1" indent="0">
              <a:spcBef>
                <a:spcPts val="600"/>
              </a:spcBef>
              <a:spcAft>
                <a:spcPts val="600"/>
              </a:spcAft>
              <a:buNone/>
            </a:pPr>
            <a:r>
              <a:rPr lang="en-US" sz="2200" dirty="0">
                <a:solidFill>
                  <a:srgbClr val="000000"/>
                </a:solidFill>
              </a:rPr>
              <a:t>Materials Needed: </a:t>
            </a:r>
          </a:p>
          <a:p>
            <a:pPr marL="565150" lvl="1" indent="-342900">
              <a:spcAft>
                <a:spcPts val="600"/>
              </a:spcAft>
              <a:buClr>
                <a:srgbClr val="92D050"/>
              </a:buClr>
            </a:pPr>
            <a:r>
              <a:rPr lang="en-US" sz="1900" dirty="0">
                <a:solidFill>
                  <a:srgbClr val="000000"/>
                </a:solidFill>
                <a:cs typeface="Calibri"/>
              </a:rPr>
              <a:t>One (1) vial of FX006 </a:t>
            </a:r>
          </a:p>
          <a:p>
            <a:pPr marL="565150" lvl="1" indent="-342900">
              <a:spcAft>
                <a:spcPts val="600"/>
              </a:spcAft>
              <a:buClr>
                <a:srgbClr val="92D050"/>
              </a:buClr>
            </a:pPr>
            <a:r>
              <a:rPr lang="en-US" sz="1900" dirty="0">
                <a:solidFill>
                  <a:srgbClr val="000000"/>
                </a:solidFill>
                <a:cs typeface="Calibri"/>
              </a:rPr>
              <a:t>One (1) 5-mL vial of diluent </a:t>
            </a:r>
          </a:p>
          <a:p>
            <a:pPr marL="565150" lvl="1" indent="-342900">
              <a:spcAft>
                <a:spcPts val="600"/>
              </a:spcAft>
              <a:buClr>
                <a:srgbClr val="92D050"/>
              </a:buClr>
            </a:pPr>
            <a:r>
              <a:rPr lang="en-US" sz="1900" dirty="0">
                <a:solidFill>
                  <a:srgbClr val="000000"/>
                </a:solidFill>
                <a:cs typeface="Calibri"/>
              </a:rPr>
              <a:t>Alcohol pads </a:t>
            </a:r>
          </a:p>
          <a:p>
            <a:pPr marL="565150" lvl="1" indent="-342900">
              <a:spcAft>
                <a:spcPts val="600"/>
              </a:spcAft>
              <a:buClr>
                <a:srgbClr val="92D050"/>
              </a:buClr>
            </a:pPr>
            <a:r>
              <a:rPr lang="en-US" sz="1900" dirty="0">
                <a:solidFill>
                  <a:srgbClr val="000000"/>
                </a:solidFill>
                <a:cs typeface="Calibri"/>
              </a:rPr>
              <a:t>One (1) vial adapter </a:t>
            </a:r>
          </a:p>
          <a:p>
            <a:pPr marL="565150" lvl="1" indent="-342900">
              <a:spcAft>
                <a:spcPts val="600"/>
              </a:spcAft>
              <a:buClr>
                <a:srgbClr val="92D050"/>
              </a:buClr>
            </a:pPr>
            <a:r>
              <a:rPr lang="en-US" sz="1900" dirty="0">
                <a:solidFill>
                  <a:srgbClr val="000000"/>
                </a:solidFill>
                <a:cs typeface="Calibri"/>
              </a:rPr>
              <a:t>Three (3) 20-gauge or larger needles </a:t>
            </a:r>
          </a:p>
          <a:p>
            <a:pPr marL="565150" lvl="1" indent="-342900">
              <a:spcAft>
                <a:spcPts val="600"/>
              </a:spcAft>
              <a:buClr>
                <a:srgbClr val="92D050"/>
              </a:buClr>
            </a:pPr>
            <a:r>
              <a:rPr lang="en-US" sz="1900" dirty="0">
                <a:solidFill>
                  <a:srgbClr val="000000"/>
                </a:solidFill>
                <a:cs typeface="Calibri"/>
              </a:rPr>
              <a:t>sponsor has provided 20-gauge, 3 ½” length needles</a:t>
            </a:r>
          </a:p>
          <a:p>
            <a:pPr marL="565150" lvl="1" indent="-342900">
              <a:spcAft>
                <a:spcPts val="600"/>
              </a:spcAft>
              <a:buClr>
                <a:srgbClr val="92D050"/>
              </a:buClr>
            </a:pPr>
            <a:r>
              <a:rPr lang="nb-NO" sz="1900" dirty="0">
                <a:solidFill>
                  <a:srgbClr val="000000"/>
                </a:solidFill>
                <a:cs typeface="Calibri"/>
              </a:rPr>
              <a:t>One (1) 5-mL syringe </a:t>
            </a:r>
          </a:p>
          <a:p>
            <a:pPr marL="285750" indent="-285750">
              <a:buFont typeface="Arial" panose="020B0604020202020204" pitchFamily="34" charset="0"/>
              <a:buChar char="•"/>
            </a:pPr>
            <a:endParaRPr lang="en-US" sz="1800" dirty="0">
              <a:solidFill>
                <a:srgbClr val="000000"/>
              </a:solidFill>
            </a:endParaRPr>
          </a:p>
        </p:txBody>
      </p:sp>
      <p:sp>
        <p:nvSpPr>
          <p:cNvPr id="6" name="Slide Number Placeholder 3"/>
          <p:cNvSpPr txBox="1">
            <a:spLocks/>
          </p:cNvSpPr>
          <p:nvPr/>
        </p:nvSpPr>
        <p:spPr bwMode="auto">
          <a:xfrm>
            <a:off x="8077200" y="6419850"/>
            <a:ext cx="10668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eaLnBrk="1" hangingPunct="1"/>
            <a:fld id="{25FF24CF-6F55-415E-BD70-49ABC38555DE}" type="slidenum">
              <a:rPr lang="en-US" sz="1200">
                <a:solidFill>
                  <a:schemeClr val="bg1">
                    <a:lumMod val="50000"/>
                  </a:schemeClr>
                </a:solidFill>
                <a:latin typeface="Calibri" pitchFamily="34" charset="0"/>
                <a:cs typeface="Arial Unicode MS" pitchFamily="34" charset="-128"/>
              </a:rPr>
              <a:pPr eaLnBrk="1" hangingPunct="1"/>
              <a:t>147</a:t>
            </a:fld>
            <a:endParaRPr lang="en-US" sz="1200" dirty="0">
              <a:solidFill>
                <a:schemeClr val="bg1">
                  <a:lumMod val="50000"/>
                </a:schemeClr>
              </a:solidFill>
              <a:latin typeface="Calibri" pitchFamily="34" charset="0"/>
              <a:cs typeface="Arial Unicode MS" pitchFamily="34" charset="-128"/>
            </a:endParaRPr>
          </a:p>
        </p:txBody>
      </p:sp>
      <p:sp>
        <p:nvSpPr>
          <p:cNvPr id="7" name="Footer Placeholder 4"/>
          <p:cNvSpPr txBox="1">
            <a:spLocks/>
          </p:cNvSpPr>
          <p:nvPr/>
        </p:nvSpPr>
        <p:spPr bwMode="auto">
          <a:xfrm>
            <a:off x="3114675" y="655320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rgbClr val="81B73B"/>
              </a:buClr>
              <a:defRPr sz="2400" b="1">
                <a:solidFill>
                  <a:schemeClr val="tx1"/>
                </a:solidFill>
                <a:latin typeface="Calibri" pitchFamily="34" charset="0"/>
                <a:ea typeface="MS PGothic" pitchFamily="34" charset="-128"/>
              </a:defRPr>
            </a:lvl1pPr>
            <a:lvl2pPr marL="763588" indent="-285750" eaLnBrk="0" hangingPunct="0">
              <a:spcBef>
                <a:spcPct val="20000"/>
              </a:spcBef>
              <a:buClr>
                <a:srgbClr val="81B73B"/>
              </a:buClr>
              <a:buSzPct val="120000"/>
              <a:buFont typeface="Arial" pitchFamily="34" charset="0"/>
              <a:buChar char="•"/>
              <a:defRPr sz="2000">
                <a:solidFill>
                  <a:schemeClr val="tx1"/>
                </a:solidFill>
                <a:latin typeface="Calibri" pitchFamily="34" charset="0"/>
                <a:ea typeface="MS PGothic" pitchFamily="34" charset="-128"/>
              </a:defRPr>
            </a:lvl2pPr>
            <a:lvl3pPr marL="1182688" indent="-228600" eaLnBrk="0" hangingPunct="0">
              <a:spcBef>
                <a:spcPct val="20000"/>
              </a:spcBef>
              <a:buClr>
                <a:srgbClr val="81B73B"/>
              </a:buClr>
              <a:buFont typeface="Courier New" pitchFamily="49" charset="0"/>
              <a:buChar char="o"/>
              <a:defRPr>
                <a:solidFill>
                  <a:schemeClr val="tx1"/>
                </a:solidFill>
                <a:latin typeface="Calibri" pitchFamily="34" charset="0"/>
                <a:ea typeface="MS PGothic" pitchFamily="34" charset="-128"/>
              </a:defRPr>
            </a:lvl3pPr>
            <a:lvl4pPr marL="1601788" indent="-228600" eaLnBrk="0" hangingPunct="0">
              <a:spcBef>
                <a:spcPct val="20000"/>
              </a:spcBef>
              <a:buClr>
                <a:schemeClr val="folHlink"/>
              </a:buClr>
              <a:buChar char="–"/>
              <a:defRPr sz="1600">
                <a:solidFill>
                  <a:srgbClr val="77787B"/>
                </a:solidFill>
                <a:latin typeface="Calibri" pitchFamily="34" charset="0"/>
                <a:ea typeface="MS PGothic" pitchFamily="34" charset="-128"/>
              </a:defRPr>
            </a:lvl4pPr>
            <a:lvl5pPr marL="2057400" indent="-228600" eaLnBrk="0" hangingPunct="0">
              <a:spcBef>
                <a:spcPct val="20000"/>
              </a:spcBef>
              <a:buClr>
                <a:schemeClr val="folHlink"/>
              </a:buClr>
              <a:buChar char="»"/>
              <a:defRPr sz="1600">
                <a:solidFill>
                  <a:srgbClr val="77787B"/>
                </a:solidFill>
                <a:latin typeface="Calibri" pitchFamily="34" charset="0"/>
                <a:ea typeface="MS PGothic" pitchFamily="34" charset="-128"/>
              </a:defRPr>
            </a:lvl5pPr>
            <a:lvl6pPr marL="25146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6pPr>
            <a:lvl7pPr marL="29718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7pPr>
            <a:lvl8pPr marL="34290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8pPr>
            <a:lvl9pPr marL="38862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9pPr>
          </a:lstStyle>
          <a:p>
            <a:pPr algn="ctr">
              <a:spcBef>
                <a:spcPct val="0"/>
              </a:spcBef>
            </a:pPr>
            <a:r>
              <a:rPr lang="en-US" altLang="en-US" sz="1200" dirty="0">
                <a:solidFill>
                  <a:srgbClr val="000000"/>
                </a:solidFill>
              </a:rPr>
              <a:t>CONFIDENTIAL</a:t>
            </a:r>
            <a:endParaRPr lang="en-US" altLang="en-US" sz="1600" dirty="0">
              <a:solidFill>
                <a:srgbClr val="000000"/>
              </a:solidFill>
            </a:endParaRPr>
          </a:p>
        </p:txBody>
      </p:sp>
    </p:spTree>
    <p:extLst>
      <p:ext uri="{BB962C8B-B14F-4D97-AF65-F5344CB8AC3E}">
        <p14:creationId xmlns:p14="http://schemas.microsoft.com/office/powerpoint/2010/main" val="158492390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SAE Reporting Process and Notifications</a:t>
            </a:r>
          </a:p>
        </p:txBody>
      </p:sp>
      <p:sp>
        <p:nvSpPr>
          <p:cNvPr id="3" name="Subtitle 2"/>
          <p:cNvSpPr>
            <a:spLocks noGrp="1"/>
          </p:cNvSpPr>
          <p:nvPr>
            <p:ph type="body" idx="1"/>
          </p:nvPr>
        </p:nvSpPr>
        <p:spPr/>
        <p:txBody>
          <a:bodyPr/>
          <a:lstStyle/>
          <a:p>
            <a:r>
              <a:rPr lang="en-US" dirty="0"/>
              <a:t>FX006-2018-015 SIV Training</a:t>
            </a:r>
          </a:p>
        </p:txBody>
      </p:sp>
    </p:spTree>
    <p:extLst>
      <p:ext uri="{BB962C8B-B14F-4D97-AF65-F5344CB8AC3E}">
        <p14:creationId xmlns:p14="http://schemas.microsoft.com/office/powerpoint/2010/main" val="360467218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000000"/>
                </a:solidFill>
              </a:rPr>
              <a:t>Adverse Events</a:t>
            </a:r>
          </a:p>
        </p:txBody>
      </p:sp>
      <p:sp>
        <p:nvSpPr>
          <p:cNvPr id="3" name="Slide Number Placeholder 2"/>
          <p:cNvSpPr>
            <a:spLocks noGrp="1"/>
          </p:cNvSpPr>
          <p:nvPr>
            <p:ph type="sldNum" sz="quarter" idx="10"/>
          </p:nvPr>
        </p:nvSpPr>
        <p:spPr/>
        <p:txBody>
          <a:bodyPr/>
          <a:lstStyle/>
          <a:p>
            <a:pPr>
              <a:defRPr/>
            </a:pPr>
            <a:fld id="{96BD5707-9935-41CD-9F25-73E490A68552}" type="slidenum">
              <a:rPr lang="en-US" smtClean="0"/>
              <a:pPr>
                <a:defRPr/>
              </a:pPr>
              <a:t>149</a:t>
            </a:fld>
            <a:endParaRPr lang="en-US" dirty="0"/>
          </a:p>
        </p:txBody>
      </p:sp>
      <p:sp>
        <p:nvSpPr>
          <p:cNvPr id="4" name="Footer Placeholder 3"/>
          <p:cNvSpPr>
            <a:spLocks noGrp="1"/>
          </p:cNvSpPr>
          <p:nvPr>
            <p:ph type="ftr" sz="quarter" idx="12"/>
          </p:nvPr>
        </p:nvSpPr>
        <p:spPr/>
        <p:txBody>
          <a:bodyPr/>
          <a:lstStyle/>
          <a:p>
            <a:pPr>
              <a:defRPr/>
            </a:pPr>
            <a:r>
              <a:rPr lang="en-US" sz="1200" dirty="0"/>
              <a:t>CONFIDENTIAL</a:t>
            </a:r>
          </a:p>
        </p:txBody>
      </p:sp>
      <p:sp>
        <p:nvSpPr>
          <p:cNvPr id="5" name="Content Placeholder 4"/>
          <p:cNvSpPr>
            <a:spLocks noGrp="1"/>
          </p:cNvSpPr>
          <p:nvPr>
            <p:ph idx="1"/>
          </p:nvPr>
        </p:nvSpPr>
        <p:spPr/>
        <p:txBody>
          <a:bodyPr/>
          <a:lstStyle/>
          <a:p>
            <a:r>
              <a:rPr lang="en-US" dirty="0">
                <a:solidFill>
                  <a:srgbClr val="000000"/>
                </a:solidFill>
              </a:rPr>
              <a:t>An </a:t>
            </a:r>
            <a:r>
              <a:rPr lang="en-US" b="1" u="sng" dirty="0">
                <a:solidFill>
                  <a:srgbClr val="000000"/>
                </a:solidFill>
              </a:rPr>
              <a:t>A</a:t>
            </a:r>
            <a:r>
              <a:rPr lang="en-US" b="1" dirty="0">
                <a:solidFill>
                  <a:srgbClr val="000000"/>
                </a:solidFill>
              </a:rPr>
              <a:t>dverse </a:t>
            </a:r>
            <a:r>
              <a:rPr lang="en-US" b="1" u="sng" dirty="0">
                <a:solidFill>
                  <a:srgbClr val="000000"/>
                </a:solidFill>
              </a:rPr>
              <a:t>E</a:t>
            </a:r>
            <a:r>
              <a:rPr lang="en-US" b="1" dirty="0">
                <a:solidFill>
                  <a:srgbClr val="000000"/>
                </a:solidFill>
              </a:rPr>
              <a:t>vent</a:t>
            </a:r>
            <a:r>
              <a:rPr lang="en-US" dirty="0">
                <a:solidFill>
                  <a:srgbClr val="000000"/>
                </a:solidFill>
              </a:rPr>
              <a:t> is any untoward medical occurrence in a patient/subject administered a pharmaceutical product and that does not necessarily have a causal relationship with this treatment. This includes:</a:t>
            </a:r>
          </a:p>
          <a:p>
            <a:pPr marL="342900" lvl="0" indent="-342900">
              <a:buFont typeface="Arial" panose="020B0604020202020204" pitchFamily="34" charset="0"/>
              <a:buChar char="•"/>
            </a:pPr>
            <a:r>
              <a:rPr lang="en-US" dirty="0">
                <a:solidFill>
                  <a:srgbClr val="000000"/>
                </a:solidFill>
              </a:rPr>
              <a:t>Any unfavorable and unintended sign (including an abnormal laboratory finding), symptom, or disease temporally associated with the use of a investigational product, whether or not related to the product </a:t>
            </a:r>
          </a:p>
          <a:p>
            <a:pPr marL="342900" lvl="0" indent="-342900">
              <a:buFont typeface="Arial" panose="020B0604020202020204" pitchFamily="34" charset="0"/>
              <a:buChar char="•"/>
            </a:pPr>
            <a:r>
              <a:rPr lang="en-US" dirty="0">
                <a:solidFill>
                  <a:srgbClr val="000000"/>
                </a:solidFill>
              </a:rPr>
              <a:t>Any </a:t>
            </a:r>
            <a:r>
              <a:rPr lang="en-US" u="sng" dirty="0">
                <a:solidFill>
                  <a:srgbClr val="000000"/>
                </a:solidFill>
              </a:rPr>
              <a:t>clinically significant</a:t>
            </a:r>
            <a:r>
              <a:rPr lang="en-US" dirty="0">
                <a:solidFill>
                  <a:srgbClr val="000000"/>
                </a:solidFill>
              </a:rPr>
              <a:t>* abnormality found on an ECG, laboratory test or physical examination</a:t>
            </a:r>
          </a:p>
          <a:p>
            <a:pPr marL="342900" lvl="0" indent="-342900">
              <a:buFont typeface="Arial" panose="020B0604020202020204" pitchFamily="34" charset="0"/>
              <a:buChar char="•"/>
            </a:pPr>
            <a:r>
              <a:rPr lang="en-US" dirty="0">
                <a:solidFill>
                  <a:srgbClr val="000000"/>
                </a:solidFill>
              </a:rPr>
              <a:t>Any worsening of a preexisting condition, which is temporally associated with the use of the product</a:t>
            </a:r>
          </a:p>
          <a:p>
            <a:pPr marL="342900" lvl="0" indent="-342900">
              <a:buFont typeface="Arial" panose="020B0604020202020204" pitchFamily="34" charset="0"/>
              <a:buChar char="•"/>
            </a:pPr>
            <a:endParaRPr lang="en-US" dirty="0">
              <a:solidFill>
                <a:srgbClr val="000000"/>
              </a:solidFill>
            </a:endParaRPr>
          </a:p>
          <a:p>
            <a:pPr lvl="0"/>
            <a:r>
              <a:rPr lang="en-US" dirty="0">
                <a:solidFill>
                  <a:srgbClr val="000000"/>
                </a:solidFill>
              </a:rPr>
              <a:t>* Per assessment of the Investigator (not a standard out of range value)</a:t>
            </a:r>
          </a:p>
        </p:txBody>
      </p:sp>
    </p:spTree>
    <p:extLst>
      <p:ext uri="{BB962C8B-B14F-4D97-AF65-F5344CB8AC3E}">
        <p14:creationId xmlns:p14="http://schemas.microsoft.com/office/powerpoint/2010/main" val="390947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0"/>
          <p:cNvSpPr txBox="1">
            <a:spLocks/>
          </p:cNvSpPr>
          <p:nvPr/>
        </p:nvSpPr>
        <p:spPr>
          <a:xfrm>
            <a:off x="731838" y="3916363"/>
            <a:ext cx="2786062" cy="365125"/>
          </a:xfrm>
          <a:prstGeom prst="rect">
            <a:avLst/>
          </a:prstGeom>
        </p:spPr>
        <p:txBody>
          <a:bodyPr lIns="91376" tIns="45688" rIns="91376" bIns="45688"/>
          <a:lstStyle>
            <a:lvl1pPr>
              <a:defRPr/>
            </a:lvl1pPr>
          </a:lstStyle>
          <a:p>
            <a:pPr>
              <a:defRPr/>
            </a:pPr>
            <a:endParaRPr lang="en-US" sz="1600" dirty="0">
              <a:solidFill>
                <a:srgbClr val="FFFFFF">
                  <a:lumMod val="75000"/>
                </a:srgbClr>
              </a:solidFill>
              <a:latin typeface="Calibri"/>
              <a:ea typeface="Arial Unicode MS" pitchFamily="34" charset="-128"/>
              <a:cs typeface="Arial Unicode MS" pitchFamily="34" charset="-128"/>
            </a:endParaRPr>
          </a:p>
        </p:txBody>
      </p:sp>
      <p:sp>
        <p:nvSpPr>
          <p:cNvPr id="7" name="Text Placeholder 1"/>
          <p:cNvSpPr>
            <a:spLocks noGrp="1"/>
          </p:cNvSpPr>
          <p:nvPr>
            <p:ph type="body" idx="1"/>
          </p:nvPr>
        </p:nvSpPr>
        <p:spPr/>
        <p:txBody>
          <a:bodyPr>
            <a:normAutofit lnSpcReduction="10000"/>
          </a:bodyPr>
          <a:lstStyle/>
          <a:p>
            <a:pPr algn="l">
              <a:defRPr/>
            </a:pPr>
            <a:r>
              <a:rPr sz="4000" dirty="0"/>
              <a:t>FX006 Pharmacodynamics (PD)</a:t>
            </a:r>
          </a:p>
          <a:p>
            <a:pPr>
              <a:defRPr/>
            </a:pPr>
            <a:endParaRPr sz="3600" dirty="0"/>
          </a:p>
        </p:txBody>
      </p:sp>
      <p:sp>
        <p:nvSpPr>
          <p:cNvPr id="8" name="Footer Placeholder 4"/>
          <p:cNvSpPr txBox="1">
            <a:spLocks/>
          </p:cNvSpPr>
          <p:nvPr/>
        </p:nvSpPr>
        <p:spPr bwMode="auto">
          <a:xfrm>
            <a:off x="3114675" y="655320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rgbClr val="81B73B"/>
              </a:buClr>
              <a:defRPr sz="2400" b="1">
                <a:solidFill>
                  <a:schemeClr val="tx1"/>
                </a:solidFill>
                <a:latin typeface="Calibri" pitchFamily="34" charset="0"/>
                <a:ea typeface="MS PGothic" pitchFamily="34" charset="-128"/>
              </a:defRPr>
            </a:lvl1pPr>
            <a:lvl2pPr marL="763588" indent="-285750" eaLnBrk="0" hangingPunct="0">
              <a:spcBef>
                <a:spcPct val="20000"/>
              </a:spcBef>
              <a:buClr>
                <a:srgbClr val="81B73B"/>
              </a:buClr>
              <a:buSzPct val="120000"/>
              <a:buFont typeface="Arial" pitchFamily="34" charset="0"/>
              <a:buChar char="•"/>
              <a:defRPr sz="2000">
                <a:solidFill>
                  <a:schemeClr val="tx1"/>
                </a:solidFill>
                <a:latin typeface="Calibri" pitchFamily="34" charset="0"/>
                <a:ea typeface="MS PGothic" pitchFamily="34" charset="-128"/>
              </a:defRPr>
            </a:lvl2pPr>
            <a:lvl3pPr marL="1182688" indent="-228600" eaLnBrk="0" hangingPunct="0">
              <a:spcBef>
                <a:spcPct val="20000"/>
              </a:spcBef>
              <a:buClr>
                <a:srgbClr val="81B73B"/>
              </a:buClr>
              <a:buFont typeface="Courier New" pitchFamily="49" charset="0"/>
              <a:buChar char="o"/>
              <a:defRPr>
                <a:solidFill>
                  <a:schemeClr val="tx1"/>
                </a:solidFill>
                <a:latin typeface="Calibri" pitchFamily="34" charset="0"/>
                <a:ea typeface="MS PGothic" pitchFamily="34" charset="-128"/>
              </a:defRPr>
            </a:lvl3pPr>
            <a:lvl4pPr marL="1601788" indent="-228600" eaLnBrk="0" hangingPunct="0">
              <a:spcBef>
                <a:spcPct val="20000"/>
              </a:spcBef>
              <a:buClr>
                <a:schemeClr val="folHlink"/>
              </a:buClr>
              <a:buChar char="–"/>
              <a:defRPr sz="1600">
                <a:solidFill>
                  <a:srgbClr val="77787B"/>
                </a:solidFill>
                <a:latin typeface="Calibri" pitchFamily="34" charset="0"/>
                <a:ea typeface="MS PGothic" pitchFamily="34" charset="-128"/>
              </a:defRPr>
            </a:lvl4pPr>
            <a:lvl5pPr marL="2057400" indent="-228600" eaLnBrk="0" hangingPunct="0">
              <a:spcBef>
                <a:spcPct val="20000"/>
              </a:spcBef>
              <a:buClr>
                <a:schemeClr val="folHlink"/>
              </a:buClr>
              <a:buChar char="»"/>
              <a:defRPr sz="1600">
                <a:solidFill>
                  <a:srgbClr val="77787B"/>
                </a:solidFill>
                <a:latin typeface="Calibri" pitchFamily="34" charset="0"/>
                <a:ea typeface="MS PGothic" pitchFamily="34" charset="-128"/>
              </a:defRPr>
            </a:lvl5pPr>
            <a:lvl6pPr marL="25146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6pPr>
            <a:lvl7pPr marL="29718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7pPr>
            <a:lvl8pPr marL="34290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8pPr>
            <a:lvl9pPr marL="38862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9pPr>
          </a:lstStyle>
          <a:p>
            <a:pPr algn="ctr">
              <a:spcBef>
                <a:spcPct val="0"/>
              </a:spcBef>
            </a:pPr>
            <a:r>
              <a:rPr lang="en-US" altLang="en-US" sz="1200" dirty="0">
                <a:solidFill>
                  <a:srgbClr val="000000"/>
                </a:solidFill>
              </a:rPr>
              <a:t>CONFIDENTIAL</a:t>
            </a:r>
            <a:endParaRPr lang="en-US" altLang="en-US" sz="1600" dirty="0">
              <a:solidFill>
                <a:srgbClr val="000000"/>
              </a:solidFill>
            </a:endParaRPr>
          </a:p>
        </p:txBody>
      </p:sp>
    </p:spTree>
    <p:extLst>
      <p:ext uri="{BB962C8B-B14F-4D97-AF65-F5344CB8AC3E}">
        <p14:creationId xmlns:p14="http://schemas.microsoft.com/office/powerpoint/2010/main" val="181366939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000000"/>
                </a:solidFill>
              </a:rPr>
              <a:t>Serious Adverse Events (SAE)</a:t>
            </a:r>
          </a:p>
        </p:txBody>
      </p:sp>
      <p:sp>
        <p:nvSpPr>
          <p:cNvPr id="3" name="Slide Number Placeholder 2"/>
          <p:cNvSpPr>
            <a:spLocks noGrp="1"/>
          </p:cNvSpPr>
          <p:nvPr>
            <p:ph type="sldNum" sz="quarter" idx="10"/>
          </p:nvPr>
        </p:nvSpPr>
        <p:spPr/>
        <p:txBody>
          <a:bodyPr/>
          <a:lstStyle/>
          <a:p>
            <a:pPr>
              <a:defRPr/>
            </a:pPr>
            <a:fld id="{96BD5707-9935-41CD-9F25-73E490A68552}" type="slidenum">
              <a:rPr lang="en-US" smtClean="0"/>
              <a:pPr>
                <a:defRPr/>
              </a:pPr>
              <a:t>150</a:t>
            </a:fld>
            <a:endParaRPr lang="en-US" dirty="0"/>
          </a:p>
        </p:txBody>
      </p:sp>
      <p:sp>
        <p:nvSpPr>
          <p:cNvPr id="4" name="Footer Placeholder 3"/>
          <p:cNvSpPr>
            <a:spLocks noGrp="1"/>
          </p:cNvSpPr>
          <p:nvPr>
            <p:ph type="ftr" sz="quarter" idx="12"/>
          </p:nvPr>
        </p:nvSpPr>
        <p:spPr/>
        <p:txBody>
          <a:bodyPr/>
          <a:lstStyle/>
          <a:p>
            <a:pPr>
              <a:defRPr/>
            </a:pPr>
            <a:r>
              <a:rPr lang="en-US" sz="1200" dirty="0"/>
              <a:t>CONFIDENTIAL</a:t>
            </a:r>
          </a:p>
        </p:txBody>
      </p:sp>
      <p:sp>
        <p:nvSpPr>
          <p:cNvPr id="5" name="Content Placeholder 4"/>
          <p:cNvSpPr>
            <a:spLocks noGrp="1"/>
          </p:cNvSpPr>
          <p:nvPr>
            <p:ph idx="1"/>
          </p:nvPr>
        </p:nvSpPr>
        <p:spPr>
          <a:xfrm>
            <a:off x="500062" y="886862"/>
            <a:ext cx="8425573" cy="5309221"/>
          </a:xfrm>
          <a:solidFill>
            <a:schemeClr val="bg1"/>
          </a:solidFill>
        </p:spPr>
        <p:txBody>
          <a:bodyPr>
            <a:noAutofit/>
          </a:bodyPr>
          <a:lstStyle/>
          <a:p>
            <a:pPr>
              <a:buFontTx/>
              <a:buNone/>
            </a:pPr>
            <a:r>
              <a:rPr lang="en-CA" sz="1600" b="1" dirty="0">
                <a:solidFill>
                  <a:srgbClr val="000000"/>
                </a:solidFill>
              </a:rPr>
              <a:t>Serious Adverse Event (SAE): </a:t>
            </a:r>
            <a:r>
              <a:rPr lang="en-CA" sz="1600" dirty="0">
                <a:solidFill>
                  <a:srgbClr val="000000"/>
                </a:solidFill>
              </a:rPr>
              <a:t>Any AE that results in any of the following outcomes:</a:t>
            </a:r>
            <a:endParaRPr lang="sv-SE" sz="1600" dirty="0">
              <a:solidFill>
                <a:srgbClr val="000000"/>
              </a:solidFill>
            </a:endParaRPr>
          </a:p>
          <a:p>
            <a:pPr marL="285750" indent="-285750">
              <a:buFont typeface="Wingdings" panose="05000000000000000000" pitchFamily="2" charset="2"/>
              <a:buChar char="Ø"/>
            </a:pPr>
            <a:r>
              <a:rPr lang="en-CA" sz="1600" dirty="0">
                <a:solidFill>
                  <a:srgbClr val="000000"/>
                </a:solidFill>
              </a:rPr>
              <a:t>Results in </a:t>
            </a:r>
            <a:r>
              <a:rPr lang="en-CA" sz="1600" b="1" dirty="0">
                <a:solidFill>
                  <a:srgbClr val="000000"/>
                </a:solidFill>
              </a:rPr>
              <a:t>death</a:t>
            </a:r>
          </a:p>
          <a:p>
            <a:pPr marL="285750" indent="-285750">
              <a:buFont typeface="Wingdings" panose="05000000000000000000" pitchFamily="2" charset="2"/>
              <a:buChar char="Ø"/>
            </a:pPr>
            <a:r>
              <a:rPr lang="en-US" sz="1600" dirty="0">
                <a:solidFill>
                  <a:srgbClr val="000000"/>
                </a:solidFill>
              </a:rPr>
              <a:t>Is </a:t>
            </a:r>
            <a:r>
              <a:rPr lang="en-US" sz="1600" b="1" dirty="0">
                <a:solidFill>
                  <a:srgbClr val="000000"/>
                </a:solidFill>
              </a:rPr>
              <a:t>life-threatening</a:t>
            </a:r>
          </a:p>
          <a:p>
            <a:pPr marL="735013" lvl="1"/>
            <a:r>
              <a:rPr lang="en-US" sz="1600" dirty="0">
                <a:solidFill>
                  <a:srgbClr val="000000"/>
                </a:solidFill>
              </a:rPr>
              <a:t>substantial risk of death </a:t>
            </a:r>
            <a:r>
              <a:rPr lang="en-US" sz="1600" u="sng" dirty="0">
                <a:solidFill>
                  <a:srgbClr val="000000"/>
                </a:solidFill>
              </a:rPr>
              <a:t>at the time of the event</a:t>
            </a:r>
            <a:r>
              <a:rPr lang="en-US" sz="1600" dirty="0">
                <a:solidFill>
                  <a:srgbClr val="000000"/>
                </a:solidFill>
              </a:rPr>
              <a:t>; it does not refer to an event which hypothetically might have caused death if it were more severe. </a:t>
            </a:r>
          </a:p>
          <a:p>
            <a:pPr marL="285750" indent="-285750">
              <a:buFont typeface="Wingdings" panose="05000000000000000000" pitchFamily="2" charset="2"/>
              <a:buChar char="Ø"/>
            </a:pPr>
            <a:r>
              <a:rPr lang="en-US" sz="1600" dirty="0">
                <a:solidFill>
                  <a:srgbClr val="000000"/>
                </a:solidFill>
              </a:rPr>
              <a:t>In-patient </a:t>
            </a:r>
            <a:r>
              <a:rPr lang="en-US" sz="1600" b="1" dirty="0">
                <a:solidFill>
                  <a:srgbClr val="000000"/>
                </a:solidFill>
              </a:rPr>
              <a:t>hospitalization</a:t>
            </a:r>
            <a:r>
              <a:rPr lang="en-US" sz="1600" dirty="0">
                <a:solidFill>
                  <a:srgbClr val="000000"/>
                </a:solidFill>
              </a:rPr>
              <a:t> or prolongation of existing hospitalization:  </a:t>
            </a:r>
          </a:p>
          <a:p>
            <a:pPr lvl="1"/>
            <a:r>
              <a:rPr lang="en-US" sz="1600" dirty="0">
                <a:solidFill>
                  <a:srgbClr val="000000"/>
                </a:solidFill>
              </a:rPr>
              <a:t>Hospitalization means greater than  24-hour inpatient admission</a:t>
            </a:r>
          </a:p>
          <a:p>
            <a:pPr lvl="1"/>
            <a:r>
              <a:rPr lang="en-US" sz="1600" dirty="0">
                <a:solidFill>
                  <a:srgbClr val="000000"/>
                </a:solidFill>
              </a:rPr>
              <a:t>Prolongation of an existing hospitalization </a:t>
            </a:r>
          </a:p>
          <a:p>
            <a:pPr lvl="1"/>
            <a:r>
              <a:rPr lang="en-US" sz="1600" dirty="0">
                <a:solidFill>
                  <a:srgbClr val="000000"/>
                </a:solidFill>
              </a:rPr>
              <a:t>A hospitalization for an elective or pre-planned procedure or a routinely scheduled treatment is not an SAE by this criterion because a “procedure” or a “treatment” is not an untoward medical occurrence. The condition should be treated as medical history. </a:t>
            </a:r>
          </a:p>
          <a:p>
            <a:pPr lvl="1"/>
            <a:r>
              <a:rPr lang="en-US" sz="1600" dirty="0"/>
              <a:t>If complications arise during the planned hospitalization or procedure or the patient experiences an AE during the planned hospitalization or procedure, it must be reported as an AE.</a:t>
            </a:r>
            <a:endParaRPr lang="en-US" sz="1600" dirty="0">
              <a:solidFill>
                <a:srgbClr val="000000"/>
              </a:solidFill>
            </a:endParaRPr>
          </a:p>
          <a:p>
            <a:pPr marL="285750" indent="-285750">
              <a:buFont typeface="Wingdings" panose="05000000000000000000" pitchFamily="2" charset="2"/>
              <a:buChar char="Ø"/>
            </a:pPr>
            <a:r>
              <a:rPr lang="sv-SE" sz="1600" dirty="0">
                <a:solidFill>
                  <a:srgbClr val="000000"/>
                </a:solidFill>
              </a:rPr>
              <a:t>Persistent or significant </a:t>
            </a:r>
            <a:r>
              <a:rPr lang="sv-SE" sz="1600" b="1" dirty="0">
                <a:solidFill>
                  <a:srgbClr val="000000"/>
                </a:solidFill>
              </a:rPr>
              <a:t>disability / incapacity</a:t>
            </a:r>
          </a:p>
          <a:p>
            <a:pPr marL="285750" indent="-285750">
              <a:buFont typeface="Wingdings" panose="05000000000000000000" pitchFamily="2" charset="2"/>
              <a:buChar char="Ø"/>
            </a:pPr>
            <a:r>
              <a:rPr lang="en-US" sz="1600" b="1" dirty="0">
                <a:solidFill>
                  <a:srgbClr val="000000"/>
                </a:solidFill>
              </a:rPr>
              <a:t>Congenital anomaly</a:t>
            </a:r>
            <a:r>
              <a:rPr lang="en-US" sz="1600" dirty="0">
                <a:solidFill>
                  <a:srgbClr val="000000"/>
                </a:solidFill>
              </a:rPr>
              <a:t> or </a:t>
            </a:r>
            <a:r>
              <a:rPr lang="en-US" sz="1600" b="1" dirty="0">
                <a:solidFill>
                  <a:srgbClr val="000000"/>
                </a:solidFill>
              </a:rPr>
              <a:t>birth defect</a:t>
            </a:r>
          </a:p>
          <a:p>
            <a:pPr marL="285750" indent="-285750">
              <a:buFont typeface="Wingdings" panose="05000000000000000000" pitchFamily="2" charset="2"/>
              <a:buChar char="Ø"/>
            </a:pPr>
            <a:r>
              <a:rPr lang="en-US" sz="1600" b="1" dirty="0">
                <a:solidFill>
                  <a:srgbClr val="000000"/>
                </a:solidFill>
              </a:rPr>
              <a:t>Important medical event: </a:t>
            </a:r>
            <a:r>
              <a:rPr lang="en-US" sz="1600" dirty="0">
                <a:solidFill>
                  <a:srgbClr val="000000"/>
                </a:solidFill>
              </a:rPr>
              <a:t>event that may not be immediately life-threatening or result in death or hospitalization but may jeopardize the patient or may require intervention to prevent one of the outcomes listed in the definition above.</a:t>
            </a:r>
          </a:p>
        </p:txBody>
      </p:sp>
    </p:spTree>
    <p:extLst>
      <p:ext uri="{BB962C8B-B14F-4D97-AF65-F5344CB8AC3E}">
        <p14:creationId xmlns:p14="http://schemas.microsoft.com/office/powerpoint/2010/main" val="138929151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000000"/>
                </a:solidFill>
              </a:rPr>
              <a:t>Adverse Events - Severity</a:t>
            </a:r>
          </a:p>
        </p:txBody>
      </p:sp>
      <p:sp>
        <p:nvSpPr>
          <p:cNvPr id="3" name="Slide Number Placeholder 2"/>
          <p:cNvSpPr>
            <a:spLocks noGrp="1"/>
          </p:cNvSpPr>
          <p:nvPr>
            <p:ph type="sldNum" sz="quarter" idx="10"/>
          </p:nvPr>
        </p:nvSpPr>
        <p:spPr/>
        <p:txBody>
          <a:bodyPr/>
          <a:lstStyle/>
          <a:p>
            <a:pPr>
              <a:defRPr/>
            </a:pPr>
            <a:fld id="{96BD5707-9935-41CD-9F25-73E490A68552}" type="slidenum">
              <a:rPr lang="en-US" smtClean="0"/>
              <a:pPr>
                <a:defRPr/>
              </a:pPr>
              <a:t>151</a:t>
            </a:fld>
            <a:endParaRPr lang="en-US" dirty="0"/>
          </a:p>
        </p:txBody>
      </p:sp>
      <p:sp>
        <p:nvSpPr>
          <p:cNvPr id="4" name="Footer Placeholder 3"/>
          <p:cNvSpPr>
            <a:spLocks noGrp="1"/>
          </p:cNvSpPr>
          <p:nvPr>
            <p:ph type="ftr" sz="quarter" idx="12"/>
          </p:nvPr>
        </p:nvSpPr>
        <p:spPr/>
        <p:txBody>
          <a:bodyPr/>
          <a:lstStyle/>
          <a:p>
            <a:pPr>
              <a:defRPr/>
            </a:pPr>
            <a:r>
              <a:rPr lang="en-US" sz="1200" dirty="0"/>
              <a:t>CONFIDENTIAL</a:t>
            </a:r>
          </a:p>
        </p:txBody>
      </p:sp>
      <p:sp>
        <p:nvSpPr>
          <p:cNvPr id="7" name="Content Placeholder 2"/>
          <p:cNvSpPr txBox="1">
            <a:spLocks/>
          </p:cNvSpPr>
          <p:nvPr/>
        </p:nvSpPr>
        <p:spPr bwMode="auto">
          <a:xfrm>
            <a:off x="439994" y="1066801"/>
            <a:ext cx="8229600" cy="4795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195263" indent="-195263" algn="l" rtl="0" eaLnBrk="1" fontAlgn="base" hangingPunct="1">
              <a:spcBef>
                <a:spcPct val="20000"/>
              </a:spcBef>
              <a:spcAft>
                <a:spcPct val="0"/>
              </a:spcAft>
              <a:buClr>
                <a:srgbClr val="81B73B"/>
              </a:buClr>
              <a:defRPr sz="2000" b="0">
                <a:solidFill>
                  <a:schemeClr val="tx1"/>
                </a:solidFill>
                <a:latin typeface="Calibri" pitchFamily="34" charset="0"/>
                <a:ea typeface="ＭＳ Ｐゴシック" charset="-128"/>
                <a:cs typeface="+mn-cs"/>
              </a:defRPr>
            </a:lvl1pPr>
            <a:lvl2pPr marL="763588" indent="-285750" algn="l" rtl="0" eaLnBrk="1" fontAlgn="base" hangingPunct="1">
              <a:spcBef>
                <a:spcPct val="20000"/>
              </a:spcBef>
              <a:spcAft>
                <a:spcPct val="0"/>
              </a:spcAft>
              <a:buClr>
                <a:srgbClr val="6EA732"/>
              </a:buClr>
              <a:buSzPct val="120000"/>
              <a:buFont typeface="Arial" pitchFamily="34" charset="0"/>
              <a:buChar char="•"/>
              <a:defRPr sz="1800">
                <a:solidFill>
                  <a:schemeClr val="tx1"/>
                </a:solidFill>
                <a:latin typeface="Calibri" pitchFamily="34" charset="0"/>
                <a:ea typeface="ＭＳ Ｐゴシック" charset="-128"/>
              </a:defRPr>
            </a:lvl2pPr>
            <a:lvl3pPr marL="1182688" indent="-228600" algn="l" rtl="0" eaLnBrk="1" fontAlgn="base" hangingPunct="1">
              <a:spcBef>
                <a:spcPct val="20000"/>
              </a:spcBef>
              <a:spcAft>
                <a:spcPct val="0"/>
              </a:spcAft>
              <a:buClr>
                <a:srgbClr val="6EA732"/>
              </a:buClr>
              <a:buFont typeface="Arial" pitchFamily="34" charset="0"/>
              <a:buChar char="•"/>
              <a:defRPr sz="1600">
                <a:solidFill>
                  <a:schemeClr val="tx1"/>
                </a:solidFill>
                <a:latin typeface="Calibri" pitchFamily="34" charset="0"/>
                <a:ea typeface="ＭＳ Ｐゴシック" charset="-128"/>
              </a:defRPr>
            </a:lvl3pPr>
            <a:lvl4pPr marL="1601788" indent="-228600" algn="l" rtl="0" eaLnBrk="1" fontAlgn="base" hangingPunct="1">
              <a:spcBef>
                <a:spcPct val="20000"/>
              </a:spcBef>
              <a:spcAft>
                <a:spcPct val="0"/>
              </a:spcAft>
              <a:buClr>
                <a:srgbClr val="6EA732"/>
              </a:buClr>
              <a:buFont typeface="Arial" pitchFamily="34" charset="0"/>
              <a:buChar char="•"/>
              <a:defRPr sz="1400">
                <a:solidFill>
                  <a:schemeClr val="tx1"/>
                </a:solidFill>
                <a:latin typeface="Calibri" pitchFamily="34" charset="0"/>
                <a:ea typeface="ＭＳ Ｐゴシック" charset="-128"/>
              </a:defRPr>
            </a:lvl4pPr>
            <a:lvl5pPr marL="2057400" indent="-228600" algn="l" rtl="0" eaLnBrk="1" fontAlgn="base" hangingPunct="1">
              <a:spcBef>
                <a:spcPct val="20000"/>
              </a:spcBef>
              <a:spcAft>
                <a:spcPct val="0"/>
              </a:spcAft>
              <a:buClr>
                <a:srgbClr val="6EA732"/>
              </a:buClr>
              <a:buFont typeface="Arial" pitchFamily="34" charset="0"/>
              <a:buChar char="•"/>
              <a:defRPr sz="1200">
                <a:solidFill>
                  <a:schemeClr val="tx1"/>
                </a:solidFill>
                <a:latin typeface="Calibri" pitchFamily="34" charset="0"/>
                <a:ea typeface="ＭＳ Ｐゴシック" charset="-128"/>
              </a:defRPr>
            </a:lvl5pPr>
            <a:lvl6pPr marL="2514600" indent="-228600" algn="l" rtl="0" eaLnBrk="1" fontAlgn="base" hangingPunct="1">
              <a:spcBef>
                <a:spcPct val="20000"/>
              </a:spcBef>
              <a:spcAft>
                <a:spcPct val="0"/>
              </a:spcAft>
              <a:buClr>
                <a:schemeClr val="folHlink"/>
              </a:buClr>
              <a:buChar char="»"/>
              <a:defRPr sz="1400">
                <a:solidFill>
                  <a:srgbClr val="77787B"/>
                </a:solidFill>
                <a:latin typeface="+mn-lt"/>
                <a:ea typeface="+mn-ea"/>
              </a:defRPr>
            </a:lvl6pPr>
            <a:lvl7pPr marL="2971800" indent="-228600" algn="l" rtl="0" eaLnBrk="1" fontAlgn="base" hangingPunct="1">
              <a:spcBef>
                <a:spcPct val="20000"/>
              </a:spcBef>
              <a:spcAft>
                <a:spcPct val="0"/>
              </a:spcAft>
              <a:buClr>
                <a:schemeClr val="folHlink"/>
              </a:buClr>
              <a:buChar char="»"/>
              <a:defRPr sz="1400">
                <a:solidFill>
                  <a:srgbClr val="77787B"/>
                </a:solidFill>
                <a:latin typeface="+mn-lt"/>
                <a:ea typeface="+mn-ea"/>
              </a:defRPr>
            </a:lvl7pPr>
            <a:lvl8pPr marL="3429000" indent="-228600" algn="l" rtl="0" eaLnBrk="1" fontAlgn="base" hangingPunct="1">
              <a:spcBef>
                <a:spcPct val="20000"/>
              </a:spcBef>
              <a:spcAft>
                <a:spcPct val="0"/>
              </a:spcAft>
              <a:buClr>
                <a:schemeClr val="folHlink"/>
              </a:buClr>
              <a:buChar char="»"/>
              <a:defRPr sz="1400">
                <a:solidFill>
                  <a:srgbClr val="77787B"/>
                </a:solidFill>
                <a:latin typeface="+mn-lt"/>
                <a:ea typeface="+mn-ea"/>
              </a:defRPr>
            </a:lvl8pPr>
            <a:lvl9pPr marL="3886200" indent="-228600" algn="l" rtl="0" eaLnBrk="1" fontAlgn="base" hangingPunct="1">
              <a:spcBef>
                <a:spcPct val="20000"/>
              </a:spcBef>
              <a:spcAft>
                <a:spcPct val="0"/>
              </a:spcAft>
              <a:buClr>
                <a:schemeClr val="folHlink"/>
              </a:buClr>
              <a:buChar char="»"/>
              <a:defRPr sz="1400">
                <a:solidFill>
                  <a:srgbClr val="77787B"/>
                </a:solidFill>
                <a:latin typeface="+mn-lt"/>
                <a:ea typeface="+mn-ea"/>
              </a:defRPr>
            </a:lvl9pPr>
          </a:lstStyle>
          <a:p>
            <a:r>
              <a:rPr lang="en-US" dirty="0">
                <a:solidFill>
                  <a:prstClr val="black"/>
                </a:solidFill>
              </a:rPr>
              <a:t>Each adverse event should be evaluated for severity or intensity. </a:t>
            </a:r>
          </a:p>
          <a:p>
            <a:r>
              <a:rPr lang="en-US" dirty="0">
                <a:solidFill>
                  <a:prstClr val="black"/>
                </a:solidFill>
              </a:rPr>
              <a:t>This is not the same as “serious,” which is based on patient/event outcome or action criteria usually associated with events that pose a threat to a patient’s life or functioning. </a:t>
            </a:r>
          </a:p>
          <a:p>
            <a:endParaRPr lang="en-US" dirty="0">
              <a:solidFill>
                <a:prstClr val="black"/>
              </a:solidFill>
            </a:endParaRPr>
          </a:p>
          <a:p>
            <a:r>
              <a:rPr lang="en-US" dirty="0">
                <a:solidFill>
                  <a:prstClr val="black"/>
                </a:solidFill>
              </a:rPr>
              <a:t>The severity of AEs will be assessed according to the following definitions:  </a:t>
            </a:r>
          </a:p>
        </p:txBody>
      </p:sp>
      <p:graphicFrame>
        <p:nvGraphicFramePr>
          <p:cNvPr id="5" name="Table 4"/>
          <p:cNvGraphicFramePr>
            <a:graphicFrameLocks noGrp="1"/>
          </p:cNvGraphicFramePr>
          <p:nvPr>
            <p:extLst>
              <p:ext uri="{D42A27DB-BD31-4B8C-83A1-F6EECF244321}">
                <p14:modId xmlns:p14="http://schemas.microsoft.com/office/powerpoint/2010/main" val="484279862"/>
              </p:ext>
            </p:extLst>
          </p:nvPr>
        </p:nvGraphicFramePr>
        <p:xfrm>
          <a:off x="592394" y="3244073"/>
          <a:ext cx="5917588" cy="2618323"/>
        </p:xfrm>
        <a:graphic>
          <a:graphicData uri="http://schemas.openxmlformats.org/drawingml/2006/table">
            <a:tbl>
              <a:tblPr bandRow="1">
                <a:tableStyleId>{8EC20E35-A176-4012-BC5E-935CFFF8708E}</a:tableStyleId>
              </a:tblPr>
              <a:tblGrid>
                <a:gridCol w="1290997">
                  <a:extLst>
                    <a:ext uri="{9D8B030D-6E8A-4147-A177-3AD203B41FA5}">
                      <a16:colId xmlns:a16="http://schemas.microsoft.com/office/drawing/2014/main" val="20000"/>
                    </a:ext>
                  </a:extLst>
                </a:gridCol>
                <a:gridCol w="4626591">
                  <a:extLst>
                    <a:ext uri="{9D8B030D-6E8A-4147-A177-3AD203B41FA5}">
                      <a16:colId xmlns:a16="http://schemas.microsoft.com/office/drawing/2014/main" val="20001"/>
                    </a:ext>
                  </a:extLst>
                </a:gridCol>
              </a:tblGrid>
              <a:tr h="964645">
                <a:tc>
                  <a:txBody>
                    <a:bodyPr/>
                    <a:lstStyle/>
                    <a:p>
                      <a:r>
                        <a:rPr lang="en-US" b="1" baseline="0" dirty="0"/>
                        <a:t>Mild</a:t>
                      </a:r>
                      <a:endParaRPr lang="en-US" b="1" baseline="0" dirty="0">
                        <a:solidFill>
                          <a:srgbClr val="000000"/>
                        </a:solidFill>
                        <a:latin typeface="Calibri" panose="020F0502020204030204" pitchFamily="34" charset="0"/>
                      </a:endParaRPr>
                    </a:p>
                  </a:txBody>
                  <a:tcPr>
                    <a:solidFill>
                      <a:srgbClr val="92D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AE is noticeable to the patient and/or the Investigator, but does not interfere with routine activity.</a:t>
                      </a:r>
                    </a:p>
                  </a:txBody>
                  <a:tcPr>
                    <a:solidFill>
                      <a:srgbClr val="92D050"/>
                    </a:solidFill>
                  </a:tcPr>
                </a:tc>
                <a:extLst>
                  <a:ext uri="{0D108BD9-81ED-4DB2-BD59-A6C34878D82A}">
                    <a16:rowId xmlns:a16="http://schemas.microsoft.com/office/drawing/2014/main" val="10000"/>
                  </a:ext>
                </a:extLst>
              </a:tr>
              <a:tr h="826839">
                <a:tc>
                  <a:txBody>
                    <a:bodyPr/>
                    <a:lstStyle/>
                    <a:p>
                      <a:r>
                        <a:rPr lang="en-US" b="1" baseline="0" dirty="0"/>
                        <a:t>Moderate</a:t>
                      </a:r>
                      <a:endParaRPr lang="en-US" b="1" baseline="0" dirty="0">
                        <a:solidFill>
                          <a:srgbClr val="000000"/>
                        </a:solidFill>
                        <a:latin typeface="Calibri" panose="020F0502020204030204" pitchFamily="34" charset="0"/>
                      </a:endParaRPr>
                    </a:p>
                  </a:txBody>
                  <a:tcPr>
                    <a:solidFill>
                      <a:srgbClr val="FFFF00"/>
                    </a:solidFill>
                  </a:tcPr>
                </a:tc>
                <a:tc>
                  <a:txBody>
                    <a:bodyPr/>
                    <a:lstStyle/>
                    <a:p>
                      <a:pPr marL="0" marR="0">
                        <a:lnSpc>
                          <a:spcPct val="100000"/>
                        </a:lnSpc>
                        <a:spcBef>
                          <a:spcPts val="0"/>
                        </a:spcBef>
                        <a:spcAft>
                          <a:spcPts val="0"/>
                        </a:spcAft>
                      </a:pPr>
                      <a:r>
                        <a:rPr lang="en-US" dirty="0"/>
                        <a:t>the AE interferes with routine activity, but responds to symptomatic therapy or rest.</a:t>
                      </a:r>
                      <a:endParaRPr lang="en-US" sz="1800" baseline="0" dirty="0">
                        <a:solidFill>
                          <a:srgbClr val="000000"/>
                        </a:solidFill>
                        <a:effectLst/>
                        <a:latin typeface="Calibri" panose="020F0502020204030204" pitchFamily="34" charset="0"/>
                        <a:ea typeface="Times New Roman"/>
                      </a:endParaRPr>
                    </a:p>
                  </a:txBody>
                  <a:tcPr marL="68580" marR="68580" marT="0" marB="0">
                    <a:solidFill>
                      <a:srgbClr val="FFFF00"/>
                    </a:solidFill>
                  </a:tcPr>
                </a:tc>
                <a:extLst>
                  <a:ext uri="{0D108BD9-81ED-4DB2-BD59-A6C34878D82A}">
                    <a16:rowId xmlns:a16="http://schemas.microsoft.com/office/drawing/2014/main" val="10001"/>
                  </a:ext>
                </a:extLst>
              </a:tr>
              <a:tr h="826839">
                <a:tc>
                  <a:txBody>
                    <a:bodyPr/>
                    <a:lstStyle/>
                    <a:p>
                      <a:r>
                        <a:rPr lang="en-US" b="1" baseline="0" dirty="0"/>
                        <a:t>Severe</a:t>
                      </a:r>
                      <a:endParaRPr lang="en-US" b="1" baseline="0" dirty="0">
                        <a:solidFill>
                          <a:srgbClr val="000000"/>
                        </a:solidFill>
                        <a:latin typeface="Calibri" panose="020F0502020204030204" pitchFamily="34" charset="0"/>
                      </a:endParaRPr>
                    </a:p>
                  </a:txBody>
                  <a:tcPr>
                    <a:solidFill>
                      <a:srgbClr val="FF5050"/>
                    </a:solidFill>
                  </a:tcPr>
                </a:tc>
                <a:tc>
                  <a:txBody>
                    <a:bodyPr/>
                    <a:lstStyle/>
                    <a:p>
                      <a:pPr marL="0" marR="0">
                        <a:lnSpc>
                          <a:spcPct val="100000"/>
                        </a:lnSpc>
                        <a:spcBef>
                          <a:spcPts val="0"/>
                        </a:spcBef>
                        <a:spcAft>
                          <a:spcPts val="0"/>
                        </a:spcAft>
                      </a:pPr>
                      <a:r>
                        <a:rPr lang="en-US" dirty="0"/>
                        <a:t>the AE significantly limits the patient’s ability to perform routine activities despite symptomatic therapy</a:t>
                      </a:r>
                      <a:endParaRPr lang="en-US" sz="1800" baseline="0" dirty="0">
                        <a:solidFill>
                          <a:srgbClr val="000000"/>
                        </a:solidFill>
                        <a:effectLst/>
                        <a:latin typeface="Calibri" panose="020F0502020204030204" pitchFamily="34" charset="0"/>
                        <a:ea typeface="Times New Roman"/>
                      </a:endParaRPr>
                    </a:p>
                  </a:txBody>
                  <a:tcPr marL="68580" marR="68580" marT="0" marB="0">
                    <a:solidFill>
                      <a:srgbClr val="FF5050"/>
                    </a:solidFill>
                  </a:tcPr>
                </a:tc>
                <a:extLst>
                  <a:ext uri="{0D108BD9-81ED-4DB2-BD59-A6C34878D82A}">
                    <a16:rowId xmlns:a16="http://schemas.microsoft.com/office/drawing/2014/main" val="10002"/>
                  </a:ext>
                </a:extLst>
              </a:tr>
            </a:tbl>
          </a:graphicData>
        </a:graphic>
      </p:graphicFrame>
      <p:pic>
        <p:nvPicPr>
          <p:cNvPr id="1026" name="Picture 2" descr="Image result for thermome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7569" y="3328916"/>
            <a:ext cx="1514475"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65108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000000"/>
                </a:solidFill>
              </a:rPr>
              <a:t>Adverse Events – Relationship to Drug</a:t>
            </a:r>
          </a:p>
        </p:txBody>
      </p:sp>
      <p:sp>
        <p:nvSpPr>
          <p:cNvPr id="3" name="Slide Number Placeholder 2"/>
          <p:cNvSpPr>
            <a:spLocks noGrp="1"/>
          </p:cNvSpPr>
          <p:nvPr>
            <p:ph type="sldNum" sz="quarter" idx="10"/>
          </p:nvPr>
        </p:nvSpPr>
        <p:spPr/>
        <p:txBody>
          <a:bodyPr/>
          <a:lstStyle/>
          <a:p>
            <a:pPr>
              <a:defRPr/>
            </a:pPr>
            <a:fld id="{96BD5707-9935-41CD-9F25-73E490A68552}" type="slidenum">
              <a:rPr lang="en-US" smtClean="0"/>
              <a:pPr>
                <a:defRPr/>
              </a:pPr>
              <a:t>152</a:t>
            </a:fld>
            <a:endParaRPr lang="en-US" dirty="0"/>
          </a:p>
        </p:txBody>
      </p:sp>
      <p:sp>
        <p:nvSpPr>
          <p:cNvPr id="4" name="Footer Placeholder 3"/>
          <p:cNvSpPr>
            <a:spLocks noGrp="1"/>
          </p:cNvSpPr>
          <p:nvPr>
            <p:ph type="ftr" sz="quarter" idx="12"/>
          </p:nvPr>
        </p:nvSpPr>
        <p:spPr/>
        <p:txBody>
          <a:bodyPr/>
          <a:lstStyle/>
          <a:p>
            <a:pPr>
              <a:defRPr/>
            </a:pPr>
            <a:r>
              <a:rPr lang="en-US" sz="1200" dirty="0"/>
              <a:t>CONFIDENTIAL</a:t>
            </a:r>
          </a:p>
        </p:txBody>
      </p:sp>
      <p:sp>
        <p:nvSpPr>
          <p:cNvPr id="5" name="Content Placeholder 4"/>
          <p:cNvSpPr>
            <a:spLocks noGrp="1"/>
          </p:cNvSpPr>
          <p:nvPr>
            <p:ph idx="1"/>
          </p:nvPr>
        </p:nvSpPr>
        <p:spPr>
          <a:xfrm>
            <a:off x="381000" y="838200"/>
            <a:ext cx="8077200" cy="5439770"/>
          </a:xfrm>
        </p:spPr>
        <p:txBody>
          <a:bodyPr>
            <a:normAutofit/>
          </a:bodyPr>
          <a:lstStyle/>
          <a:p>
            <a:r>
              <a:rPr lang="en-US" sz="1600" dirty="0"/>
              <a:t>A medically-qualified Investigator must assess the relationship of any AE (including SAEs) to the use of the investigational product, as related or not related, based on clinical judgment and using all available information, and may include consideration of the following factors:</a:t>
            </a:r>
          </a:p>
          <a:p>
            <a:pPr marL="285750" lvl="0" indent="-285750">
              <a:buFont typeface="Arial" panose="020B0604020202020204" pitchFamily="34" charset="0"/>
              <a:buChar char="•"/>
            </a:pPr>
            <a:r>
              <a:rPr lang="en-US" sz="1600" dirty="0"/>
              <a:t>Possible alternative causes of the AE</a:t>
            </a:r>
          </a:p>
          <a:p>
            <a:pPr marL="285750" lvl="0" indent="-285750">
              <a:buFont typeface="Arial" panose="020B0604020202020204" pitchFamily="34" charset="0"/>
              <a:buChar char="•"/>
            </a:pPr>
            <a:r>
              <a:rPr lang="en-US" sz="1600" dirty="0"/>
              <a:t>The temporal association between drug exposure and onset of the AE. </a:t>
            </a:r>
          </a:p>
          <a:p>
            <a:pPr marL="285750" lvl="0" indent="-285750">
              <a:buFont typeface="Arial" panose="020B0604020202020204" pitchFamily="34" charset="0"/>
              <a:buChar char="•"/>
            </a:pPr>
            <a:r>
              <a:rPr lang="en-US" sz="1600" dirty="0"/>
              <a:t>Is the AE consistent with known actions or toxicity of the investigational product.</a:t>
            </a:r>
          </a:p>
          <a:p>
            <a:endParaRPr lang="en-US" sz="1050" b="1" dirty="0"/>
          </a:p>
        </p:txBody>
      </p:sp>
      <p:graphicFrame>
        <p:nvGraphicFramePr>
          <p:cNvPr id="6" name="Table 5"/>
          <p:cNvGraphicFramePr>
            <a:graphicFrameLocks noGrp="1"/>
          </p:cNvGraphicFramePr>
          <p:nvPr>
            <p:extLst>
              <p:ext uri="{D42A27DB-BD31-4B8C-83A1-F6EECF244321}">
                <p14:modId xmlns:p14="http://schemas.microsoft.com/office/powerpoint/2010/main" val="2075860984"/>
              </p:ext>
            </p:extLst>
          </p:nvPr>
        </p:nvGraphicFramePr>
        <p:xfrm>
          <a:off x="409434" y="2720832"/>
          <a:ext cx="8284190" cy="3340926"/>
        </p:xfrm>
        <a:graphic>
          <a:graphicData uri="http://schemas.openxmlformats.org/drawingml/2006/table">
            <a:tbl>
              <a:tblPr>
                <a:tableStyleId>{5C22544A-7EE6-4342-B048-85BDC9FD1C3A}</a:tableStyleId>
              </a:tblPr>
              <a:tblGrid>
                <a:gridCol w="8284190">
                  <a:extLst>
                    <a:ext uri="{9D8B030D-6E8A-4147-A177-3AD203B41FA5}">
                      <a16:colId xmlns:a16="http://schemas.microsoft.com/office/drawing/2014/main" val="20000"/>
                    </a:ext>
                  </a:extLst>
                </a:gridCol>
              </a:tblGrid>
              <a:tr h="1512126">
                <a:tc>
                  <a:txBody>
                    <a:bodyPr/>
                    <a:lstStyle/>
                    <a:p>
                      <a:r>
                        <a:rPr lang="en-US" sz="1800" b="1" dirty="0"/>
                        <a:t>Not Related:</a:t>
                      </a:r>
                      <a:r>
                        <a:rPr lang="en-US" sz="1800" dirty="0"/>
                        <a:t> </a:t>
                      </a:r>
                      <a:r>
                        <a:rPr lang="en-US" sz="1600" dirty="0"/>
                        <a:t>An AE is not associated with study medication if: </a:t>
                      </a:r>
                    </a:p>
                    <a:p>
                      <a:pPr marL="285750" lvl="0" indent="-285750">
                        <a:buFont typeface="Arial" panose="020B0604020202020204" pitchFamily="34" charset="0"/>
                        <a:buChar char="•"/>
                      </a:pPr>
                      <a:r>
                        <a:rPr lang="en-US" sz="1600" dirty="0"/>
                        <a:t>Temporal relationship is lacking (e.g., the event did not occur within a reasonable time frame following administration of the study medication); </a:t>
                      </a:r>
                      <a:r>
                        <a:rPr lang="en-US" sz="1600" b="1" i="1" dirty="0"/>
                        <a:t>or</a:t>
                      </a:r>
                      <a:r>
                        <a:rPr lang="en-US" sz="1600" dirty="0"/>
                        <a:t> </a:t>
                      </a:r>
                    </a:p>
                    <a:p>
                      <a:pPr marL="285750" lvl="0" indent="-285750">
                        <a:buFont typeface="Arial" panose="020B0604020202020204" pitchFamily="34" charset="0"/>
                        <a:buChar char="•"/>
                      </a:pPr>
                      <a:r>
                        <a:rPr lang="en-US" sz="1600" dirty="0"/>
                        <a:t>Other causative factors more likely explain the event (e.g., a pre-existing condition, other concomitant treatments).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0"/>
                  </a:ext>
                </a:extLst>
              </a:tr>
              <a:tr h="1744761">
                <a:tc>
                  <a:txBody>
                    <a:bodyPr/>
                    <a:lstStyle/>
                    <a:p>
                      <a:r>
                        <a:rPr lang="en-US" sz="1800" b="1" dirty="0"/>
                        <a:t>Related:</a:t>
                      </a:r>
                      <a:r>
                        <a:rPr lang="en-US" sz="1800" dirty="0"/>
                        <a:t> </a:t>
                      </a:r>
                      <a:r>
                        <a:rPr lang="en-US" sz="1600" dirty="0"/>
                        <a:t>An AE is attributed to the study medication if: </a:t>
                      </a:r>
                    </a:p>
                    <a:p>
                      <a:pPr marL="285750" lvl="0" indent="-285750">
                        <a:buFont typeface="Arial" panose="020B0604020202020204" pitchFamily="34" charset="0"/>
                        <a:buChar char="•"/>
                      </a:pPr>
                      <a:r>
                        <a:rPr lang="en-US" sz="1600" dirty="0"/>
                        <a:t>There is a positive temporal relationship (e.g., the event occurred within a reasonable time frame following administration of study medication); </a:t>
                      </a:r>
                      <a:r>
                        <a:rPr lang="en-US" sz="1600" b="1" i="1" dirty="0"/>
                        <a:t>and</a:t>
                      </a:r>
                      <a:endParaRPr lang="en-US" sz="1600" dirty="0"/>
                    </a:p>
                    <a:p>
                      <a:pPr marL="285750" lvl="0" indent="-285750">
                        <a:buFont typeface="Arial" panose="020B0604020202020204" pitchFamily="34" charset="0"/>
                        <a:buChar char="•"/>
                      </a:pPr>
                      <a:r>
                        <a:rPr lang="en-US" sz="1600" dirty="0"/>
                        <a:t>The AE is more likely explained by the investigational product than by another cause (i.e., the AE shows a pattern consistent with previous knowledge of the investigational product or the class of the investigational product). </a:t>
                      </a:r>
                    </a:p>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6246336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AE timing </a:t>
            </a:r>
          </a:p>
        </p:txBody>
      </p:sp>
      <p:sp>
        <p:nvSpPr>
          <p:cNvPr id="3" name="Slide Number Placeholder 2"/>
          <p:cNvSpPr>
            <a:spLocks noGrp="1"/>
          </p:cNvSpPr>
          <p:nvPr>
            <p:ph type="sldNum" sz="quarter" idx="10"/>
          </p:nvPr>
        </p:nvSpPr>
        <p:spPr/>
        <p:txBody>
          <a:bodyPr/>
          <a:lstStyle/>
          <a:p>
            <a:pPr>
              <a:defRPr/>
            </a:pPr>
            <a:fld id="{96BD5707-9935-41CD-9F25-73E490A68552}" type="slidenum">
              <a:rPr lang="en-US" smtClean="0"/>
              <a:pPr>
                <a:defRPr/>
              </a:pPr>
              <a:t>153</a:t>
            </a:fld>
            <a:endParaRPr lang="en-US" dirty="0"/>
          </a:p>
        </p:txBody>
      </p:sp>
      <p:sp>
        <p:nvSpPr>
          <p:cNvPr id="4" name="Footer Placeholder 3"/>
          <p:cNvSpPr>
            <a:spLocks noGrp="1"/>
          </p:cNvSpPr>
          <p:nvPr>
            <p:ph type="ftr" sz="quarter" idx="12"/>
          </p:nvPr>
        </p:nvSpPr>
        <p:spPr/>
        <p:txBody>
          <a:bodyPr/>
          <a:lstStyle/>
          <a:p>
            <a:pPr>
              <a:defRPr/>
            </a:pPr>
            <a:r>
              <a:rPr lang="en-US" sz="1200"/>
              <a:t>CONFIDENTIAL</a:t>
            </a:r>
            <a:endParaRPr lang="en-US" sz="12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14792859"/>
              </p:ext>
            </p:extLst>
          </p:nvPr>
        </p:nvGraphicFramePr>
        <p:xfrm>
          <a:off x="486415" y="2142455"/>
          <a:ext cx="8077200" cy="1554598"/>
        </p:xfrm>
        <a:graphic>
          <a:graphicData uri="http://schemas.openxmlformats.org/drawingml/2006/table">
            <a:tbl>
              <a:tblPr firstRow="1">
                <a:tableStyleId>{C4B1156A-380E-4F78-BDF5-A606A8083BF9}</a:tableStyleId>
              </a:tblPr>
              <a:tblGrid>
                <a:gridCol w="3130241">
                  <a:extLst>
                    <a:ext uri="{9D8B030D-6E8A-4147-A177-3AD203B41FA5}">
                      <a16:colId xmlns:a16="http://schemas.microsoft.com/office/drawing/2014/main" val="20000"/>
                    </a:ext>
                  </a:extLst>
                </a:gridCol>
                <a:gridCol w="4946959">
                  <a:extLst>
                    <a:ext uri="{9D8B030D-6E8A-4147-A177-3AD203B41FA5}">
                      <a16:colId xmlns:a16="http://schemas.microsoft.com/office/drawing/2014/main" val="20001"/>
                    </a:ext>
                  </a:extLst>
                </a:gridCol>
              </a:tblGrid>
              <a:tr h="587091">
                <a:tc>
                  <a:txBody>
                    <a:bodyPr/>
                    <a:lstStyle/>
                    <a:p>
                      <a:r>
                        <a:rPr lang="en-US" dirty="0"/>
                        <a:t>Prior to study drug administration</a:t>
                      </a:r>
                    </a:p>
                  </a:txBody>
                  <a:tcPr>
                    <a:solidFill>
                      <a:srgbClr val="66CCFF"/>
                    </a:solidFill>
                  </a:tcPr>
                </a:tc>
                <a:tc>
                  <a:txBody>
                    <a:bodyPr/>
                    <a:lstStyle/>
                    <a:p>
                      <a:r>
                        <a:rPr lang="en-US" dirty="0"/>
                        <a:t>After study drug administration</a:t>
                      </a:r>
                    </a:p>
                  </a:txBody>
                  <a:tcPr>
                    <a:solidFill>
                      <a:schemeClr val="accent5">
                        <a:lumMod val="40000"/>
                        <a:lumOff val="60000"/>
                      </a:schemeClr>
                    </a:solidFill>
                  </a:tcPr>
                </a:tc>
                <a:extLst>
                  <a:ext uri="{0D108BD9-81ED-4DB2-BD59-A6C34878D82A}">
                    <a16:rowId xmlns:a16="http://schemas.microsoft.com/office/drawing/2014/main" val="10000"/>
                  </a:ext>
                </a:extLst>
              </a:tr>
              <a:tr h="914518">
                <a:tc>
                  <a:txBody>
                    <a:bodyPr/>
                    <a:lstStyle/>
                    <a:p>
                      <a:r>
                        <a:rPr lang="en-US" dirty="0"/>
                        <a:t>Preexisting conditions</a:t>
                      </a:r>
                    </a:p>
                    <a:p>
                      <a:r>
                        <a:rPr lang="en-US" dirty="0"/>
                        <a:t>Medical/surgical history</a:t>
                      </a:r>
                    </a:p>
                  </a:txBody>
                  <a:tcPr>
                    <a:solidFill>
                      <a:srgbClr val="66CCFF"/>
                    </a:solidFill>
                  </a:tcPr>
                </a:tc>
                <a:tc>
                  <a:txBody>
                    <a:bodyPr/>
                    <a:lstStyle/>
                    <a:p>
                      <a:r>
                        <a:rPr lang="en-US" dirty="0"/>
                        <a:t>Adverse events</a:t>
                      </a:r>
                    </a:p>
                    <a:p>
                      <a:r>
                        <a:rPr lang="en-US" dirty="0"/>
                        <a:t>Serious adverse events</a:t>
                      </a:r>
                    </a:p>
                  </a:txBody>
                  <a:tcPr>
                    <a:solidFill>
                      <a:schemeClr val="accent5">
                        <a:lumMod val="40000"/>
                        <a:lumOff val="60000"/>
                      </a:schemeClr>
                    </a:solidFill>
                  </a:tcPr>
                </a:tc>
                <a:extLst>
                  <a:ext uri="{0D108BD9-81ED-4DB2-BD59-A6C34878D82A}">
                    <a16:rowId xmlns:a16="http://schemas.microsoft.com/office/drawing/2014/main" val="10001"/>
                  </a:ext>
                </a:extLst>
              </a:tr>
            </a:tbl>
          </a:graphicData>
        </a:graphic>
      </p:graphicFrame>
      <p:sp>
        <p:nvSpPr>
          <p:cNvPr id="7" name="Down Arrow 6"/>
          <p:cNvSpPr/>
          <p:nvPr/>
        </p:nvSpPr>
        <p:spPr bwMode="auto">
          <a:xfrm>
            <a:off x="3384644" y="1531215"/>
            <a:ext cx="464024" cy="539087"/>
          </a:xfrm>
          <a:prstGeom prst="downArrow">
            <a:avLst/>
          </a:prstGeom>
          <a:solidFill>
            <a:srgbClr val="FFFF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solidFill>
                <a:prstClr val="black"/>
              </a:solidFill>
              <a:latin typeface="Arial" pitchFamily="34" charset="0"/>
              <a:ea typeface="MS PGothic" pitchFamily="34" charset="-128"/>
              <a:cs typeface="+mn-cs"/>
            </a:endParaRPr>
          </a:p>
        </p:txBody>
      </p:sp>
      <p:sp>
        <p:nvSpPr>
          <p:cNvPr id="8" name="TextBox 7"/>
          <p:cNvSpPr txBox="1"/>
          <p:nvPr/>
        </p:nvSpPr>
        <p:spPr>
          <a:xfrm>
            <a:off x="2917792" y="855130"/>
            <a:ext cx="1585562" cy="646331"/>
          </a:xfrm>
          <a:prstGeom prst="rect">
            <a:avLst/>
          </a:prstGeom>
          <a:noFill/>
        </p:spPr>
        <p:txBody>
          <a:bodyPr wrap="none" rtlCol="0" anchor="ctr">
            <a:spAutoFit/>
          </a:bodyPr>
          <a:lstStyle/>
          <a:p>
            <a:pPr fontAlgn="auto">
              <a:spcBef>
                <a:spcPts val="0"/>
              </a:spcBef>
              <a:spcAft>
                <a:spcPts val="0"/>
              </a:spcAft>
            </a:pPr>
            <a:r>
              <a:rPr lang="en-US" sz="1800" b="1" dirty="0">
                <a:solidFill>
                  <a:prstClr val="black"/>
                </a:solidFill>
                <a:latin typeface="Calibri" panose="020F0502020204030204"/>
                <a:ea typeface="+mn-ea"/>
                <a:cs typeface="+mn-cs"/>
              </a:rPr>
              <a:t>Study drug </a:t>
            </a:r>
          </a:p>
          <a:p>
            <a:pPr fontAlgn="auto">
              <a:spcBef>
                <a:spcPts val="0"/>
              </a:spcBef>
              <a:spcAft>
                <a:spcPts val="0"/>
              </a:spcAft>
            </a:pPr>
            <a:r>
              <a:rPr lang="en-US" sz="1800" b="1" dirty="0">
                <a:solidFill>
                  <a:prstClr val="black"/>
                </a:solidFill>
                <a:latin typeface="Calibri" panose="020F0502020204030204"/>
                <a:ea typeface="+mn-ea"/>
                <a:cs typeface="+mn-cs"/>
              </a:rPr>
              <a:t>administration</a:t>
            </a:r>
          </a:p>
        </p:txBody>
      </p:sp>
      <p:sp>
        <p:nvSpPr>
          <p:cNvPr id="9" name="Down Arrow 8"/>
          <p:cNvSpPr/>
          <p:nvPr/>
        </p:nvSpPr>
        <p:spPr bwMode="auto">
          <a:xfrm>
            <a:off x="8247797" y="1501461"/>
            <a:ext cx="568656" cy="635568"/>
          </a:xfrm>
          <a:prstGeom prst="downArrow">
            <a:avLst/>
          </a:prstGeom>
          <a:solidFill>
            <a:schemeClr val="accent1">
              <a:lumMod val="40000"/>
              <a:lumOff val="60000"/>
            </a:schemeClr>
          </a:solidFill>
          <a:ln w="9525"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solidFill>
                <a:prstClr val="black"/>
              </a:solidFill>
              <a:latin typeface="Arial" pitchFamily="34" charset="0"/>
              <a:ea typeface="MS PGothic" pitchFamily="34" charset="-128"/>
              <a:cs typeface="+mn-cs"/>
            </a:endParaRPr>
          </a:p>
        </p:txBody>
      </p:sp>
      <p:sp>
        <p:nvSpPr>
          <p:cNvPr id="10" name="TextBox 9"/>
          <p:cNvSpPr txBox="1"/>
          <p:nvPr/>
        </p:nvSpPr>
        <p:spPr>
          <a:xfrm>
            <a:off x="8026698" y="1132129"/>
            <a:ext cx="1010854" cy="369332"/>
          </a:xfrm>
          <a:prstGeom prst="rect">
            <a:avLst/>
          </a:prstGeom>
          <a:noFill/>
        </p:spPr>
        <p:txBody>
          <a:bodyPr wrap="none" rtlCol="0" anchor="ctr">
            <a:spAutoFit/>
          </a:bodyPr>
          <a:lstStyle/>
          <a:p>
            <a:pPr fontAlgn="auto">
              <a:spcBef>
                <a:spcPts val="0"/>
              </a:spcBef>
              <a:spcAft>
                <a:spcPts val="0"/>
              </a:spcAft>
            </a:pPr>
            <a:r>
              <a:rPr lang="en-US" sz="1800" b="1" dirty="0">
                <a:solidFill>
                  <a:prstClr val="black"/>
                </a:solidFill>
                <a:latin typeface="Calibri" panose="020F0502020204030204"/>
                <a:ea typeface="+mn-ea"/>
                <a:cs typeface="+mn-cs"/>
              </a:rPr>
              <a:t>Last visit</a:t>
            </a:r>
          </a:p>
        </p:txBody>
      </p:sp>
      <p:sp>
        <p:nvSpPr>
          <p:cNvPr id="11" name="TextBox 10"/>
          <p:cNvSpPr txBox="1"/>
          <p:nvPr/>
        </p:nvSpPr>
        <p:spPr>
          <a:xfrm>
            <a:off x="423796" y="3734659"/>
            <a:ext cx="8192068" cy="2185214"/>
          </a:xfrm>
          <a:prstGeom prst="rect">
            <a:avLst/>
          </a:prstGeom>
          <a:noFill/>
        </p:spPr>
        <p:txBody>
          <a:bodyPr wrap="square" rtlCol="0" anchor="ctr">
            <a:spAutoFit/>
          </a:bodyPr>
          <a:lstStyle/>
          <a:p>
            <a:pPr marL="285750" indent="-285750" fontAlgn="auto">
              <a:spcBef>
                <a:spcPts val="0"/>
              </a:spcBef>
              <a:spcAft>
                <a:spcPts val="1200"/>
              </a:spcAft>
              <a:buFont typeface="Wingdings" panose="05000000000000000000" pitchFamily="2" charset="2"/>
              <a:buChar char="Ø"/>
            </a:pPr>
            <a:r>
              <a:rPr lang="en-US" sz="1800" dirty="0">
                <a:solidFill>
                  <a:prstClr val="black"/>
                </a:solidFill>
                <a:latin typeface="Calibri" panose="020F0502020204030204"/>
                <a:ea typeface="+mn-ea"/>
                <a:cs typeface="+mn-cs"/>
              </a:rPr>
              <a:t>Events that started before study drug administration and continue should be listed as ongoing medical history (ex: hyperglycemia, hip pain, headaches, </a:t>
            </a:r>
            <a:r>
              <a:rPr lang="en-US" sz="1800" dirty="0" err="1">
                <a:solidFill>
                  <a:prstClr val="black"/>
                </a:solidFill>
                <a:latin typeface="Calibri" panose="020F0502020204030204"/>
                <a:ea typeface="+mn-ea"/>
                <a:cs typeface="+mn-cs"/>
              </a:rPr>
              <a:t>etc</a:t>
            </a:r>
            <a:r>
              <a:rPr lang="en-US" sz="1800" dirty="0">
                <a:solidFill>
                  <a:prstClr val="black"/>
                </a:solidFill>
                <a:latin typeface="Calibri" panose="020F0502020204030204"/>
                <a:ea typeface="+mn-ea"/>
                <a:cs typeface="+mn-cs"/>
              </a:rPr>
              <a:t>)</a:t>
            </a:r>
          </a:p>
          <a:p>
            <a:pPr marL="285750" indent="-285750" fontAlgn="auto">
              <a:spcBef>
                <a:spcPts val="0"/>
              </a:spcBef>
              <a:spcAft>
                <a:spcPts val="600"/>
              </a:spcAft>
              <a:buFont typeface="Wingdings" panose="05000000000000000000" pitchFamily="2" charset="2"/>
              <a:buChar char="Ø"/>
            </a:pPr>
            <a:r>
              <a:rPr lang="en-US" sz="1800" dirty="0">
                <a:solidFill>
                  <a:prstClr val="black"/>
                </a:solidFill>
                <a:latin typeface="Calibri" panose="020F0502020204030204"/>
                <a:ea typeface="+mn-ea"/>
                <a:cs typeface="+mn-cs"/>
              </a:rPr>
              <a:t>Events that start before study drug administration but get worse after study drug administration, should be evaluated by the Investigator as an AE. AE onset date would be the date the event got worse than previously experienced. (example: patient has a history of getting tension headaches a couple of times a week. After drug, she experiences the worst headache of her life.)</a:t>
            </a:r>
          </a:p>
        </p:txBody>
      </p:sp>
    </p:spTree>
    <p:extLst>
      <p:ext uri="{BB962C8B-B14F-4D97-AF65-F5344CB8AC3E}">
        <p14:creationId xmlns:p14="http://schemas.microsoft.com/office/powerpoint/2010/main" val="75383325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1132764" y="2019869"/>
            <a:ext cx="6810233" cy="382137"/>
          </a:xfrm>
          <a:prstGeom prst="round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solidFill>
                <a:prstClr val="black"/>
              </a:solidFill>
              <a:latin typeface="Arial" pitchFamily="34" charset="0"/>
              <a:ea typeface="MS PGothic" pitchFamily="34" charset="-128"/>
              <a:cs typeface="+mn-cs"/>
            </a:endParaRPr>
          </a:p>
        </p:txBody>
      </p:sp>
      <p:sp>
        <p:nvSpPr>
          <p:cNvPr id="2" name="Title 1"/>
          <p:cNvSpPr>
            <a:spLocks noGrp="1"/>
          </p:cNvSpPr>
          <p:nvPr>
            <p:ph type="title"/>
          </p:nvPr>
        </p:nvSpPr>
        <p:spPr/>
        <p:txBody>
          <a:bodyPr/>
          <a:lstStyle/>
          <a:p>
            <a:r>
              <a:rPr lang="en-US" sz="2400" dirty="0">
                <a:solidFill>
                  <a:srgbClr val="000000"/>
                </a:solidFill>
              </a:rPr>
              <a:t>SAE</a:t>
            </a:r>
            <a:r>
              <a:rPr lang="en-US" sz="2400" dirty="0"/>
              <a:t> </a:t>
            </a:r>
            <a:r>
              <a:rPr lang="en-US" sz="2400" dirty="0">
                <a:solidFill>
                  <a:srgbClr val="000000"/>
                </a:solidFill>
              </a:rPr>
              <a:t>Reporting  </a:t>
            </a:r>
            <a:endParaRPr lang="en-US" sz="2400" dirty="0">
              <a:solidFill>
                <a:srgbClr val="FF0000"/>
              </a:solidFill>
            </a:endParaRPr>
          </a:p>
        </p:txBody>
      </p:sp>
      <p:sp>
        <p:nvSpPr>
          <p:cNvPr id="3" name="Slide Number Placeholder 2"/>
          <p:cNvSpPr>
            <a:spLocks noGrp="1"/>
          </p:cNvSpPr>
          <p:nvPr>
            <p:ph type="sldNum" sz="quarter" idx="10"/>
          </p:nvPr>
        </p:nvSpPr>
        <p:spPr/>
        <p:txBody>
          <a:bodyPr/>
          <a:lstStyle/>
          <a:p>
            <a:pPr>
              <a:defRPr/>
            </a:pPr>
            <a:fld id="{96BD5707-9935-41CD-9F25-73E490A68552}" type="slidenum">
              <a:rPr lang="en-US" smtClean="0"/>
              <a:pPr>
                <a:defRPr/>
              </a:pPr>
              <a:t>154</a:t>
            </a:fld>
            <a:endParaRPr lang="en-US" dirty="0"/>
          </a:p>
        </p:txBody>
      </p:sp>
      <p:sp>
        <p:nvSpPr>
          <p:cNvPr id="4" name="Footer Placeholder 3"/>
          <p:cNvSpPr>
            <a:spLocks noGrp="1"/>
          </p:cNvSpPr>
          <p:nvPr>
            <p:ph type="ftr" sz="quarter" idx="12"/>
          </p:nvPr>
        </p:nvSpPr>
        <p:spPr/>
        <p:txBody>
          <a:bodyPr/>
          <a:lstStyle/>
          <a:p>
            <a:pPr>
              <a:defRPr/>
            </a:pPr>
            <a:r>
              <a:rPr lang="en-US" sz="1200" dirty="0"/>
              <a:t>CONFIDENTIAL</a:t>
            </a:r>
          </a:p>
        </p:txBody>
      </p:sp>
      <p:sp>
        <p:nvSpPr>
          <p:cNvPr id="5" name="Content Placeholder 4"/>
          <p:cNvSpPr>
            <a:spLocks noGrp="1"/>
          </p:cNvSpPr>
          <p:nvPr>
            <p:ph idx="1"/>
          </p:nvPr>
        </p:nvSpPr>
        <p:spPr>
          <a:xfrm>
            <a:off x="457200" y="914399"/>
            <a:ext cx="8077200" cy="5308979"/>
          </a:xfrm>
        </p:spPr>
        <p:txBody>
          <a:bodyPr>
            <a:normAutofit fontScale="92500" lnSpcReduction="20000"/>
          </a:bodyPr>
          <a:lstStyle/>
          <a:p>
            <a:pPr marL="0" indent="0" algn="ctr">
              <a:lnSpc>
                <a:spcPct val="120000"/>
              </a:lnSpc>
              <a:spcBef>
                <a:spcPts val="600"/>
              </a:spcBef>
              <a:buClr>
                <a:srgbClr val="C60C30"/>
              </a:buClr>
              <a:buFontTx/>
              <a:buNone/>
            </a:pPr>
            <a:r>
              <a:rPr lang="en-US" b="1" dirty="0">
                <a:solidFill>
                  <a:srgbClr val="000000"/>
                </a:solidFill>
              </a:rPr>
              <a:t>When site personnel learn of an (S)AE, they must bring it to the attention of the Investigator, who then needs to review the information available and assess if it is an AE and then for seriousness and relationship. </a:t>
            </a:r>
          </a:p>
          <a:p>
            <a:pPr marL="0" indent="0" algn="ctr">
              <a:lnSpc>
                <a:spcPct val="120000"/>
              </a:lnSpc>
              <a:spcBef>
                <a:spcPts val="600"/>
              </a:spcBef>
              <a:buClr>
                <a:srgbClr val="C60C30"/>
              </a:buClr>
              <a:buFontTx/>
              <a:buNone/>
            </a:pPr>
            <a:endParaRPr lang="en-US" sz="600" b="1" dirty="0">
              <a:solidFill>
                <a:srgbClr val="000000"/>
              </a:solidFill>
            </a:endParaRPr>
          </a:p>
          <a:p>
            <a:pPr marL="0" indent="0" algn="ctr">
              <a:lnSpc>
                <a:spcPct val="120000"/>
              </a:lnSpc>
              <a:spcBef>
                <a:spcPts val="600"/>
              </a:spcBef>
              <a:buClr>
                <a:srgbClr val="C60C30"/>
              </a:buClr>
              <a:buFontTx/>
              <a:buNone/>
            </a:pPr>
            <a:r>
              <a:rPr lang="en-US" b="1" dirty="0">
                <a:solidFill>
                  <a:srgbClr val="000000"/>
                </a:solidFill>
              </a:rPr>
              <a:t>If determined to be an SAE, it must be reported within 24 hours</a:t>
            </a:r>
          </a:p>
          <a:p>
            <a:pPr>
              <a:lnSpc>
                <a:spcPct val="120000"/>
              </a:lnSpc>
              <a:spcBef>
                <a:spcPts val="600"/>
              </a:spcBef>
            </a:pPr>
            <a:endParaRPr lang="en-US" sz="900" dirty="0">
              <a:solidFill>
                <a:srgbClr val="000000"/>
              </a:solidFill>
            </a:endParaRPr>
          </a:p>
          <a:p>
            <a:pPr>
              <a:lnSpc>
                <a:spcPct val="120000"/>
              </a:lnSpc>
              <a:spcBef>
                <a:spcPts val="600"/>
              </a:spcBef>
            </a:pPr>
            <a:r>
              <a:rPr lang="en-US" sz="1800" u="sng" dirty="0">
                <a:solidFill>
                  <a:srgbClr val="000000"/>
                </a:solidFill>
              </a:rPr>
              <a:t>Process: </a:t>
            </a:r>
          </a:p>
          <a:p>
            <a:pPr marL="342900" indent="-342900">
              <a:lnSpc>
                <a:spcPct val="120000"/>
              </a:lnSpc>
              <a:spcBef>
                <a:spcPts val="600"/>
              </a:spcBef>
              <a:buFont typeface="+mj-lt"/>
              <a:buAutoNum type="arabicPeriod"/>
            </a:pPr>
            <a:r>
              <a:rPr lang="en-US" sz="1800" dirty="0">
                <a:solidFill>
                  <a:srgbClr val="000000"/>
                </a:solidFill>
              </a:rPr>
              <a:t>The PI or designee must log into the EDC system and complete the SAE Report form within 24 hours of first becoming aware of the SAE.  If the coordinator enters the SAE information into EDC, the PI must sign off on it. </a:t>
            </a:r>
          </a:p>
          <a:p>
            <a:pPr lvl="1">
              <a:lnSpc>
                <a:spcPct val="120000"/>
              </a:lnSpc>
              <a:spcBef>
                <a:spcPts val="600"/>
              </a:spcBef>
              <a:buFont typeface="Wingdings" panose="05000000000000000000" pitchFamily="2" charset="2"/>
              <a:buChar char="Ø"/>
            </a:pPr>
            <a:r>
              <a:rPr lang="en-CA" dirty="0">
                <a:solidFill>
                  <a:srgbClr val="000000"/>
                </a:solidFill>
              </a:rPr>
              <a:t>The SAE will automatically be reported to Flexion electronically.  </a:t>
            </a:r>
          </a:p>
          <a:p>
            <a:pPr lvl="1">
              <a:lnSpc>
                <a:spcPct val="120000"/>
              </a:lnSpc>
              <a:spcBef>
                <a:spcPts val="600"/>
              </a:spcBef>
              <a:buFont typeface="Wingdings" panose="05000000000000000000" pitchFamily="2" charset="2"/>
              <a:buChar char="Ø"/>
            </a:pPr>
            <a:r>
              <a:rPr lang="en-CA" dirty="0">
                <a:solidFill>
                  <a:srgbClr val="000000"/>
                </a:solidFill>
              </a:rPr>
              <a:t>If the EDC system is not available at the time, a paper form is available for use (email) but then the SAE must be entered into EDC once the system is available again. </a:t>
            </a:r>
          </a:p>
          <a:p>
            <a:pPr marL="733425" lvl="2" indent="0">
              <a:lnSpc>
                <a:spcPct val="120000"/>
              </a:lnSpc>
              <a:spcBef>
                <a:spcPts val="600"/>
              </a:spcBef>
              <a:buNone/>
            </a:pPr>
            <a:r>
              <a:rPr lang="en-CA" dirty="0">
                <a:solidFill>
                  <a:srgbClr val="000000"/>
                </a:solidFill>
              </a:rPr>
              <a:t>Email </a:t>
            </a:r>
            <a:r>
              <a:rPr lang="en-CA" sz="1800" dirty="0">
                <a:solidFill>
                  <a:srgbClr val="000000"/>
                </a:solidFill>
              </a:rPr>
              <a:t>paper reports to safety@flexiontherapeutics.com</a:t>
            </a:r>
          </a:p>
          <a:p>
            <a:pPr marL="342900" indent="-342900">
              <a:lnSpc>
                <a:spcPct val="120000"/>
              </a:lnSpc>
              <a:spcBef>
                <a:spcPts val="600"/>
              </a:spcBef>
              <a:buFont typeface="+mj-lt"/>
              <a:buAutoNum type="arabicPeriod"/>
            </a:pPr>
            <a:r>
              <a:rPr lang="en-CA" sz="1800" dirty="0">
                <a:solidFill>
                  <a:srgbClr val="000000"/>
                </a:solidFill>
              </a:rPr>
              <a:t>SAE follow-up information must be reported to Flexion within 24 hours of receipt by the Investigator by entering new information into the electronic SAE form. </a:t>
            </a:r>
          </a:p>
        </p:txBody>
      </p:sp>
    </p:spTree>
    <p:extLst>
      <p:ext uri="{BB962C8B-B14F-4D97-AF65-F5344CB8AC3E}">
        <p14:creationId xmlns:p14="http://schemas.microsoft.com/office/powerpoint/2010/main" val="309744788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Offline forms available</a:t>
            </a:r>
          </a:p>
        </p:txBody>
      </p:sp>
      <p:sp>
        <p:nvSpPr>
          <p:cNvPr id="3" name="Slide Number Placeholder 2"/>
          <p:cNvSpPr>
            <a:spLocks noGrp="1"/>
          </p:cNvSpPr>
          <p:nvPr>
            <p:ph type="sldNum" sz="quarter" idx="10"/>
          </p:nvPr>
        </p:nvSpPr>
        <p:spPr/>
        <p:txBody>
          <a:bodyPr/>
          <a:lstStyle/>
          <a:p>
            <a:pPr>
              <a:defRPr/>
            </a:pPr>
            <a:fld id="{96BD5707-9935-41CD-9F25-73E490A68552}" type="slidenum">
              <a:rPr lang="en-US" smtClean="0"/>
              <a:pPr>
                <a:defRPr/>
              </a:pPr>
              <a:t>155</a:t>
            </a:fld>
            <a:endParaRPr lang="en-US" dirty="0"/>
          </a:p>
        </p:txBody>
      </p:sp>
      <p:sp>
        <p:nvSpPr>
          <p:cNvPr id="4" name="Footer Placeholder 3"/>
          <p:cNvSpPr>
            <a:spLocks noGrp="1"/>
          </p:cNvSpPr>
          <p:nvPr>
            <p:ph type="ftr" sz="quarter" idx="12"/>
          </p:nvPr>
        </p:nvSpPr>
        <p:spPr/>
        <p:txBody>
          <a:bodyPr/>
          <a:lstStyle/>
          <a:p>
            <a:pPr>
              <a:defRPr/>
            </a:pPr>
            <a:r>
              <a:rPr lang="en-US" sz="1200"/>
              <a:t>CONFIDENTIAL</a:t>
            </a:r>
            <a:endParaRPr lang="en-US" sz="1200" dirty="0"/>
          </a:p>
        </p:txBody>
      </p:sp>
      <p:sp>
        <p:nvSpPr>
          <p:cNvPr id="5" name="Content Placeholder 4"/>
          <p:cNvSpPr>
            <a:spLocks noGrp="1"/>
          </p:cNvSpPr>
          <p:nvPr>
            <p:ph idx="1"/>
          </p:nvPr>
        </p:nvSpPr>
        <p:spPr>
          <a:xfrm>
            <a:off x="500062" y="1146175"/>
            <a:ext cx="7958137" cy="4681419"/>
          </a:xfrm>
        </p:spPr>
        <p:txBody>
          <a:bodyPr/>
          <a:lstStyle/>
          <a:p>
            <a:r>
              <a:rPr lang="en-US" b="1" dirty="0"/>
              <a:t>SAE form: </a:t>
            </a:r>
          </a:p>
          <a:p>
            <a:pPr marL="342900" indent="-342900">
              <a:buFont typeface="Arial" panose="020B0604020202020204" pitchFamily="34" charset="0"/>
              <a:buChar char="•"/>
            </a:pPr>
            <a:r>
              <a:rPr lang="en-US" dirty="0"/>
              <a:t>Use only if EDC system is down.</a:t>
            </a:r>
          </a:p>
          <a:p>
            <a:pPr marL="342900" indent="-342900">
              <a:buFont typeface="Arial" panose="020B0604020202020204" pitchFamily="34" charset="0"/>
              <a:buChar char="•"/>
            </a:pPr>
            <a:r>
              <a:rPr lang="en-US" dirty="0"/>
              <a:t>Complete as much as is available</a:t>
            </a:r>
          </a:p>
          <a:p>
            <a:pPr marL="342900" indent="-342900">
              <a:buFont typeface="Arial" panose="020B0604020202020204" pitchFamily="34" charset="0"/>
              <a:buChar char="•"/>
            </a:pPr>
            <a:r>
              <a:rPr lang="en-US" dirty="0"/>
              <a:t>Complete, have PI sign and send to </a:t>
            </a:r>
            <a:r>
              <a:rPr lang="en-US" dirty="0">
                <a:hlinkClick r:id="rId2"/>
              </a:rPr>
              <a:t>safety@flexiontherapeutics.com</a:t>
            </a:r>
            <a:r>
              <a:rPr lang="en-US" dirty="0"/>
              <a:t> </a:t>
            </a:r>
          </a:p>
          <a:p>
            <a:pPr marL="342900" indent="-342900">
              <a:buFont typeface="Arial" panose="020B0604020202020204" pitchFamily="34" charset="0"/>
              <a:buChar char="•"/>
            </a:pPr>
            <a:r>
              <a:rPr lang="en-US" dirty="0"/>
              <a:t>When EDC system is working, enter the SAE into EDC. </a:t>
            </a:r>
          </a:p>
          <a:p>
            <a:endParaRPr lang="en-US" dirty="0"/>
          </a:p>
          <a:p>
            <a:endParaRPr lang="en-US" dirty="0"/>
          </a:p>
        </p:txBody>
      </p:sp>
    </p:spTree>
    <p:extLst>
      <p:ext uri="{BB962C8B-B14F-4D97-AF65-F5344CB8AC3E}">
        <p14:creationId xmlns:p14="http://schemas.microsoft.com/office/powerpoint/2010/main" val="277729532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Offline forms</a:t>
            </a:r>
          </a:p>
        </p:txBody>
      </p:sp>
      <p:sp>
        <p:nvSpPr>
          <p:cNvPr id="3" name="Slide Number Placeholder 2"/>
          <p:cNvSpPr>
            <a:spLocks noGrp="1"/>
          </p:cNvSpPr>
          <p:nvPr>
            <p:ph type="sldNum" sz="quarter" idx="10"/>
          </p:nvPr>
        </p:nvSpPr>
        <p:spPr/>
        <p:txBody>
          <a:bodyPr/>
          <a:lstStyle/>
          <a:p>
            <a:pPr>
              <a:defRPr/>
            </a:pPr>
            <a:fld id="{96BD5707-9935-41CD-9F25-73E490A68552}" type="slidenum">
              <a:rPr lang="en-US" smtClean="0"/>
              <a:pPr>
                <a:defRPr/>
              </a:pPr>
              <a:t>156</a:t>
            </a:fld>
            <a:endParaRPr lang="en-US" dirty="0"/>
          </a:p>
        </p:txBody>
      </p:sp>
      <p:sp>
        <p:nvSpPr>
          <p:cNvPr id="4" name="Footer Placeholder 3"/>
          <p:cNvSpPr>
            <a:spLocks noGrp="1"/>
          </p:cNvSpPr>
          <p:nvPr>
            <p:ph type="ftr" sz="quarter" idx="12"/>
          </p:nvPr>
        </p:nvSpPr>
        <p:spPr/>
        <p:txBody>
          <a:bodyPr/>
          <a:lstStyle/>
          <a:p>
            <a:pPr>
              <a:defRPr/>
            </a:pPr>
            <a:r>
              <a:rPr lang="en-US" sz="1200"/>
              <a:t>CONFIDENTIAL</a:t>
            </a:r>
            <a:endParaRPr lang="en-US" sz="1200" dirty="0"/>
          </a:p>
        </p:txBody>
      </p:sp>
      <p:sp>
        <p:nvSpPr>
          <p:cNvPr id="5" name="Content Placeholder 4"/>
          <p:cNvSpPr>
            <a:spLocks noGrp="1"/>
          </p:cNvSpPr>
          <p:nvPr>
            <p:ph idx="1"/>
          </p:nvPr>
        </p:nvSpPr>
        <p:spPr>
          <a:xfrm>
            <a:off x="500062" y="1146175"/>
            <a:ext cx="8110537" cy="4763306"/>
          </a:xfrm>
        </p:spPr>
        <p:txBody>
          <a:bodyPr>
            <a:normAutofit/>
          </a:bodyPr>
          <a:lstStyle/>
          <a:p>
            <a:r>
              <a:rPr lang="en-US" b="1" dirty="0"/>
              <a:t>Pregnancy report form:</a:t>
            </a:r>
          </a:p>
          <a:p>
            <a:pPr marL="342900" indent="-342900">
              <a:buFont typeface="Arial" panose="020B0604020202020204" pitchFamily="34" charset="0"/>
              <a:buChar char="•"/>
            </a:pPr>
            <a:r>
              <a:rPr lang="en-US" dirty="0"/>
              <a:t>For use when a patient or female partner of a male subject becomes pregnant during the study</a:t>
            </a:r>
          </a:p>
          <a:p>
            <a:pPr marL="342900" indent="-342900">
              <a:buFont typeface="Arial" panose="020B0604020202020204" pitchFamily="34" charset="0"/>
              <a:buChar char="•"/>
            </a:pPr>
            <a:r>
              <a:rPr lang="en-US" dirty="0"/>
              <a:t>Only available offline (not in EDC)</a:t>
            </a:r>
          </a:p>
          <a:p>
            <a:pPr marL="342900" indent="-342900">
              <a:buFont typeface="Arial" panose="020B0604020202020204" pitchFamily="34" charset="0"/>
              <a:buChar char="•"/>
            </a:pPr>
            <a:r>
              <a:rPr lang="en-US" dirty="0"/>
              <a:t>Should be completed, signed by PI, and sent within 24 hours to </a:t>
            </a:r>
            <a:r>
              <a:rPr lang="en-US" dirty="0">
                <a:hlinkClick r:id="rId2"/>
              </a:rPr>
              <a:t>safety@flexiontherapeutics.com</a:t>
            </a:r>
            <a:endParaRPr lang="en-US" dirty="0"/>
          </a:p>
          <a:p>
            <a:pPr marL="342900" indent="-342900">
              <a:buFont typeface="Arial" panose="020B0604020202020204" pitchFamily="34" charset="0"/>
              <a:buChar char="•"/>
            </a:pPr>
            <a:r>
              <a:rPr lang="en-US" dirty="0"/>
              <a:t>Investigator should follow the patient until pregnancy is completed, then update the form and send in, </a:t>
            </a:r>
            <a:r>
              <a:rPr lang="en-US" u="sng" dirty="0"/>
              <a:t>even if after the end of the study.</a:t>
            </a:r>
          </a:p>
          <a:p>
            <a:pPr marL="342900" indent="-342900">
              <a:buFont typeface="Arial" panose="020B0604020202020204" pitchFamily="34" charset="0"/>
              <a:buChar char="•"/>
            </a:pPr>
            <a:r>
              <a:rPr lang="en-US" dirty="0"/>
              <a:t>If baby is born with a congenital abnormality, that is an SAE. </a:t>
            </a:r>
          </a:p>
        </p:txBody>
      </p:sp>
    </p:spTree>
    <p:extLst>
      <p:ext uri="{BB962C8B-B14F-4D97-AF65-F5344CB8AC3E}">
        <p14:creationId xmlns:p14="http://schemas.microsoft.com/office/powerpoint/2010/main" val="226424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000000"/>
                </a:solidFill>
              </a:rPr>
              <a:t>FX006-2015-010: PD in Patients with OA of the Knee</a:t>
            </a:r>
          </a:p>
        </p:txBody>
      </p:sp>
      <p:sp>
        <p:nvSpPr>
          <p:cNvPr id="3" name="Slide Number Placeholder 2"/>
          <p:cNvSpPr>
            <a:spLocks noGrp="1"/>
          </p:cNvSpPr>
          <p:nvPr>
            <p:ph type="sldNum" sz="quarter" idx="10"/>
          </p:nvPr>
        </p:nvSpPr>
        <p:spPr/>
        <p:txBody>
          <a:bodyPr/>
          <a:lstStyle/>
          <a:p>
            <a:pPr>
              <a:defRPr/>
            </a:pPr>
            <a:fld id="{96BD5707-9935-41CD-9F25-73E490A68552}" type="slidenum">
              <a:rPr lang="en-US" smtClean="0">
                <a:solidFill>
                  <a:srgbClr val="000000"/>
                </a:solidFill>
                <a:latin typeface="Calibri" panose="020F0502020204030204" pitchFamily="34" charset="0"/>
              </a:rPr>
              <a:pPr>
                <a:defRPr/>
              </a:pPr>
              <a:t>16</a:t>
            </a:fld>
            <a:endParaRPr lang="en-US" dirty="0">
              <a:solidFill>
                <a:srgbClr val="000000"/>
              </a:solidFill>
              <a:latin typeface="Calibri" panose="020F0502020204030204" pitchFamily="34" charset="0"/>
            </a:endParaRPr>
          </a:p>
        </p:txBody>
      </p:sp>
      <p:sp>
        <p:nvSpPr>
          <p:cNvPr id="4" name="Footer Placeholder 3"/>
          <p:cNvSpPr>
            <a:spLocks noGrp="1"/>
          </p:cNvSpPr>
          <p:nvPr>
            <p:ph type="ftr" sz="quarter" idx="12"/>
          </p:nvPr>
        </p:nvSpPr>
        <p:spPr/>
        <p:txBody>
          <a:bodyPr/>
          <a:lstStyle/>
          <a:p>
            <a:pPr>
              <a:defRPr/>
            </a:pPr>
            <a:r>
              <a:rPr lang="en-US" sz="1200" dirty="0">
                <a:solidFill>
                  <a:srgbClr val="000000"/>
                </a:solidFill>
              </a:rPr>
              <a:t>CONFIDENTIAL</a:t>
            </a:r>
          </a:p>
        </p:txBody>
      </p:sp>
      <p:sp>
        <p:nvSpPr>
          <p:cNvPr id="5" name="Content Placeholder 4"/>
          <p:cNvSpPr>
            <a:spLocks noGrp="1"/>
          </p:cNvSpPr>
          <p:nvPr>
            <p:ph idx="1"/>
          </p:nvPr>
        </p:nvSpPr>
        <p:spPr>
          <a:xfrm>
            <a:off x="533400" y="785018"/>
            <a:ext cx="8077200" cy="4525963"/>
          </a:xfrm>
        </p:spPr>
        <p:txBody>
          <a:bodyPr/>
          <a:lstStyle/>
          <a:p>
            <a:pPr marL="911225" lvl="1" indent="-342900"/>
            <a:r>
              <a:rPr lang="en-US" dirty="0">
                <a:solidFill>
                  <a:srgbClr val="000000"/>
                </a:solidFill>
              </a:rPr>
              <a:t>Statistically significant (p=0.0452) reduction in blood glucose elevation relative to TAcs over 72 hour period after IA injection.</a:t>
            </a:r>
          </a:p>
          <a:p>
            <a:pPr marL="911225" lvl="1" indent="-342900"/>
            <a:r>
              <a:rPr lang="en-US" dirty="0">
                <a:solidFill>
                  <a:srgbClr val="000000"/>
                </a:solidFill>
              </a:rPr>
              <a:t>Over the 15 day post injection glucose monitoring period, blood glucose levels associated with FX006 remained at levels similar to or lower than those produced by </a:t>
            </a:r>
            <a:r>
              <a:rPr lang="en-US" dirty="0" err="1">
                <a:solidFill>
                  <a:srgbClr val="000000"/>
                </a:solidFill>
              </a:rPr>
              <a:t>TAcs</a:t>
            </a:r>
            <a:r>
              <a:rPr lang="en-US" dirty="0">
                <a:solidFill>
                  <a:srgbClr val="000000"/>
                </a:solidFill>
              </a:rPr>
              <a:t>.</a:t>
            </a:r>
          </a:p>
          <a:p>
            <a:pPr marL="911225" lvl="1" indent="-342900"/>
            <a:r>
              <a:rPr lang="en-US" dirty="0">
                <a:solidFill>
                  <a:srgbClr val="000000"/>
                </a:solidFill>
              </a:rPr>
              <a:t>Data suggest that FX006 may be administered with minimal disruption of glycemic control in </a:t>
            </a:r>
            <a:r>
              <a:rPr lang="en-US" dirty="0" err="1">
                <a:solidFill>
                  <a:srgbClr val="000000"/>
                </a:solidFill>
              </a:rPr>
              <a:t>patinents</a:t>
            </a:r>
            <a:r>
              <a:rPr lang="en-US" dirty="0">
                <a:solidFill>
                  <a:srgbClr val="000000"/>
                </a:solidFill>
              </a:rPr>
              <a:t> with type 2 diabetes</a:t>
            </a:r>
          </a:p>
          <a:p>
            <a:pPr marL="911225" lvl="1" indent="-342900"/>
            <a:endParaRPr lang="en-US" dirty="0">
              <a:solidFill>
                <a:srgbClr val="000000"/>
              </a:solidFill>
            </a:endParaRPr>
          </a:p>
          <a:p>
            <a:pPr marL="911225" lvl="1" indent="-342900"/>
            <a:endParaRPr lang="en-US" dirty="0">
              <a:solidFill>
                <a:srgbClr val="000000"/>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667000"/>
            <a:ext cx="7620000"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8484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0"/>
          <p:cNvSpPr txBox="1">
            <a:spLocks/>
          </p:cNvSpPr>
          <p:nvPr/>
        </p:nvSpPr>
        <p:spPr>
          <a:xfrm>
            <a:off x="731838" y="3916363"/>
            <a:ext cx="2786062" cy="365125"/>
          </a:xfrm>
          <a:prstGeom prst="rect">
            <a:avLst/>
          </a:prstGeom>
        </p:spPr>
        <p:txBody>
          <a:bodyPr lIns="91376" tIns="45688" rIns="91376" bIns="45688"/>
          <a:lstStyle>
            <a:lvl1pPr>
              <a:defRPr/>
            </a:lvl1pPr>
          </a:lstStyle>
          <a:p>
            <a:pPr>
              <a:defRPr/>
            </a:pPr>
            <a:endParaRPr lang="en-US" sz="1600" dirty="0">
              <a:solidFill>
                <a:srgbClr val="FFFFFF">
                  <a:lumMod val="75000"/>
                </a:srgbClr>
              </a:solidFill>
              <a:latin typeface="Calibri"/>
              <a:ea typeface="Arial Unicode MS" pitchFamily="34" charset="-128"/>
              <a:cs typeface="Arial Unicode MS" pitchFamily="34" charset="-128"/>
            </a:endParaRPr>
          </a:p>
        </p:txBody>
      </p:sp>
      <p:sp>
        <p:nvSpPr>
          <p:cNvPr id="7" name="Text Placeholder 1"/>
          <p:cNvSpPr>
            <a:spLocks noGrp="1"/>
          </p:cNvSpPr>
          <p:nvPr>
            <p:ph type="body" idx="1"/>
          </p:nvPr>
        </p:nvSpPr>
        <p:spPr/>
        <p:txBody>
          <a:bodyPr>
            <a:normAutofit lnSpcReduction="10000"/>
          </a:bodyPr>
          <a:lstStyle/>
          <a:p>
            <a:pPr algn="l">
              <a:defRPr/>
            </a:pPr>
            <a:r>
              <a:rPr sz="4000" dirty="0"/>
              <a:t>FX006 Efficacy</a:t>
            </a:r>
          </a:p>
          <a:p>
            <a:pPr>
              <a:defRPr/>
            </a:pPr>
            <a:endParaRPr sz="3600" dirty="0"/>
          </a:p>
        </p:txBody>
      </p:sp>
      <p:sp>
        <p:nvSpPr>
          <p:cNvPr id="8" name="Footer Placeholder 4"/>
          <p:cNvSpPr txBox="1">
            <a:spLocks/>
          </p:cNvSpPr>
          <p:nvPr/>
        </p:nvSpPr>
        <p:spPr bwMode="auto">
          <a:xfrm>
            <a:off x="3114675" y="655320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rgbClr val="81B73B"/>
              </a:buClr>
              <a:defRPr sz="2400" b="1">
                <a:solidFill>
                  <a:schemeClr val="tx1"/>
                </a:solidFill>
                <a:latin typeface="Calibri" pitchFamily="34" charset="0"/>
                <a:ea typeface="MS PGothic" pitchFamily="34" charset="-128"/>
              </a:defRPr>
            </a:lvl1pPr>
            <a:lvl2pPr marL="763588" indent="-285750" eaLnBrk="0" hangingPunct="0">
              <a:spcBef>
                <a:spcPct val="20000"/>
              </a:spcBef>
              <a:buClr>
                <a:srgbClr val="81B73B"/>
              </a:buClr>
              <a:buSzPct val="120000"/>
              <a:buFont typeface="Arial" pitchFamily="34" charset="0"/>
              <a:buChar char="•"/>
              <a:defRPr sz="2000">
                <a:solidFill>
                  <a:schemeClr val="tx1"/>
                </a:solidFill>
                <a:latin typeface="Calibri" pitchFamily="34" charset="0"/>
                <a:ea typeface="MS PGothic" pitchFamily="34" charset="-128"/>
              </a:defRPr>
            </a:lvl2pPr>
            <a:lvl3pPr marL="1182688" indent="-228600" eaLnBrk="0" hangingPunct="0">
              <a:spcBef>
                <a:spcPct val="20000"/>
              </a:spcBef>
              <a:buClr>
                <a:srgbClr val="81B73B"/>
              </a:buClr>
              <a:buFont typeface="Courier New" pitchFamily="49" charset="0"/>
              <a:buChar char="o"/>
              <a:defRPr>
                <a:solidFill>
                  <a:schemeClr val="tx1"/>
                </a:solidFill>
                <a:latin typeface="Calibri" pitchFamily="34" charset="0"/>
                <a:ea typeface="MS PGothic" pitchFamily="34" charset="-128"/>
              </a:defRPr>
            </a:lvl3pPr>
            <a:lvl4pPr marL="1601788" indent="-228600" eaLnBrk="0" hangingPunct="0">
              <a:spcBef>
                <a:spcPct val="20000"/>
              </a:spcBef>
              <a:buClr>
                <a:schemeClr val="folHlink"/>
              </a:buClr>
              <a:buChar char="–"/>
              <a:defRPr sz="1600">
                <a:solidFill>
                  <a:srgbClr val="77787B"/>
                </a:solidFill>
                <a:latin typeface="Calibri" pitchFamily="34" charset="0"/>
                <a:ea typeface="MS PGothic" pitchFamily="34" charset="-128"/>
              </a:defRPr>
            </a:lvl4pPr>
            <a:lvl5pPr marL="2057400" indent="-228600" eaLnBrk="0" hangingPunct="0">
              <a:spcBef>
                <a:spcPct val="20000"/>
              </a:spcBef>
              <a:buClr>
                <a:schemeClr val="folHlink"/>
              </a:buClr>
              <a:buChar char="»"/>
              <a:defRPr sz="1600">
                <a:solidFill>
                  <a:srgbClr val="77787B"/>
                </a:solidFill>
                <a:latin typeface="Calibri" pitchFamily="34" charset="0"/>
                <a:ea typeface="MS PGothic" pitchFamily="34" charset="-128"/>
              </a:defRPr>
            </a:lvl5pPr>
            <a:lvl6pPr marL="25146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6pPr>
            <a:lvl7pPr marL="29718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7pPr>
            <a:lvl8pPr marL="34290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8pPr>
            <a:lvl9pPr marL="38862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9pPr>
          </a:lstStyle>
          <a:p>
            <a:pPr algn="ctr">
              <a:spcBef>
                <a:spcPct val="0"/>
              </a:spcBef>
            </a:pPr>
            <a:r>
              <a:rPr lang="en-US" altLang="en-US" sz="1200" dirty="0">
                <a:solidFill>
                  <a:srgbClr val="000000"/>
                </a:solidFill>
              </a:rPr>
              <a:t>CONFIDENTIAL</a:t>
            </a:r>
            <a:endParaRPr lang="en-US" altLang="en-US" sz="1600" dirty="0">
              <a:solidFill>
                <a:srgbClr val="000000"/>
              </a:solidFill>
            </a:endParaRPr>
          </a:p>
        </p:txBody>
      </p:sp>
    </p:spTree>
    <p:extLst>
      <p:ext uri="{BB962C8B-B14F-4D97-AF65-F5344CB8AC3E}">
        <p14:creationId xmlns:p14="http://schemas.microsoft.com/office/powerpoint/2010/main" val="119998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000000"/>
                </a:solidFill>
              </a:rPr>
              <a:t>Clinical Studies: Efficacy in Patients with OA of the Knee</a:t>
            </a:r>
          </a:p>
        </p:txBody>
      </p:sp>
      <p:sp>
        <p:nvSpPr>
          <p:cNvPr id="3" name="Slide Number Placeholder 2"/>
          <p:cNvSpPr>
            <a:spLocks noGrp="1"/>
          </p:cNvSpPr>
          <p:nvPr>
            <p:ph type="sldNum" sz="quarter" idx="10"/>
          </p:nvPr>
        </p:nvSpPr>
        <p:spPr/>
        <p:txBody>
          <a:bodyPr/>
          <a:lstStyle/>
          <a:p>
            <a:pPr>
              <a:defRPr/>
            </a:pPr>
            <a:fld id="{96BD5707-9935-41CD-9F25-73E490A68552}" type="slidenum">
              <a:rPr lang="en-US" smtClean="0">
                <a:solidFill>
                  <a:srgbClr val="000000"/>
                </a:solidFill>
                <a:latin typeface="Calibri" panose="020F0502020204030204" pitchFamily="34" charset="0"/>
              </a:rPr>
              <a:pPr>
                <a:defRPr/>
              </a:pPr>
              <a:t>18</a:t>
            </a:fld>
            <a:endParaRPr lang="en-US" dirty="0">
              <a:solidFill>
                <a:srgbClr val="000000"/>
              </a:solidFill>
              <a:latin typeface="Calibri" panose="020F0502020204030204" pitchFamily="34" charset="0"/>
            </a:endParaRPr>
          </a:p>
        </p:txBody>
      </p:sp>
      <p:sp>
        <p:nvSpPr>
          <p:cNvPr id="4" name="Footer Placeholder 3"/>
          <p:cNvSpPr>
            <a:spLocks noGrp="1"/>
          </p:cNvSpPr>
          <p:nvPr>
            <p:ph type="ftr" sz="quarter" idx="12"/>
          </p:nvPr>
        </p:nvSpPr>
        <p:spPr/>
        <p:txBody>
          <a:bodyPr/>
          <a:lstStyle/>
          <a:p>
            <a:pPr>
              <a:defRPr/>
            </a:pPr>
            <a:r>
              <a:rPr lang="en-US" sz="1200" dirty="0">
                <a:solidFill>
                  <a:srgbClr val="000000"/>
                </a:solidFill>
              </a:rPr>
              <a:t>CONFIDENTIAL</a:t>
            </a:r>
          </a:p>
        </p:txBody>
      </p:sp>
      <p:sp>
        <p:nvSpPr>
          <p:cNvPr id="5" name="Content Placeholder 4"/>
          <p:cNvSpPr>
            <a:spLocks noGrp="1"/>
          </p:cNvSpPr>
          <p:nvPr>
            <p:ph idx="1"/>
          </p:nvPr>
        </p:nvSpPr>
        <p:spPr>
          <a:xfrm>
            <a:off x="457200" y="914400"/>
            <a:ext cx="8339138" cy="4525963"/>
          </a:xfrm>
        </p:spPr>
        <p:txBody>
          <a:bodyPr/>
          <a:lstStyle/>
          <a:p>
            <a:pPr marL="342900" indent="-342900">
              <a:buFont typeface="Arial" panose="020B0604020202020204" pitchFamily="34" charset="0"/>
              <a:buChar char="•"/>
            </a:pPr>
            <a:r>
              <a:rPr lang="en-US" dirty="0">
                <a:solidFill>
                  <a:srgbClr val="000000"/>
                </a:solidFill>
              </a:rPr>
              <a:t>Results from Phase 3 (-008) study demonstrated that FX006 resulted in rapid and sustained pain reduction relative to placebo (p &lt; 0.0001).</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76399"/>
            <a:ext cx="7010400" cy="439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2581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Clinical Studies: Efficacy in Patients with OA of the Knee (cont.)</a:t>
            </a:r>
            <a:endParaRPr lang="en-US" dirty="0"/>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dirty="0"/>
              <a:t>Analyses of OA-specific secondary endpoints showed an advantage of FX006 32 mg over placebo. </a:t>
            </a:r>
          </a:p>
          <a:p>
            <a:pPr marL="1106488" lvl="1" indent="-342900"/>
            <a:r>
              <a:rPr lang="en-US" dirty="0"/>
              <a:t>Statistically significant improvement in WOMAC A (pain), B (stiffness), and C (function) subscale scores  and Knee Injury and Osteoarthritis Outcome Score Quality of Life (KOOS </a:t>
            </a:r>
            <a:r>
              <a:rPr lang="en-US" dirty="0" err="1"/>
              <a:t>QoL</a:t>
            </a:r>
            <a:r>
              <a:rPr lang="en-US" dirty="0"/>
              <a:t>), with significant differences at Weeks 4, 8, and 12 (at each time point P ≤ 0.0038). </a:t>
            </a:r>
          </a:p>
          <a:p>
            <a:pPr marL="1106488" lvl="1" indent="-342900"/>
            <a:r>
              <a:rPr lang="en-US" dirty="0"/>
              <a:t>Other pre-specified analyses, including PGIC, CGIC, OMERACT-OARSI responders, patients experiencing at least 50% improvement in ADP and reduction of rescue medication, were statistically significant relative to placebo through at least Week 12. </a:t>
            </a:r>
          </a:p>
          <a:p>
            <a:pPr marL="342900" indent="-342900">
              <a:buFont typeface="Arial" panose="020B0604020202020204" pitchFamily="34" charset="0"/>
              <a:buChar char="•"/>
            </a:pPr>
            <a:r>
              <a:rPr lang="en-US" dirty="0"/>
              <a:t>Results of the comparison between FX006 32 mg and </a:t>
            </a:r>
            <a:r>
              <a:rPr lang="en-US" dirty="0" err="1"/>
              <a:t>TAcs</a:t>
            </a:r>
            <a:r>
              <a:rPr lang="en-US" dirty="0"/>
              <a:t> showed an advantage in favor of FX006 32 mg at Week 12 on those OA-specific measures of WOMAC A, B and C , as well as KOOS </a:t>
            </a:r>
            <a:r>
              <a:rPr lang="en-US" dirty="0" err="1"/>
              <a:t>QoL</a:t>
            </a:r>
            <a:r>
              <a:rPr lang="en-US" dirty="0"/>
              <a:t>, but a less notable separation was seen on ADP at Week 12 (see previous slide)</a:t>
            </a:r>
          </a:p>
        </p:txBody>
      </p:sp>
    </p:spTree>
    <p:extLst>
      <p:ext uri="{BB962C8B-B14F-4D97-AF65-F5344CB8AC3E}">
        <p14:creationId xmlns:p14="http://schemas.microsoft.com/office/powerpoint/2010/main" val="1500543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CRMG Contact Information</a:t>
            </a:r>
          </a:p>
        </p:txBody>
      </p:sp>
      <p:sp>
        <p:nvSpPr>
          <p:cNvPr id="4" name="Text Placeholder 3"/>
          <p:cNvSpPr>
            <a:spLocks noGrp="1"/>
          </p:cNvSpPr>
          <p:nvPr>
            <p:ph idx="1"/>
          </p:nvPr>
        </p:nvSpPr>
        <p:spPr>
          <a:xfrm>
            <a:off x="4572000" y="1181100"/>
            <a:ext cx="3848100" cy="4686299"/>
          </a:xfrm>
        </p:spPr>
        <p:txBody>
          <a:bodyPr/>
          <a:lstStyle/>
          <a:p>
            <a:r>
              <a:rPr lang="en-US" dirty="0"/>
              <a:t>Unblinded CRA</a:t>
            </a:r>
          </a:p>
          <a:p>
            <a:endParaRPr lang="en-US" dirty="0"/>
          </a:p>
          <a:p>
            <a:endParaRPr lang="en-US" dirty="0"/>
          </a:p>
          <a:p>
            <a:endParaRPr lang="en-US" dirty="0"/>
          </a:p>
          <a:p>
            <a:r>
              <a:rPr lang="en-US" dirty="0"/>
              <a:t>Unblinded LCRA</a:t>
            </a:r>
          </a:p>
          <a:p>
            <a:pPr marL="342900" indent="-342900">
              <a:buFont typeface="Arial" panose="020B0604020202020204" pitchFamily="34" charset="0"/>
              <a:buChar char="•"/>
            </a:pPr>
            <a:r>
              <a:rPr lang="en-US" b="0" dirty="0"/>
              <a:t>Diane Bedor</a:t>
            </a:r>
          </a:p>
          <a:p>
            <a:pPr marL="342900" indent="-342900">
              <a:buFont typeface="Arial" panose="020B0604020202020204" pitchFamily="34" charset="0"/>
              <a:buChar char="•"/>
            </a:pPr>
            <a:r>
              <a:rPr lang="en-US" b="0" dirty="0">
                <a:hlinkClick r:id="rId2"/>
              </a:rPr>
              <a:t>D.bedor@crmg-usa.com</a:t>
            </a:r>
            <a:endParaRPr lang="en-US" b="0" dirty="0"/>
          </a:p>
          <a:p>
            <a:pPr marL="342900" indent="-342900">
              <a:buFont typeface="Arial" panose="020B0604020202020204" pitchFamily="34" charset="0"/>
              <a:buChar char="•"/>
            </a:pPr>
            <a:r>
              <a:rPr lang="en-US" b="0" dirty="0"/>
              <a:t>413-821-0022</a:t>
            </a:r>
          </a:p>
        </p:txBody>
      </p:sp>
      <p:sp>
        <p:nvSpPr>
          <p:cNvPr id="5" name="Text Placeholder 3">
            <a:extLst>
              <a:ext uri="{FF2B5EF4-FFF2-40B4-BE49-F238E27FC236}">
                <a16:creationId xmlns:a16="http://schemas.microsoft.com/office/drawing/2014/main" id="{22FD4163-6699-42AA-98A9-76753345DAB6}"/>
              </a:ext>
            </a:extLst>
          </p:cNvPr>
          <p:cNvSpPr txBox="1">
            <a:spLocks/>
          </p:cNvSpPr>
          <p:nvPr/>
        </p:nvSpPr>
        <p:spPr>
          <a:xfrm>
            <a:off x="723900" y="1181101"/>
            <a:ext cx="3848100" cy="468629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1"/>
              </a:buClr>
              <a:buSzPct val="120000"/>
              <a:buFont typeface="Wingdings" panose="05000000000000000000" pitchFamily="2" charset="2"/>
              <a:buNone/>
              <a:defRPr sz="2000" b="1" kern="1200">
                <a:solidFill>
                  <a:schemeClr val="tx1"/>
                </a:solidFill>
                <a:latin typeface="+mn-lt"/>
                <a:ea typeface="+mn-ea"/>
                <a:cs typeface="+mn-cs"/>
              </a:defRPr>
            </a:lvl1pPr>
            <a:lvl2pPr marL="571500" indent="-228600" algn="l" defTabSz="914400" rtl="0" eaLnBrk="1" latinLnBrk="0" hangingPunct="1">
              <a:lnSpc>
                <a:spcPct val="90000"/>
              </a:lnSpc>
              <a:spcBef>
                <a:spcPts val="500"/>
              </a:spcBef>
              <a:buClr>
                <a:schemeClr val="accent1"/>
              </a:buClr>
              <a:buSzPct val="120000"/>
              <a:buFont typeface="Arial" panose="020B0604020202020204" pitchFamily="34" charset="0"/>
              <a:buChar char="•"/>
              <a:defRPr sz="1800" kern="1200">
                <a:solidFill>
                  <a:schemeClr val="tx1"/>
                </a:solidFill>
                <a:latin typeface="+mn-lt"/>
                <a:ea typeface="+mn-ea"/>
                <a:cs typeface="+mn-cs"/>
              </a:defRPr>
            </a:lvl2pPr>
            <a:lvl3pPr marL="1031875" indent="-231775" algn="l" defTabSz="914400" rtl="0" eaLnBrk="1" latinLnBrk="0" hangingPunct="1">
              <a:lnSpc>
                <a:spcPct val="90000"/>
              </a:lnSpc>
              <a:spcBef>
                <a:spcPts val="500"/>
              </a:spcBef>
              <a:buClr>
                <a:schemeClr val="accent1"/>
              </a:buClr>
              <a:buSzPct val="120000"/>
              <a:buFont typeface="Calibri" panose="020F0502020204030204" pitchFamily="34" charset="0"/>
              <a:buChar char="–"/>
              <a:defRPr sz="1600" kern="1200">
                <a:solidFill>
                  <a:schemeClr val="tx1"/>
                </a:solidFill>
                <a:latin typeface="+mn-lt"/>
                <a:ea typeface="+mn-ea"/>
                <a:cs typeface="+mn-cs"/>
              </a:defRPr>
            </a:lvl3pPr>
            <a:lvl4pPr marL="1543050" indent="-171450" algn="l" defTabSz="914400" rtl="0" eaLnBrk="1" latinLnBrk="0" hangingPunct="1">
              <a:lnSpc>
                <a:spcPct val="90000"/>
              </a:lnSpc>
              <a:spcBef>
                <a:spcPts val="500"/>
              </a:spcBef>
              <a:buClr>
                <a:schemeClr val="accent1"/>
              </a:buClr>
              <a:buSzPct val="120000"/>
              <a:buFont typeface="Wingdings" panose="05000000000000000000" pitchFamily="2" charset="2"/>
              <a:buChar char="§"/>
              <a:defRPr sz="14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Clr>
                <a:schemeClr val="accent1"/>
              </a:buClr>
              <a:buSzPct val="12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Blinded CRA</a:t>
            </a:r>
          </a:p>
          <a:p>
            <a:endParaRPr lang="en-US" dirty="0"/>
          </a:p>
          <a:p>
            <a:endParaRPr lang="en-US" dirty="0"/>
          </a:p>
          <a:p>
            <a:endParaRPr lang="en-US" dirty="0"/>
          </a:p>
          <a:p>
            <a:r>
              <a:rPr lang="en-US" dirty="0"/>
              <a:t>Blinded LCRA</a:t>
            </a:r>
          </a:p>
          <a:p>
            <a:pPr marL="342900" indent="-342900">
              <a:buFont typeface="Arial" panose="020B0604020202020204" pitchFamily="34" charset="0"/>
              <a:buChar char="•"/>
            </a:pPr>
            <a:r>
              <a:rPr lang="en-US" b="0" dirty="0"/>
              <a:t>Gina Baldyga</a:t>
            </a:r>
          </a:p>
          <a:p>
            <a:pPr marL="342900" indent="-342900">
              <a:buFont typeface="Arial" panose="020B0604020202020204" pitchFamily="34" charset="0"/>
              <a:buChar char="•"/>
            </a:pPr>
            <a:r>
              <a:rPr lang="en-US" b="0" dirty="0">
                <a:hlinkClick r:id="rId3"/>
              </a:rPr>
              <a:t>g.baldyga@crmg-usa.com</a:t>
            </a:r>
            <a:endParaRPr lang="en-US" b="0" dirty="0"/>
          </a:p>
          <a:p>
            <a:pPr marL="342900" indent="-342900">
              <a:buFont typeface="Arial" panose="020B0604020202020204" pitchFamily="34" charset="0"/>
              <a:buChar char="•"/>
            </a:pPr>
            <a:r>
              <a:rPr lang="en-US" b="0" dirty="0"/>
              <a:t>413-821-0022 </a:t>
            </a:r>
          </a:p>
        </p:txBody>
      </p:sp>
    </p:spTree>
    <p:extLst>
      <p:ext uri="{BB962C8B-B14F-4D97-AF65-F5344CB8AC3E}">
        <p14:creationId xmlns:p14="http://schemas.microsoft.com/office/powerpoint/2010/main" val="3159489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0"/>
          <p:cNvSpPr txBox="1">
            <a:spLocks/>
          </p:cNvSpPr>
          <p:nvPr/>
        </p:nvSpPr>
        <p:spPr>
          <a:xfrm>
            <a:off x="731838" y="3916363"/>
            <a:ext cx="2786062" cy="365125"/>
          </a:xfrm>
          <a:prstGeom prst="rect">
            <a:avLst/>
          </a:prstGeom>
        </p:spPr>
        <p:txBody>
          <a:bodyPr lIns="91376" tIns="45688" rIns="91376" bIns="45688"/>
          <a:lstStyle>
            <a:lvl1pPr>
              <a:defRPr/>
            </a:lvl1pPr>
          </a:lstStyle>
          <a:p>
            <a:pPr>
              <a:defRPr/>
            </a:pPr>
            <a:endParaRPr lang="en-US" sz="1600" dirty="0">
              <a:solidFill>
                <a:srgbClr val="FFFFFF">
                  <a:lumMod val="75000"/>
                </a:srgbClr>
              </a:solidFill>
              <a:latin typeface="Calibri"/>
              <a:ea typeface="Arial Unicode MS" pitchFamily="34" charset="-128"/>
              <a:cs typeface="Arial Unicode MS" pitchFamily="34" charset="-128"/>
            </a:endParaRPr>
          </a:p>
        </p:txBody>
      </p:sp>
      <p:sp>
        <p:nvSpPr>
          <p:cNvPr id="7" name="Text Placeholder 1"/>
          <p:cNvSpPr>
            <a:spLocks noGrp="1"/>
          </p:cNvSpPr>
          <p:nvPr>
            <p:ph type="body" idx="1"/>
          </p:nvPr>
        </p:nvSpPr>
        <p:spPr/>
        <p:txBody>
          <a:bodyPr>
            <a:normAutofit lnSpcReduction="10000"/>
          </a:bodyPr>
          <a:lstStyle/>
          <a:p>
            <a:pPr algn="l">
              <a:defRPr/>
            </a:pPr>
            <a:r>
              <a:rPr lang="en-US" dirty="0"/>
              <a:t>FX006 Safety</a:t>
            </a:r>
          </a:p>
          <a:p>
            <a:pPr algn="l">
              <a:defRPr/>
            </a:pPr>
            <a:endParaRPr sz="3600" dirty="0"/>
          </a:p>
        </p:txBody>
      </p:sp>
      <p:sp>
        <p:nvSpPr>
          <p:cNvPr id="8" name="Footer Placeholder 4"/>
          <p:cNvSpPr txBox="1">
            <a:spLocks/>
          </p:cNvSpPr>
          <p:nvPr/>
        </p:nvSpPr>
        <p:spPr bwMode="auto">
          <a:xfrm>
            <a:off x="3114675" y="655320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rgbClr val="81B73B"/>
              </a:buClr>
              <a:defRPr sz="2400" b="1">
                <a:solidFill>
                  <a:schemeClr val="tx1"/>
                </a:solidFill>
                <a:latin typeface="Calibri" pitchFamily="34" charset="0"/>
                <a:ea typeface="MS PGothic" pitchFamily="34" charset="-128"/>
              </a:defRPr>
            </a:lvl1pPr>
            <a:lvl2pPr marL="763588" indent="-285750" eaLnBrk="0" hangingPunct="0">
              <a:spcBef>
                <a:spcPct val="20000"/>
              </a:spcBef>
              <a:buClr>
                <a:srgbClr val="81B73B"/>
              </a:buClr>
              <a:buSzPct val="120000"/>
              <a:buFont typeface="Arial" pitchFamily="34" charset="0"/>
              <a:buChar char="•"/>
              <a:defRPr sz="2000">
                <a:solidFill>
                  <a:schemeClr val="tx1"/>
                </a:solidFill>
                <a:latin typeface="Calibri" pitchFamily="34" charset="0"/>
                <a:ea typeface="MS PGothic" pitchFamily="34" charset="-128"/>
              </a:defRPr>
            </a:lvl2pPr>
            <a:lvl3pPr marL="1182688" indent="-228600" eaLnBrk="0" hangingPunct="0">
              <a:spcBef>
                <a:spcPct val="20000"/>
              </a:spcBef>
              <a:buClr>
                <a:srgbClr val="81B73B"/>
              </a:buClr>
              <a:buFont typeface="Courier New" pitchFamily="49" charset="0"/>
              <a:buChar char="o"/>
              <a:defRPr>
                <a:solidFill>
                  <a:schemeClr val="tx1"/>
                </a:solidFill>
                <a:latin typeface="Calibri" pitchFamily="34" charset="0"/>
                <a:ea typeface="MS PGothic" pitchFamily="34" charset="-128"/>
              </a:defRPr>
            </a:lvl3pPr>
            <a:lvl4pPr marL="1601788" indent="-228600" eaLnBrk="0" hangingPunct="0">
              <a:spcBef>
                <a:spcPct val="20000"/>
              </a:spcBef>
              <a:buClr>
                <a:schemeClr val="folHlink"/>
              </a:buClr>
              <a:buChar char="–"/>
              <a:defRPr sz="1600">
                <a:solidFill>
                  <a:srgbClr val="77787B"/>
                </a:solidFill>
                <a:latin typeface="Calibri" pitchFamily="34" charset="0"/>
                <a:ea typeface="MS PGothic" pitchFamily="34" charset="-128"/>
              </a:defRPr>
            </a:lvl4pPr>
            <a:lvl5pPr marL="2057400" indent="-228600" eaLnBrk="0" hangingPunct="0">
              <a:spcBef>
                <a:spcPct val="20000"/>
              </a:spcBef>
              <a:buClr>
                <a:schemeClr val="folHlink"/>
              </a:buClr>
              <a:buChar char="»"/>
              <a:defRPr sz="1600">
                <a:solidFill>
                  <a:srgbClr val="77787B"/>
                </a:solidFill>
                <a:latin typeface="Calibri" pitchFamily="34" charset="0"/>
                <a:ea typeface="MS PGothic" pitchFamily="34" charset="-128"/>
              </a:defRPr>
            </a:lvl5pPr>
            <a:lvl6pPr marL="25146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6pPr>
            <a:lvl7pPr marL="29718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7pPr>
            <a:lvl8pPr marL="34290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8pPr>
            <a:lvl9pPr marL="38862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9pPr>
          </a:lstStyle>
          <a:p>
            <a:pPr algn="ctr">
              <a:spcBef>
                <a:spcPct val="0"/>
              </a:spcBef>
            </a:pPr>
            <a:r>
              <a:rPr lang="en-US" altLang="en-US" sz="1200" dirty="0">
                <a:solidFill>
                  <a:srgbClr val="000000"/>
                </a:solidFill>
              </a:rPr>
              <a:t>CONFIDENTIAL</a:t>
            </a:r>
            <a:endParaRPr lang="en-US" altLang="en-US" sz="1600" dirty="0">
              <a:solidFill>
                <a:srgbClr val="000000"/>
              </a:solidFill>
            </a:endParaRPr>
          </a:p>
        </p:txBody>
      </p:sp>
    </p:spTree>
    <p:extLst>
      <p:ext uri="{BB962C8B-B14F-4D97-AF65-F5344CB8AC3E}">
        <p14:creationId xmlns:p14="http://schemas.microsoft.com/office/powerpoint/2010/main" val="1609757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000000"/>
                </a:solidFill>
              </a:rPr>
              <a:t>Clinical Studies: Safety in Patients with OA of the Knee</a:t>
            </a:r>
          </a:p>
        </p:txBody>
      </p:sp>
      <p:sp>
        <p:nvSpPr>
          <p:cNvPr id="3" name="Slide Number Placeholder 2"/>
          <p:cNvSpPr>
            <a:spLocks noGrp="1"/>
          </p:cNvSpPr>
          <p:nvPr>
            <p:ph type="sldNum" sz="quarter" idx="10"/>
          </p:nvPr>
        </p:nvSpPr>
        <p:spPr/>
        <p:txBody>
          <a:bodyPr/>
          <a:lstStyle/>
          <a:p>
            <a:pPr>
              <a:defRPr/>
            </a:pPr>
            <a:fld id="{96BD5707-9935-41CD-9F25-73E490A68552}" type="slidenum">
              <a:rPr lang="en-US" smtClean="0">
                <a:solidFill>
                  <a:srgbClr val="000000"/>
                </a:solidFill>
                <a:latin typeface="Calibri" panose="020F0502020204030204" pitchFamily="34" charset="0"/>
              </a:rPr>
              <a:pPr>
                <a:defRPr/>
              </a:pPr>
              <a:t>21</a:t>
            </a:fld>
            <a:endParaRPr lang="en-US" dirty="0">
              <a:solidFill>
                <a:srgbClr val="000000"/>
              </a:solidFill>
              <a:latin typeface="Calibri" panose="020F0502020204030204" pitchFamily="34" charset="0"/>
            </a:endParaRPr>
          </a:p>
        </p:txBody>
      </p:sp>
      <p:sp>
        <p:nvSpPr>
          <p:cNvPr id="4" name="Footer Placeholder 3"/>
          <p:cNvSpPr>
            <a:spLocks noGrp="1"/>
          </p:cNvSpPr>
          <p:nvPr>
            <p:ph type="ftr" sz="quarter" idx="12"/>
          </p:nvPr>
        </p:nvSpPr>
        <p:spPr/>
        <p:txBody>
          <a:bodyPr/>
          <a:lstStyle/>
          <a:p>
            <a:pPr>
              <a:defRPr/>
            </a:pPr>
            <a:r>
              <a:rPr lang="en-US" sz="1200" dirty="0">
                <a:solidFill>
                  <a:srgbClr val="000000"/>
                </a:solidFill>
              </a:rPr>
              <a:t>CONFIDENTIAL</a:t>
            </a:r>
          </a:p>
        </p:txBody>
      </p:sp>
      <p:sp>
        <p:nvSpPr>
          <p:cNvPr id="5" name="Content Placeholder 4"/>
          <p:cNvSpPr>
            <a:spLocks noGrp="1"/>
          </p:cNvSpPr>
          <p:nvPr>
            <p:ph idx="1"/>
          </p:nvPr>
        </p:nvSpPr>
        <p:spPr>
          <a:xfrm>
            <a:off x="500062" y="1146175"/>
            <a:ext cx="8339138" cy="4525963"/>
          </a:xfrm>
        </p:spPr>
        <p:txBody>
          <a:bodyPr/>
          <a:lstStyle/>
          <a:p>
            <a:pPr marL="342900" indent="-342900">
              <a:buFont typeface="Arial" panose="020B0604020202020204" pitchFamily="34" charset="0"/>
              <a:buChar char="•"/>
            </a:pPr>
            <a:r>
              <a:rPr lang="en-US" sz="2400" dirty="0">
                <a:solidFill>
                  <a:srgbClr val="000000"/>
                </a:solidFill>
              </a:rPr>
              <a:t>Evaluation of 687 patients treated with a single IA injection of FX006 at any dose in the FX006 clinical studies suggests that it was well tolerated with systemic and local safety profiles similar to those to TAcs and placebo.</a:t>
            </a:r>
          </a:p>
          <a:p>
            <a:pPr marL="342900" indent="-342900">
              <a:buFont typeface="Arial" panose="020B0604020202020204" pitchFamily="34" charset="0"/>
              <a:buChar char="•"/>
            </a:pPr>
            <a:r>
              <a:rPr lang="en-US" sz="2400" dirty="0">
                <a:solidFill>
                  <a:srgbClr val="000000"/>
                </a:solidFill>
              </a:rPr>
              <a:t>Consistent safety data:</a:t>
            </a:r>
          </a:p>
          <a:p>
            <a:pPr marL="911225" lvl="1" indent="-342900"/>
            <a:r>
              <a:rPr lang="en-US" sz="2000" dirty="0">
                <a:solidFill>
                  <a:srgbClr val="000000"/>
                </a:solidFill>
              </a:rPr>
              <a:t>TEAEs reported was similar across groups </a:t>
            </a:r>
          </a:p>
          <a:p>
            <a:pPr marL="1330325" lvl="2" indent="-342900"/>
            <a:r>
              <a:rPr lang="en-US" sz="1800" dirty="0">
                <a:solidFill>
                  <a:srgbClr val="000000"/>
                </a:solidFill>
              </a:rPr>
              <a:t>FX006 46.0%; placebo 49.2%; TAcs 51.0%</a:t>
            </a:r>
          </a:p>
          <a:p>
            <a:pPr marL="911225" lvl="1" indent="-342900"/>
            <a:r>
              <a:rPr lang="en-US" sz="2200" dirty="0">
                <a:solidFill>
                  <a:srgbClr val="000000"/>
                </a:solidFill>
              </a:rPr>
              <a:t>Most TEAEs were mild or moderate (Grade 1 or 2). </a:t>
            </a:r>
          </a:p>
          <a:p>
            <a:pPr marL="911225" lvl="1" indent="-342900"/>
            <a:r>
              <a:rPr lang="en-US" sz="2000" dirty="0">
                <a:solidFill>
                  <a:srgbClr val="000000"/>
                </a:solidFill>
              </a:rPr>
              <a:t>Rate of SAEs was low and similar across groups</a:t>
            </a:r>
          </a:p>
          <a:p>
            <a:pPr marL="1330325" lvl="2" indent="-342900"/>
            <a:r>
              <a:rPr lang="en-US" sz="1800" dirty="0">
                <a:solidFill>
                  <a:srgbClr val="000000"/>
                </a:solidFill>
              </a:rPr>
              <a:t>FX006 1.9%; placebo 1.1%; TAcs 2.3%</a:t>
            </a:r>
          </a:p>
          <a:p>
            <a:pPr marL="342900" indent="-342900">
              <a:buFont typeface="Arial" panose="020B0604020202020204" pitchFamily="34" charset="0"/>
              <a:buChar char="•"/>
            </a:pPr>
            <a:r>
              <a:rPr lang="en-US" sz="2400" dirty="0">
                <a:solidFill>
                  <a:srgbClr val="000000"/>
                </a:solidFill>
              </a:rPr>
              <a:t>No drug related SAEs or deaths across all studies.</a:t>
            </a:r>
          </a:p>
          <a:p>
            <a:pPr marL="568325" lvl="1" indent="0">
              <a:buNone/>
            </a:pPr>
            <a:endParaRPr lang="en-US" dirty="0">
              <a:solidFill>
                <a:srgbClr val="000000"/>
              </a:solidFill>
            </a:endParaRPr>
          </a:p>
          <a:p>
            <a:pPr marL="911225" lvl="1" indent="-342900"/>
            <a:endParaRPr lang="en-US" dirty="0">
              <a:solidFill>
                <a:srgbClr val="000000"/>
              </a:solidFill>
            </a:endParaRPr>
          </a:p>
          <a:p>
            <a:pPr marL="911225" lvl="1" indent="-342900"/>
            <a:endParaRPr lang="en-US" dirty="0">
              <a:solidFill>
                <a:srgbClr val="000000"/>
              </a:solidFill>
            </a:endParaRPr>
          </a:p>
          <a:p>
            <a:pPr marL="342900" indent="-342900">
              <a:buFont typeface="Arial" panose="020B0604020202020204" pitchFamily="34" charset="0"/>
              <a:buChar char="•"/>
            </a:pPr>
            <a:endParaRPr lang="en-US" dirty="0">
              <a:solidFill>
                <a:srgbClr val="000000"/>
              </a:solidFill>
            </a:endParaRPr>
          </a:p>
        </p:txBody>
      </p:sp>
    </p:spTree>
    <p:extLst>
      <p:ext uri="{BB962C8B-B14F-4D97-AF65-F5344CB8AC3E}">
        <p14:creationId xmlns:p14="http://schemas.microsoft.com/office/powerpoint/2010/main" val="4010780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92668"/>
            <a:ext cx="7919719" cy="369332"/>
          </a:xfrm>
        </p:spPr>
        <p:txBody>
          <a:bodyPr>
            <a:normAutofit fontScale="90000"/>
          </a:bodyPr>
          <a:lstStyle/>
          <a:p>
            <a:r>
              <a:rPr lang="en-US" sz="2400" dirty="0">
                <a:solidFill>
                  <a:srgbClr val="000000"/>
                </a:solidFill>
              </a:rPr>
              <a:t>Clinical Studies: Safety in Patients with OA of the Knee</a:t>
            </a:r>
          </a:p>
        </p:txBody>
      </p:sp>
      <p:sp>
        <p:nvSpPr>
          <p:cNvPr id="6" name="Content Placeholder 4"/>
          <p:cNvSpPr txBox="1">
            <a:spLocks noGrp="1"/>
          </p:cNvSpPr>
          <p:nvPr>
            <p:ph idx="1"/>
          </p:nvPr>
        </p:nvSpPr>
        <p:spPr>
          <a:xfrm>
            <a:off x="152400" y="962829"/>
            <a:ext cx="8610600" cy="4447371"/>
          </a:xfrm>
          <a:prstGeom prst="rect">
            <a:avLst/>
          </a:prstGeom>
        </p:spPr>
        <p:txBody>
          <a:bodyPr/>
          <a:lstStyle>
            <a:lvl1pPr marL="342900" indent="-342900" algn="l" defTabSz="457200" rtl="0" eaLnBrk="1" latinLnBrk="0" hangingPunct="1">
              <a:spcBef>
                <a:spcPct val="20000"/>
              </a:spcBef>
              <a:buClr>
                <a:schemeClr val="accent1"/>
              </a:buClr>
              <a:buSzPct val="10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286000" indent="0" algn="l" defTabSz="457200" rtl="0" eaLnBrk="1" latinLnBrk="0" hangingPunct="1">
              <a:spcBef>
                <a:spcPct val="20000"/>
              </a:spcBef>
              <a:buClr>
                <a:schemeClr val="accent1"/>
              </a:buClr>
              <a:buFont typeface="Arial"/>
              <a:buNone/>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68325" indent="-338138">
              <a:buClr>
                <a:srgbClr val="92D050"/>
              </a:buClr>
              <a:buFont typeface="Arial" panose="020B0604020202020204" pitchFamily="34" charset="0"/>
              <a:buChar char="•"/>
            </a:pPr>
            <a:r>
              <a:rPr lang="en-US" sz="2400" dirty="0">
                <a:solidFill>
                  <a:srgbClr val="000000"/>
                </a:solidFill>
                <a:latin typeface="Calibri" panose="020F0502020204030204" pitchFamily="34" charset="0"/>
              </a:rPr>
              <a:t>Most common TEAEs in FX006-treated patients:</a:t>
            </a:r>
          </a:p>
          <a:p>
            <a:pPr marL="854075" lvl="1">
              <a:buClr>
                <a:srgbClr val="92D050"/>
              </a:buClr>
              <a:buFont typeface="Arial" panose="020B0604020202020204" pitchFamily="34" charset="0"/>
              <a:buChar char="•"/>
            </a:pPr>
            <a:r>
              <a:rPr lang="en-US" sz="2400" dirty="0">
                <a:solidFill>
                  <a:srgbClr val="000000"/>
                </a:solidFill>
                <a:latin typeface="Calibri" panose="020F0502020204030204" pitchFamily="34" charset="0"/>
              </a:rPr>
              <a:t>Arthralgia (Joint pain) 9.8% (n=67)</a:t>
            </a:r>
          </a:p>
          <a:p>
            <a:pPr marL="854075" lvl="1">
              <a:buClr>
                <a:srgbClr val="92D050"/>
              </a:buClr>
              <a:buFont typeface="Arial" panose="020B0604020202020204" pitchFamily="34" charset="0"/>
              <a:buChar char="•"/>
            </a:pPr>
            <a:r>
              <a:rPr lang="en-US" sz="2400" dirty="0">
                <a:solidFill>
                  <a:srgbClr val="000000"/>
                </a:solidFill>
                <a:latin typeface="Calibri" panose="020F0502020204030204" pitchFamily="34" charset="0"/>
              </a:rPr>
              <a:t>Headache 5.4% (n=37)</a:t>
            </a:r>
          </a:p>
          <a:p>
            <a:pPr marL="854075" lvl="1">
              <a:buClr>
                <a:srgbClr val="92D050"/>
              </a:buClr>
              <a:buFont typeface="Arial" panose="020B0604020202020204" pitchFamily="34" charset="0"/>
              <a:buChar char="•"/>
            </a:pPr>
            <a:r>
              <a:rPr lang="en-US" sz="2400" dirty="0">
                <a:solidFill>
                  <a:srgbClr val="000000"/>
                </a:solidFill>
                <a:latin typeface="Calibri" panose="020F0502020204030204" pitchFamily="34" charset="0"/>
              </a:rPr>
              <a:t>Upper respiratory tract infection 3.1% (n=21)</a:t>
            </a:r>
          </a:p>
          <a:p>
            <a:pPr marL="854075" lvl="1">
              <a:buClr>
                <a:srgbClr val="92D050"/>
              </a:buClr>
              <a:buFont typeface="Arial" panose="020B0604020202020204" pitchFamily="34" charset="0"/>
              <a:buChar char="•"/>
            </a:pPr>
            <a:r>
              <a:rPr lang="en-US" sz="2400" dirty="0">
                <a:solidFill>
                  <a:srgbClr val="000000"/>
                </a:solidFill>
                <a:latin typeface="Calibri" panose="020F0502020204030204" pitchFamily="34" charset="0"/>
              </a:rPr>
              <a:t>Joint swelling 2.8% (n=19)</a:t>
            </a:r>
          </a:p>
          <a:p>
            <a:pPr marL="854075" lvl="1">
              <a:buClr>
                <a:srgbClr val="92D050"/>
              </a:buClr>
              <a:buFont typeface="Arial" panose="020B0604020202020204" pitchFamily="34" charset="0"/>
              <a:buChar char="•"/>
            </a:pPr>
            <a:r>
              <a:rPr lang="en-US" sz="2400" dirty="0">
                <a:solidFill>
                  <a:srgbClr val="000000"/>
                </a:solidFill>
                <a:latin typeface="Calibri" panose="020F0502020204030204" pitchFamily="34" charset="0"/>
              </a:rPr>
              <a:t>Contusion and back pain 2.3% (n=16)</a:t>
            </a:r>
          </a:p>
          <a:p>
            <a:pPr marL="854075" lvl="1">
              <a:buClr>
                <a:srgbClr val="92D050"/>
              </a:buClr>
              <a:buFont typeface="Arial" panose="020B0604020202020204" pitchFamily="34" charset="0"/>
              <a:buChar char="•"/>
            </a:pPr>
            <a:r>
              <a:rPr lang="en-US" sz="2400" dirty="0">
                <a:solidFill>
                  <a:srgbClr val="000000"/>
                </a:solidFill>
                <a:latin typeface="Calibri" panose="020F0502020204030204" pitchFamily="34" charset="0"/>
              </a:rPr>
              <a:t>Nasopharyngitis 2.2% (n=15)</a:t>
            </a:r>
            <a:endParaRPr lang="en-US" sz="2000" dirty="0">
              <a:solidFill>
                <a:srgbClr val="000000"/>
              </a:solidFill>
              <a:latin typeface="Calibri" panose="020F0502020204030204" pitchFamily="34" charset="0"/>
              <a:cs typeface="MS PGothic" charset="0"/>
            </a:endParaRPr>
          </a:p>
          <a:p>
            <a:pPr>
              <a:spcBef>
                <a:spcPts val="600"/>
              </a:spcBef>
              <a:tabLst>
                <a:tab pos="1422400" algn="l"/>
              </a:tabLst>
              <a:defRPr/>
            </a:pPr>
            <a:endParaRPr lang="en-US" sz="2400" b="1" dirty="0">
              <a:solidFill>
                <a:srgbClr val="000000"/>
              </a:solidFill>
              <a:latin typeface="Calibri" panose="020F0502020204030204" pitchFamily="34" charset="0"/>
              <a:ea typeface="ＭＳ Ｐゴシック" pitchFamily="34" charset="-128"/>
            </a:endParaRPr>
          </a:p>
          <a:p>
            <a:pPr>
              <a:spcBef>
                <a:spcPts val="600"/>
              </a:spcBef>
              <a:tabLst>
                <a:tab pos="1422400" algn="l"/>
              </a:tabLst>
              <a:defRPr/>
            </a:pPr>
            <a:endParaRPr lang="en-US" sz="2400" b="1" dirty="0">
              <a:solidFill>
                <a:srgbClr val="000000"/>
              </a:solidFill>
              <a:latin typeface="Calibri" panose="020F0502020204030204" pitchFamily="34" charset="0"/>
              <a:ea typeface="ＭＳ Ｐゴシック" pitchFamily="34" charset="-128"/>
            </a:endParaRPr>
          </a:p>
        </p:txBody>
      </p:sp>
      <p:sp>
        <p:nvSpPr>
          <p:cNvPr id="5" name="Slide Number Placeholder 3"/>
          <p:cNvSpPr txBox="1">
            <a:spLocks/>
          </p:cNvSpPr>
          <p:nvPr/>
        </p:nvSpPr>
        <p:spPr bwMode="auto">
          <a:xfrm>
            <a:off x="8050427" y="6620905"/>
            <a:ext cx="10668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eaLnBrk="1" hangingPunct="1"/>
            <a:fld id="{25FF24CF-6F55-415E-BD70-49ABC38555DE}" type="slidenum">
              <a:rPr lang="en-US" sz="1200">
                <a:solidFill>
                  <a:srgbClr val="000000"/>
                </a:solidFill>
                <a:latin typeface="Calibri" pitchFamily="34" charset="0"/>
                <a:cs typeface="Arial Unicode MS" pitchFamily="34" charset="-128"/>
              </a:rPr>
              <a:pPr eaLnBrk="1" hangingPunct="1"/>
              <a:t>22</a:t>
            </a:fld>
            <a:endParaRPr lang="en-US" sz="1200" dirty="0">
              <a:solidFill>
                <a:srgbClr val="000000"/>
              </a:solidFill>
              <a:latin typeface="Calibri" pitchFamily="34" charset="0"/>
              <a:cs typeface="Arial Unicode MS" pitchFamily="34" charset="-128"/>
            </a:endParaRPr>
          </a:p>
        </p:txBody>
      </p:sp>
      <p:sp>
        <p:nvSpPr>
          <p:cNvPr id="7" name="Footer Placeholder 4"/>
          <p:cNvSpPr txBox="1">
            <a:spLocks/>
          </p:cNvSpPr>
          <p:nvPr/>
        </p:nvSpPr>
        <p:spPr bwMode="auto">
          <a:xfrm>
            <a:off x="3114675" y="655320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rgbClr val="81B73B"/>
              </a:buClr>
              <a:defRPr sz="2400" b="1">
                <a:solidFill>
                  <a:schemeClr val="tx1"/>
                </a:solidFill>
                <a:latin typeface="Calibri" pitchFamily="34" charset="0"/>
                <a:ea typeface="MS PGothic" pitchFamily="34" charset="-128"/>
              </a:defRPr>
            </a:lvl1pPr>
            <a:lvl2pPr marL="763588" indent="-285750" eaLnBrk="0" hangingPunct="0">
              <a:spcBef>
                <a:spcPct val="20000"/>
              </a:spcBef>
              <a:buClr>
                <a:srgbClr val="81B73B"/>
              </a:buClr>
              <a:buSzPct val="120000"/>
              <a:buFont typeface="Arial" pitchFamily="34" charset="0"/>
              <a:buChar char="•"/>
              <a:defRPr sz="2000">
                <a:solidFill>
                  <a:schemeClr val="tx1"/>
                </a:solidFill>
                <a:latin typeface="Calibri" pitchFamily="34" charset="0"/>
                <a:ea typeface="MS PGothic" pitchFamily="34" charset="-128"/>
              </a:defRPr>
            </a:lvl2pPr>
            <a:lvl3pPr marL="1182688" indent="-228600" eaLnBrk="0" hangingPunct="0">
              <a:spcBef>
                <a:spcPct val="20000"/>
              </a:spcBef>
              <a:buClr>
                <a:srgbClr val="81B73B"/>
              </a:buClr>
              <a:buFont typeface="Courier New" pitchFamily="49" charset="0"/>
              <a:buChar char="o"/>
              <a:defRPr>
                <a:solidFill>
                  <a:schemeClr val="tx1"/>
                </a:solidFill>
                <a:latin typeface="Calibri" pitchFamily="34" charset="0"/>
                <a:ea typeface="MS PGothic" pitchFamily="34" charset="-128"/>
              </a:defRPr>
            </a:lvl3pPr>
            <a:lvl4pPr marL="1601788" indent="-228600" eaLnBrk="0" hangingPunct="0">
              <a:spcBef>
                <a:spcPct val="20000"/>
              </a:spcBef>
              <a:buClr>
                <a:schemeClr val="folHlink"/>
              </a:buClr>
              <a:buChar char="–"/>
              <a:defRPr sz="1600">
                <a:solidFill>
                  <a:srgbClr val="77787B"/>
                </a:solidFill>
                <a:latin typeface="Calibri" pitchFamily="34" charset="0"/>
                <a:ea typeface="MS PGothic" pitchFamily="34" charset="-128"/>
              </a:defRPr>
            </a:lvl4pPr>
            <a:lvl5pPr marL="2057400" indent="-228600" eaLnBrk="0" hangingPunct="0">
              <a:spcBef>
                <a:spcPct val="20000"/>
              </a:spcBef>
              <a:buClr>
                <a:schemeClr val="folHlink"/>
              </a:buClr>
              <a:buChar char="»"/>
              <a:defRPr sz="1600">
                <a:solidFill>
                  <a:srgbClr val="77787B"/>
                </a:solidFill>
                <a:latin typeface="Calibri" pitchFamily="34" charset="0"/>
                <a:ea typeface="MS PGothic" pitchFamily="34" charset="-128"/>
              </a:defRPr>
            </a:lvl5pPr>
            <a:lvl6pPr marL="25146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6pPr>
            <a:lvl7pPr marL="29718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7pPr>
            <a:lvl8pPr marL="34290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8pPr>
            <a:lvl9pPr marL="38862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9pPr>
          </a:lstStyle>
          <a:p>
            <a:pPr algn="ctr">
              <a:spcBef>
                <a:spcPct val="0"/>
              </a:spcBef>
            </a:pPr>
            <a:r>
              <a:rPr lang="en-US" altLang="en-US" sz="1200" dirty="0">
                <a:solidFill>
                  <a:srgbClr val="000000"/>
                </a:solidFill>
              </a:rPr>
              <a:t>CONFIDENTIAL</a:t>
            </a:r>
            <a:endParaRPr lang="en-US" altLang="en-US" sz="1600" dirty="0">
              <a:solidFill>
                <a:srgbClr val="000000"/>
              </a:solidFill>
            </a:endParaRPr>
          </a:p>
        </p:txBody>
      </p:sp>
    </p:spTree>
    <p:extLst>
      <p:ext uri="{BB962C8B-B14F-4D97-AF65-F5344CB8AC3E}">
        <p14:creationId xmlns:p14="http://schemas.microsoft.com/office/powerpoint/2010/main" val="41232571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01000" cy="609600"/>
          </a:xfrm>
        </p:spPr>
        <p:txBody>
          <a:bodyPr/>
          <a:lstStyle/>
          <a:p>
            <a:r>
              <a:rPr lang="en-US" sz="2400" dirty="0">
                <a:solidFill>
                  <a:srgbClr val="000000"/>
                </a:solidFill>
              </a:rPr>
              <a:t>FX006 Safety as Seen by X-Ray Assessment Analysis</a:t>
            </a:r>
            <a:endParaRPr lang="en-US" sz="2400" dirty="0"/>
          </a:p>
        </p:txBody>
      </p:sp>
      <p:sp>
        <p:nvSpPr>
          <p:cNvPr id="5" name="Content Placeholder 4"/>
          <p:cNvSpPr>
            <a:spLocks noGrp="1"/>
          </p:cNvSpPr>
          <p:nvPr>
            <p:ph idx="1"/>
          </p:nvPr>
        </p:nvSpPr>
        <p:spPr>
          <a:xfrm>
            <a:off x="447675" y="914400"/>
            <a:ext cx="8229600" cy="5232202"/>
          </a:xfrm>
        </p:spPr>
        <p:txBody>
          <a:bodyPr/>
          <a:lstStyle/>
          <a:p>
            <a:pPr marL="12700" algn="l" rtl="0"/>
            <a:r>
              <a:rPr lang="en-US" kern="1200" spc="-5" dirty="0">
                <a:solidFill>
                  <a:srgbClr val="000000"/>
                </a:solidFill>
              </a:rPr>
              <a:t>At Week 24, Qualitative Assessments were performed by a central reader of:</a:t>
            </a:r>
          </a:p>
          <a:p>
            <a:pPr lvl="1"/>
            <a:r>
              <a:rPr lang="en-US" sz="2000" dirty="0">
                <a:solidFill>
                  <a:srgbClr val="000000"/>
                </a:solidFill>
              </a:rPr>
              <a:t>Joint Space Narrowing (JSN)</a:t>
            </a:r>
          </a:p>
          <a:p>
            <a:pPr lvl="1"/>
            <a:r>
              <a:rPr lang="en-US" sz="2000" dirty="0">
                <a:solidFill>
                  <a:srgbClr val="000000"/>
                </a:solidFill>
              </a:rPr>
              <a:t>Subchondral Bone Changes</a:t>
            </a:r>
          </a:p>
          <a:p>
            <a:pPr lvl="1"/>
            <a:r>
              <a:rPr lang="en-US" sz="2000" dirty="0">
                <a:solidFill>
                  <a:srgbClr val="000000"/>
                </a:solidFill>
              </a:rPr>
              <a:t>Osteonecrosis</a:t>
            </a:r>
          </a:p>
          <a:p>
            <a:pPr lvl="1"/>
            <a:r>
              <a:rPr lang="en-US" sz="2000" dirty="0">
                <a:solidFill>
                  <a:srgbClr val="000000"/>
                </a:solidFill>
              </a:rPr>
              <a:t>Insufficiency Fracture</a:t>
            </a:r>
          </a:p>
          <a:p>
            <a:pPr lvl="1"/>
            <a:r>
              <a:rPr lang="en-US" sz="2000" dirty="0">
                <a:solidFill>
                  <a:srgbClr val="000000"/>
                </a:solidFill>
              </a:rPr>
              <a:t>Additional Observations</a:t>
            </a:r>
          </a:p>
          <a:p>
            <a:pPr lvl="0"/>
            <a:r>
              <a:rPr lang="en-US" dirty="0">
                <a:solidFill>
                  <a:srgbClr val="000000"/>
                </a:solidFill>
              </a:rPr>
              <a:t>Findings for FX006-treated patients:</a:t>
            </a:r>
          </a:p>
          <a:p>
            <a:pPr lvl="1"/>
            <a:r>
              <a:rPr lang="en-US" sz="2000" dirty="0">
                <a:solidFill>
                  <a:srgbClr val="000000"/>
                </a:solidFill>
              </a:rPr>
              <a:t>Overall rate of JSN between baseline and Week 24 was low and similar between groups  (% with 1 grade increase: FX006 5.0%; placebo 4.1%; TAcs 3.5%) </a:t>
            </a:r>
          </a:p>
          <a:p>
            <a:pPr lvl="1"/>
            <a:r>
              <a:rPr lang="en-US" sz="2000" dirty="0">
                <a:solidFill>
                  <a:srgbClr val="000000"/>
                </a:solidFill>
              </a:rPr>
              <a:t>No FX006-treated patient had X-ray evidence of treatment-emergent insufficiency fracture, subchondral bone changes or osteonecrosis at Week 24.</a:t>
            </a:r>
            <a:endParaRPr lang="en-US" sz="2400" dirty="0"/>
          </a:p>
          <a:p>
            <a:endParaRPr lang="en-US" sz="2400" dirty="0"/>
          </a:p>
          <a:p>
            <a:endParaRPr lang="en-US" dirty="0"/>
          </a:p>
        </p:txBody>
      </p:sp>
      <p:sp>
        <p:nvSpPr>
          <p:cNvPr id="6" name="Slide Number Placeholder 3"/>
          <p:cNvSpPr txBox="1">
            <a:spLocks/>
          </p:cNvSpPr>
          <p:nvPr/>
        </p:nvSpPr>
        <p:spPr bwMode="auto">
          <a:xfrm>
            <a:off x="8001000" y="6638925"/>
            <a:ext cx="10668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eaLnBrk="1" hangingPunct="1"/>
            <a:fld id="{25FF24CF-6F55-415E-BD70-49ABC38555DE}" type="slidenum">
              <a:rPr lang="en-US" sz="1200">
                <a:solidFill>
                  <a:srgbClr val="000000"/>
                </a:solidFill>
                <a:latin typeface="Calibri" pitchFamily="34" charset="0"/>
                <a:cs typeface="Arial Unicode MS" pitchFamily="34" charset="-128"/>
              </a:rPr>
              <a:pPr eaLnBrk="1" hangingPunct="1"/>
              <a:t>23</a:t>
            </a:fld>
            <a:endParaRPr lang="en-US" sz="1200" dirty="0">
              <a:solidFill>
                <a:srgbClr val="000000"/>
              </a:solidFill>
              <a:latin typeface="Calibri" pitchFamily="34" charset="0"/>
              <a:cs typeface="Arial Unicode MS" pitchFamily="34" charset="-128"/>
            </a:endParaRPr>
          </a:p>
        </p:txBody>
      </p:sp>
      <p:sp>
        <p:nvSpPr>
          <p:cNvPr id="7" name="Footer Placeholder 4"/>
          <p:cNvSpPr txBox="1">
            <a:spLocks/>
          </p:cNvSpPr>
          <p:nvPr/>
        </p:nvSpPr>
        <p:spPr bwMode="auto">
          <a:xfrm>
            <a:off x="3114675" y="655320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rgbClr val="81B73B"/>
              </a:buClr>
              <a:defRPr sz="2400" b="1">
                <a:solidFill>
                  <a:schemeClr val="tx1"/>
                </a:solidFill>
                <a:latin typeface="Calibri" pitchFamily="34" charset="0"/>
                <a:ea typeface="MS PGothic" pitchFamily="34" charset="-128"/>
              </a:defRPr>
            </a:lvl1pPr>
            <a:lvl2pPr marL="763588" indent="-285750" eaLnBrk="0" hangingPunct="0">
              <a:spcBef>
                <a:spcPct val="20000"/>
              </a:spcBef>
              <a:buClr>
                <a:srgbClr val="81B73B"/>
              </a:buClr>
              <a:buSzPct val="120000"/>
              <a:buFont typeface="Arial" pitchFamily="34" charset="0"/>
              <a:buChar char="•"/>
              <a:defRPr sz="2000">
                <a:solidFill>
                  <a:schemeClr val="tx1"/>
                </a:solidFill>
                <a:latin typeface="Calibri" pitchFamily="34" charset="0"/>
                <a:ea typeface="MS PGothic" pitchFamily="34" charset="-128"/>
              </a:defRPr>
            </a:lvl2pPr>
            <a:lvl3pPr marL="1182688" indent="-228600" eaLnBrk="0" hangingPunct="0">
              <a:spcBef>
                <a:spcPct val="20000"/>
              </a:spcBef>
              <a:buClr>
                <a:srgbClr val="81B73B"/>
              </a:buClr>
              <a:buFont typeface="Courier New" pitchFamily="49" charset="0"/>
              <a:buChar char="o"/>
              <a:defRPr>
                <a:solidFill>
                  <a:schemeClr val="tx1"/>
                </a:solidFill>
                <a:latin typeface="Calibri" pitchFamily="34" charset="0"/>
                <a:ea typeface="MS PGothic" pitchFamily="34" charset="-128"/>
              </a:defRPr>
            </a:lvl3pPr>
            <a:lvl4pPr marL="1601788" indent="-228600" eaLnBrk="0" hangingPunct="0">
              <a:spcBef>
                <a:spcPct val="20000"/>
              </a:spcBef>
              <a:buClr>
                <a:schemeClr val="folHlink"/>
              </a:buClr>
              <a:buChar char="–"/>
              <a:defRPr sz="1600">
                <a:solidFill>
                  <a:srgbClr val="77787B"/>
                </a:solidFill>
                <a:latin typeface="Calibri" pitchFamily="34" charset="0"/>
                <a:ea typeface="MS PGothic" pitchFamily="34" charset="-128"/>
              </a:defRPr>
            </a:lvl4pPr>
            <a:lvl5pPr marL="2057400" indent="-228600" eaLnBrk="0" hangingPunct="0">
              <a:spcBef>
                <a:spcPct val="20000"/>
              </a:spcBef>
              <a:buClr>
                <a:schemeClr val="folHlink"/>
              </a:buClr>
              <a:buChar char="»"/>
              <a:defRPr sz="1600">
                <a:solidFill>
                  <a:srgbClr val="77787B"/>
                </a:solidFill>
                <a:latin typeface="Calibri" pitchFamily="34" charset="0"/>
                <a:ea typeface="MS PGothic" pitchFamily="34" charset="-128"/>
              </a:defRPr>
            </a:lvl5pPr>
            <a:lvl6pPr marL="25146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6pPr>
            <a:lvl7pPr marL="29718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7pPr>
            <a:lvl8pPr marL="34290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8pPr>
            <a:lvl9pPr marL="38862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9pPr>
          </a:lstStyle>
          <a:p>
            <a:pPr algn="ctr">
              <a:spcBef>
                <a:spcPct val="0"/>
              </a:spcBef>
            </a:pPr>
            <a:r>
              <a:rPr lang="en-US" altLang="en-US" sz="1200" dirty="0">
                <a:solidFill>
                  <a:srgbClr val="000000"/>
                </a:solidFill>
              </a:rPr>
              <a:t>CONFIDENTIAL</a:t>
            </a:r>
            <a:endParaRPr lang="en-US" altLang="en-US" sz="1600" dirty="0">
              <a:solidFill>
                <a:srgbClr val="000000"/>
              </a:solidFill>
            </a:endParaRPr>
          </a:p>
        </p:txBody>
      </p:sp>
    </p:spTree>
    <p:extLst>
      <p:ext uri="{BB962C8B-B14F-4D97-AF65-F5344CB8AC3E}">
        <p14:creationId xmlns:p14="http://schemas.microsoft.com/office/powerpoint/2010/main" val="2596168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FX006-2018-015 Protocol</a:t>
            </a:r>
          </a:p>
        </p:txBody>
      </p:sp>
      <p:sp>
        <p:nvSpPr>
          <p:cNvPr id="4" name="Text Placeholder 3"/>
          <p:cNvSpPr>
            <a:spLocks noGrp="1"/>
          </p:cNvSpPr>
          <p:nvPr>
            <p:ph type="body" idx="1"/>
          </p:nvPr>
        </p:nvSpPr>
        <p:spPr/>
        <p:txBody>
          <a:bodyPr>
            <a:normAutofit fontScale="70000" lnSpcReduction="20000"/>
          </a:bodyPr>
          <a:lstStyle/>
          <a:p>
            <a:r>
              <a:rPr lang="en-US" sz="3100" dirty="0"/>
              <a:t>A Randomized, Double-blind, Placebo-controlled, Parallel-group Study to Evaluate the Efficacy and Safety of FX006 in Patients with Hip Osteoarthritis</a:t>
            </a:r>
          </a:p>
          <a:p>
            <a:endParaRPr lang="en-US" dirty="0"/>
          </a:p>
        </p:txBody>
      </p:sp>
    </p:spTree>
    <p:extLst>
      <p:ext uri="{BB962C8B-B14F-4D97-AF65-F5344CB8AC3E}">
        <p14:creationId xmlns:p14="http://schemas.microsoft.com/office/powerpoint/2010/main" val="1849930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Site Overview and Enrollment Expectations </a:t>
            </a:r>
          </a:p>
        </p:txBody>
      </p:sp>
      <p:sp>
        <p:nvSpPr>
          <p:cNvPr id="3" name="Content Placeholder 2"/>
          <p:cNvSpPr>
            <a:spLocks noGrp="1"/>
          </p:cNvSpPr>
          <p:nvPr>
            <p:ph idx="1"/>
          </p:nvPr>
        </p:nvSpPr>
        <p:spPr/>
        <p:txBody>
          <a:bodyPr>
            <a:normAutofit/>
          </a:bodyPr>
          <a:lstStyle/>
          <a:p>
            <a:r>
              <a:rPr lang="en-US" dirty="0"/>
              <a:t>Study Centers:  </a:t>
            </a:r>
            <a:r>
              <a:rPr lang="en-US" b="0" dirty="0"/>
              <a:t>Multiple centers, approximately 40-50 sites </a:t>
            </a:r>
          </a:p>
          <a:p>
            <a:r>
              <a:rPr lang="en-US" b="0" dirty="0"/>
              <a:t>	40 US Sites, Possibly 5 CAN Sites</a:t>
            </a:r>
          </a:p>
          <a:p>
            <a:r>
              <a:rPr lang="en-US" dirty="0"/>
              <a:t>Study Phase:  </a:t>
            </a:r>
            <a:r>
              <a:rPr lang="en-US" b="0" dirty="0"/>
              <a:t>Phase 3</a:t>
            </a:r>
          </a:p>
          <a:p>
            <a:r>
              <a:rPr lang="en-US" dirty="0"/>
              <a:t>Number of Patients: </a:t>
            </a:r>
            <a:r>
              <a:rPr lang="en-US" b="0" dirty="0"/>
              <a:t>440 patients (n=220/arm)</a:t>
            </a:r>
            <a:endParaRPr lang="en-US" b="0" dirty="0">
              <a:solidFill>
                <a:srgbClr val="000000"/>
              </a:solidFill>
            </a:endParaRPr>
          </a:p>
          <a:p>
            <a:endParaRPr lang="en-US" b="0" dirty="0">
              <a:solidFill>
                <a:srgbClr val="000000"/>
              </a:solidFill>
            </a:endParaRPr>
          </a:p>
          <a:p>
            <a:pPr marL="342900" indent="-342900">
              <a:buFont typeface="Arial" panose="020B0604020202020204" pitchFamily="34" charset="0"/>
              <a:buChar char="•"/>
            </a:pPr>
            <a:r>
              <a:rPr lang="en-US" b="0" dirty="0">
                <a:solidFill>
                  <a:srgbClr val="000000"/>
                </a:solidFill>
              </a:rPr>
              <a:t>Study enrollment expected to complete by June 2019.</a:t>
            </a:r>
          </a:p>
          <a:p>
            <a:pPr marL="342900" indent="-342900">
              <a:buFont typeface="Arial" panose="020B0604020202020204" pitchFamily="34" charset="0"/>
              <a:buChar char="•"/>
            </a:pPr>
            <a:r>
              <a:rPr lang="en-US" b="0" dirty="0">
                <a:solidFill>
                  <a:srgbClr val="000000"/>
                </a:solidFill>
              </a:rPr>
              <a:t>Site enrollment max will be 40 patients/site. </a:t>
            </a:r>
          </a:p>
          <a:p>
            <a:pPr marL="342900" indent="-342900">
              <a:buFont typeface="Arial" panose="020B0604020202020204" pitchFamily="34" charset="0"/>
              <a:buChar char="•"/>
            </a:pPr>
            <a:r>
              <a:rPr lang="en-US" b="0" dirty="0">
                <a:solidFill>
                  <a:srgbClr val="000000"/>
                </a:solidFill>
              </a:rPr>
              <a:t>Sites are expected to enroll 2-4 patients per month. </a:t>
            </a:r>
          </a:p>
          <a:p>
            <a:endParaRPr lang="en-US" sz="2200" dirty="0"/>
          </a:p>
        </p:txBody>
      </p:sp>
    </p:spTree>
    <p:extLst>
      <p:ext uri="{BB962C8B-B14F-4D97-AF65-F5344CB8AC3E}">
        <p14:creationId xmlns:p14="http://schemas.microsoft.com/office/powerpoint/2010/main" val="3476066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Design</a:t>
            </a:r>
          </a:p>
        </p:txBody>
      </p:sp>
      <p:sp>
        <p:nvSpPr>
          <p:cNvPr id="4" name="Text Placeholder 3"/>
          <p:cNvSpPr>
            <a:spLocks noGrp="1"/>
          </p:cNvSpPr>
          <p:nvPr>
            <p:ph idx="1"/>
          </p:nvPr>
        </p:nvSpPr>
        <p:spPr/>
        <p:txBody>
          <a:bodyPr>
            <a:normAutofit/>
          </a:bodyPr>
          <a:lstStyle/>
          <a:p>
            <a:pPr marL="342900" indent="-342900">
              <a:buFont typeface="Arial" panose="020B0604020202020204" pitchFamily="34" charset="0"/>
              <a:buChar char="•"/>
            </a:pPr>
            <a:r>
              <a:rPr lang="en-US" b="0" dirty="0"/>
              <a:t>A multi-center, randomized, double-blind, placebo-controlled, parallel-group study in patients with hip OA</a:t>
            </a:r>
          </a:p>
          <a:p>
            <a:pPr marL="342900" indent="-342900">
              <a:buFont typeface="Arial" panose="020B0604020202020204" pitchFamily="34" charset="0"/>
              <a:buChar char="•"/>
            </a:pPr>
            <a:r>
              <a:rPr lang="en-US" b="0" dirty="0"/>
              <a:t>Approximately 440 patients randomized to one of two treatment groups (FX006 or saline placebo ) in a 1:1 ratio, and treated with a single IA injection of either 32 mg FX006 or normal saline.</a:t>
            </a:r>
          </a:p>
          <a:p>
            <a:pPr marL="914400" lvl="1" indent="-342900"/>
            <a:r>
              <a:rPr lang="en-US" dirty="0"/>
              <a:t>An estimated 220 patients will receive a second injection in the open-label phase.</a:t>
            </a:r>
            <a:endParaRPr lang="en-US" b="0" dirty="0"/>
          </a:p>
          <a:p>
            <a:pPr marL="342900" indent="-342900">
              <a:buFont typeface="Arial" panose="020B0604020202020204" pitchFamily="34" charset="0"/>
              <a:buChar char="•"/>
            </a:pPr>
            <a:r>
              <a:rPr lang="en-US" b="0" dirty="0"/>
              <a:t>FX006 or saline placebo will be administered as a single IA injection with a 12-week follow-up period in the double-blind phase.</a:t>
            </a:r>
          </a:p>
          <a:p>
            <a:pPr marL="342900" indent="-342900">
              <a:buFont typeface="Arial" panose="020B0604020202020204" pitchFamily="34" charset="0"/>
              <a:buChar char="•"/>
            </a:pPr>
            <a:endParaRPr lang="en-US" b="0" dirty="0"/>
          </a:p>
        </p:txBody>
      </p:sp>
    </p:spTree>
    <p:extLst>
      <p:ext uri="{BB962C8B-B14F-4D97-AF65-F5344CB8AC3E}">
        <p14:creationId xmlns:p14="http://schemas.microsoft.com/office/powerpoint/2010/main" val="147996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Design (Continued)</a:t>
            </a:r>
          </a:p>
        </p:txBody>
      </p:sp>
      <p:sp>
        <p:nvSpPr>
          <p:cNvPr id="4" name="Text Placeholder 3"/>
          <p:cNvSpPr>
            <a:spLocks noGrp="1"/>
          </p:cNvSpPr>
          <p:nvPr>
            <p:ph idx="1"/>
          </p:nvPr>
        </p:nvSpPr>
        <p:spPr/>
        <p:txBody>
          <a:bodyPr>
            <a:normAutofit/>
          </a:bodyPr>
          <a:lstStyle/>
          <a:p>
            <a:r>
              <a:rPr lang="en-US" sz="2400" b="0" i="1" dirty="0"/>
              <a:t>Two Phases to this study</a:t>
            </a:r>
            <a:r>
              <a:rPr lang="en-US" sz="2400" b="0" dirty="0"/>
              <a:t>: </a:t>
            </a:r>
          </a:p>
          <a:p>
            <a:pPr marL="342900" indent="-342900">
              <a:buFont typeface="Arial" panose="020B0604020202020204" pitchFamily="34" charset="0"/>
              <a:buChar char="•"/>
            </a:pPr>
            <a:r>
              <a:rPr lang="en-US" sz="2200" b="0" dirty="0"/>
              <a:t>Double Blind Phase (12 Weeks) </a:t>
            </a:r>
          </a:p>
          <a:p>
            <a:pPr marL="342900" indent="-342900">
              <a:buFont typeface="Arial" panose="020B0604020202020204" pitchFamily="34" charset="0"/>
              <a:buChar char="•"/>
            </a:pPr>
            <a:r>
              <a:rPr lang="en-US" sz="2200" b="0" dirty="0"/>
              <a:t>Open Label Extension Phase (OLE), which can start at Week 12, 16, 20 or 24 (depending on when patient receives second injection). </a:t>
            </a:r>
            <a:endParaRPr lang="en-US" sz="2200" dirty="0"/>
          </a:p>
          <a:p>
            <a:pPr marL="914400" lvl="1" indent="-342900"/>
            <a:r>
              <a:rPr lang="en-US" sz="2000" b="0" dirty="0"/>
              <a:t>Patients will then return for follow-up visits every 4 weeks for 12 weeks post second injection and will complete the study 12 weeks post second injection (e.g., Week 24, 28, 32, or 36 depending on when the patient receives the open-label injection).</a:t>
            </a:r>
          </a:p>
          <a:p>
            <a:pPr marL="914400" lvl="1" indent="-342900"/>
            <a:r>
              <a:rPr lang="en-US" sz="2000" b="0" dirty="0"/>
              <a:t>Patients who are not eligible for a second injection after evaluation at Weeks 12, 16, 20, and 24 will complete the study at the Week 24 visit and complete the End of Study (EOS) assessments.</a:t>
            </a:r>
          </a:p>
          <a:p>
            <a:pPr marL="342900" indent="-342900">
              <a:buFont typeface="Arial" panose="020B0604020202020204" pitchFamily="34" charset="0"/>
              <a:buChar char="•"/>
            </a:pPr>
            <a:endParaRPr lang="en-US" sz="2400" b="0" dirty="0"/>
          </a:p>
        </p:txBody>
      </p:sp>
    </p:spTree>
    <p:extLst>
      <p:ext uri="{BB962C8B-B14F-4D97-AF65-F5344CB8AC3E}">
        <p14:creationId xmlns:p14="http://schemas.microsoft.com/office/powerpoint/2010/main" val="1156351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Flow Chart</a:t>
            </a:r>
          </a:p>
        </p:txBody>
      </p:sp>
      <p:pic>
        <p:nvPicPr>
          <p:cNvPr id="4" name="Picture 3">
            <a:extLst>
              <a:ext uri="{FF2B5EF4-FFF2-40B4-BE49-F238E27FC236}">
                <a16:creationId xmlns:a16="http://schemas.microsoft.com/office/drawing/2014/main" id="{E9C7A9C0-1D63-4972-A741-4161E34F3DE6}"/>
              </a:ext>
            </a:extLst>
          </p:cNvPr>
          <p:cNvPicPr>
            <a:picLocks noChangeAspect="1"/>
          </p:cNvPicPr>
          <p:nvPr/>
        </p:nvPicPr>
        <p:blipFill>
          <a:blip r:embed="rId2"/>
          <a:stretch>
            <a:fillRect/>
          </a:stretch>
        </p:blipFill>
        <p:spPr>
          <a:xfrm>
            <a:off x="1524000" y="1019175"/>
            <a:ext cx="6095999" cy="4819650"/>
          </a:xfrm>
          <a:prstGeom prst="rect">
            <a:avLst/>
          </a:prstGeom>
        </p:spPr>
      </p:pic>
    </p:spTree>
    <p:extLst>
      <p:ext uri="{BB962C8B-B14F-4D97-AF65-F5344CB8AC3E}">
        <p14:creationId xmlns:p14="http://schemas.microsoft.com/office/powerpoint/2010/main" val="1010104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Objectives – Double Blind Phase</a:t>
            </a:r>
          </a:p>
        </p:txBody>
      </p:sp>
      <p:sp>
        <p:nvSpPr>
          <p:cNvPr id="4" name="Text Placeholder 3"/>
          <p:cNvSpPr>
            <a:spLocks noGrp="1"/>
          </p:cNvSpPr>
          <p:nvPr>
            <p:ph idx="1"/>
          </p:nvPr>
        </p:nvSpPr>
        <p:spPr/>
        <p:txBody>
          <a:bodyPr/>
          <a:lstStyle/>
          <a:p>
            <a:r>
              <a:rPr lang="en-US" sz="2400" i="1" dirty="0"/>
              <a:t>Primary</a:t>
            </a:r>
            <a:endParaRPr lang="en-US" sz="2400" dirty="0"/>
          </a:p>
          <a:p>
            <a:pPr lvl="1"/>
            <a:r>
              <a:rPr lang="en-US" sz="2400" dirty="0"/>
              <a:t>To assess the efficacy of FX006 on pain following an IA injection in patients with hip OA</a:t>
            </a:r>
          </a:p>
          <a:p>
            <a:r>
              <a:rPr lang="en-US" sz="2400" i="1" dirty="0"/>
              <a:t>Secondary:</a:t>
            </a:r>
            <a:endParaRPr lang="en-US" sz="2400" dirty="0"/>
          </a:p>
          <a:p>
            <a:pPr lvl="1"/>
            <a:r>
              <a:rPr lang="en-US" sz="2400" dirty="0"/>
              <a:t>To assess the efficacy of FX006 on function, global impression of change, stiffness, quality of life, treatment satisfaction, sleep quality and consumption of rescue medication in patients with hip OA</a:t>
            </a:r>
          </a:p>
          <a:p>
            <a:pPr lvl="1"/>
            <a:r>
              <a:rPr lang="en-US" sz="2400" dirty="0"/>
              <a:t>To assess the safety of FX006 in patients with hip OA</a:t>
            </a:r>
          </a:p>
          <a:p>
            <a:endParaRPr lang="en-US" dirty="0"/>
          </a:p>
        </p:txBody>
      </p:sp>
    </p:spTree>
    <p:extLst>
      <p:ext uri="{BB962C8B-B14F-4D97-AF65-F5344CB8AC3E}">
        <p14:creationId xmlns:p14="http://schemas.microsoft.com/office/powerpoint/2010/main" val="1538627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Flexion Team</a:t>
            </a:r>
          </a:p>
        </p:txBody>
      </p:sp>
      <p:sp>
        <p:nvSpPr>
          <p:cNvPr id="3" name="Content Placeholder 2"/>
          <p:cNvSpPr>
            <a:spLocks noGrp="1"/>
          </p:cNvSpPr>
          <p:nvPr>
            <p:ph idx="1"/>
          </p:nvPr>
        </p:nvSpPr>
        <p:spPr>
          <a:xfrm>
            <a:off x="571500" y="1028701"/>
            <a:ext cx="8420100" cy="4952999"/>
          </a:xfrm>
        </p:spPr>
        <p:txBody>
          <a:bodyPr/>
          <a:lstStyle/>
          <a:p>
            <a:pPr>
              <a:spcBef>
                <a:spcPts val="430"/>
              </a:spcBef>
              <a:buClr>
                <a:srgbClr val="81B73B"/>
              </a:buClr>
              <a:buSzPct val="119444"/>
              <a:tabLst>
                <a:tab pos="776605" algn="l"/>
              </a:tabLst>
              <a:defRPr/>
            </a:pPr>
            <a:r>
              <a:rPr lang="en-US" u="sng" dirty="0">
                <a:latin typeface="Raleway"/>
              </a:rPr>
              <a:t>Blinded</a:t>
            </a:r>
          </a:p>
          <a:p>
            <a:pPr marL="285750" indent="-285750">
              <a:spcBef>
                <a:spcPts val="430"/>
              </a:spcBef>
              <a:buClr>
                <a:srgbClr val="81B73B"/>
              </a:buClr>
              <a:buSzPct val="119444"/>
              <a:buFont typeface="Arial" panose="020B0604020202020204" pitchFamily="34" charset="0"/>
              <a:buChar char="•"/>
              <a:tabLst>
                <a:tab pos="776605" algn="l"/>
              </a:tabLst>
              <a:defRPr/>
            </a:pPr>
            <a:r>
              <a:rPr lang="en-US" b="0" dirty="0">
                <a:latin typeface="Raleway"/>
              </a:rPr>
              <a:t>Robert Arbeit, MD		Medical Monitor</a:t>
            </a:r>
          </a:p>
          <a:p>
            <a:pPr marL="285750" indent="-285750">
              <a:spcBef>
                <a:spcPts val="430"/>
              </a:spcBef>
              <a:buClr>
                <a:srgbClr val="81B73B"/>
              </a:buClr>
              <a:buSzPct val="119444"/>
              <a:buFont typeface="Arial" panose="020B0604020202020204" pitchFamily="34" charset="0"/>
              <a:buChar char="•"/>
              <a:tabLst>
                <a:tab pos="776605" algn="l"/>
              </a:tabLst>
              <a:defRPr/>
            </a:pPr>
            <a:r>
              <a:rPr lang="en-US" b="0" dirty="0">
                <a:latin typeface="Raleway"/>
              </a:rPr>
              <a:t>Lorena Prekulaj		Clinical Trial Manager</a:t>
            </a:r>
          </a:p>
          <a:p>
            <a:pPr marL="285750" indent="-285750">
              <a:spcBef>
                <a:spcPts val="430"/>
              </a:spcBef>
              <a:buClr>
                <a:srgbClr val="81B73B"/>
              </a:buClr>
              <a:buSzPct val="119444"/>
              <a:buFont typeface="Arial" panose="020B0604020202020204" pitchFamily="34" charset="0"/>
              <a:buChar char="•"/>
              <a:tabLst>
                <a:tab pos="776605" algn="l"/>
              </a:tabLst>
              <a:defRPr/>
            </a:pPr>
            <a:r>
              <a:rPr lang="en-US" b="0" dirty="0">
                <a:latin typeface="Raleway"/>
              </a:rPr>
              <a:t>Margaret </a:t>
            </a:r>
            <a:r>
              <a:rPr lang="en-US" b="0" dirty="0" err="1">
                <a:latin typeface="Raleway"/>
              </a:rPr>
              <a:t>Szerszunowicz</a:t>
            </a:r>
            <a:r>
              <a:rPr lang="en-US" b="0" dirty="0">
                <a:latin typeface="Raleway"/>
              </a:rPr>
              <a:t>	In-House Clinical Research Associate  </a:t>
            </a:r>
          </a:p>
          <a:p>
            <a:pPr marL="285750" indent="-285750">
              <a:spcBef>
                <a:spcPts val="430"/>
              </a:spcBef>
              <a:buClr>
                <a:srgbClr val="81B73B"/>
              </a:buClr>
              <a:buSzPct val="119444"/>
              <a:buFont typeface="Arial" panose="020B0604020202020204" pitchFamily="34" charset="0"/>
              <a:buChar char="•"/>
              <a:tabLst>
                <a:tab pos="776605" algn="l"/>
              </a:tabLst>
              <a:defRPr/>
            </a:pPr>
            <a:r>
              <a:rPr lang="en-US" b="0" dirty="0">
                <a:latin typeface="Raleway"/>
              </a:rPr>
              <a:t>Kaliela Osha			Clinical Project Coordinator</a:t>
            </a:r>
          </a:p>
          <a:p>
            <a:pPr marL="285750" indent="-285750">
              <a:lnSpc>
                <a:spcPct val="100000"/>
              </a:lnSpc>
              <a:spcBef>
                <a:spcPts val="430"/>
              </a:spcBef>
              <a:buClr>
                <a:srgbClr val="81B73B"/>
              </a:buClr>
              <a:buSzPct val="119444"/>
              <a:buFont typeface="Arial" panose="020B0604020202020204" pitchFamily="34" charset="0"/>
              <a:buChar char="•"/>
              <a:tabLst>
                <a:tab pos="776605" algn="l"/>
              </a:tabLst>
              <a:defRPr/>
            </a:pPr>
            <a:r>
              <a:rPr lang="en-US" b="0" dirty="0">
                <a:latin typeface="Raleway"/>
              </a:rPr>
              <a:t>Bob Chinchillo		Data Manager </a:t>
            </a:r>
          </a:p>
          <a:p>
            <a:pPr marL="285750" indent="-285750">
              <a:lnSpc>
                <a:spcPct val="100000"/>
              </a:lnSpc>
              <a:spcBef>
                <a:spcPts val="430"/>
              </a:spcBef>
              <a:buClr>
                <a:srgbClr val="81B73B"/>
              </a:buClr>
              <a:buSzPct val="119444"/>
              <a:buFont typeface="Arial" panose="020B0604020202020204" pitchFamily="34" charset="0"/>
              <a:buChar char="•"/>
              <a:tabLst>
                <a:tab pos="776605" algn="l"/>
              </a:tabLst>
              <a:defRPr/>
            </a:pPr>
            <a:r>
              <a:rPr lang="en-US" b="0" dirty="0">
                <a:latin typeface="Raleway"/>
              </a:rPr>
              <a:t>Jennifer Bermont		Data Manager (back-up)</a:t>
            </a:r>
          </a:p>
          <a:p>
            <a:pPr marL="285750" indent="-285750">
              <a:lnSpc>
                <a:spcPct val="100000"/>
              </a:lnSpc>
              <a:spcBef>
                <a:spcPts val="430"/>
              </a:spcBef>
              <a:buClr>
                <a:srgbClr val="81B73B"/>
              </a:buClr>
              <a:buSzPct val="119444"/>
              <a:buFont typeface="Arial" panose="020B0604020202020204" pitchFamily="34" charset="0"/>
              <a:buChar char="•"/>
              <a:tabLst>
                <a:tab pos="776605" algn="l"/>
              </a:tabLst>
              <a:defRPr/>
            </a:pPr>
            <a:endParaRPr lang="en-US" b="0" dirty="0">
              <a:latin typeface="Raleway"/>
            </a:endParaRPr>
          </a:p>
          <a:p>
            <a:pPr marL="285750" indent="-285750">
              <a:lnSpc>
                <a:spcPct val="100000"/>
              </a:lnSpc>
              <a:spcBef>
                <a:spcPts val="430"/>
              </a:spcBef>
              <a:buClr>
                <a:srgbClr val="81B73B"/>
              </a:buClr>
              <a:buSzPct val="119444"/>
              <a:buFont typeface="Arial" panose="020B0604020202020204" pitchFamily="34" charset="0"/>
              <a:buChar char="•"/>
              <a:tabLst>
                <a:tab pos="776605" algn="l"/>
              </a:tabLst>
              <a:defRPr/>
            </a:pPr>
            <a:endParaRPr lang="en-US" b="0" dirty="0">
              <a:latin typeface="Raleway"/>
            </a:endParaRPr>
          </a:p>
          <a:p>
            <a:pPr>
              <a:lnSpc>
                <a:spcPct val="100000"/>
              </a:lnSpc>
              <a:spcBef>
                <a:spcPts val="430"/>
              </a:spcBef>
              <a:buClr>
                <a:srgbClr val="81B73B"/>
              </a:buClr>
              <a:buSzPct val="119444"/>
              <a:tabLst>
                <a:tab pos="776605" algn="l"/>
              </a:tabLst>
              <a:defRPr/>
            </a:pPr>
            <a:r>
              <a:rPr lang="en-US" u="sng" dirty="0" err="1">
                <a:latin typeface="Raleway"/>
              </a:rPr>
              <a:t>Unblinded</a:t>
            </a:r>
            <a:endParaRPr lang="en-US" u="sng" dirty="0">
              <a:latin typeface="Raleway"/>
            </a:endParaRPr>
          </a:p>
          <a:p>
            <a:pPr marL="285750" indent="-285750">
              <a:lnSpc>
                <a:spcPct val="100000"/>
              </a:lnSpc>
              <a:spcBef>
                <a:spcPts val="430"/>
              </a:spcBef>
              <a:buClr>
                <a:srgbClr val="81B73B"/>
              </a:buClr>
              <a:buSzPct val="119444"/>
              <a:buFont typeface="Arial" panose="020B0604020202020204" pitchFamily="34" charset="0"/>
              <a:buChar char="•"/>
              <a:tabLst>
                <a:tab pos="776605" algn="l"/>
              </a:tabLst>
              <a:defRPr/>
            </a:pPr>
            <a:r>
              <a:rPr lang="en-US" b="0" dirty="0">
                <a:latin typeface="Raleway"/>
              </a:rPr>
              <a:t>Danielle Price   		Clinical Supply (</a:t>
            </a:r>
            <a:r>
              <a:rPr lang="en-US" b="0" dirty="0" err="1">
                <a:latin typeface="Raleway"/>
              </a:rPr>
              <a:t>unblinded</a:t>
            </a:r>
            <a:r>
              <a:rPr lang="en-US" b="0" dirty="0">
                <a:latin typeface="Raleway"/>
              </a:rPr>
              <a:t>)</a:t>
            </a:r>
          </a:p>
        </p:txBody>
      </p:sp>
    </p:spTree>
    <p:extLst>
      <p:ext uri="{BB962C8B-B14F-4D97-AF65-F5344CB8AC3E}">
        <p14:creationId xmlns:p14="http://schemas.microsoft.com/office/powerpoint/2010/main" val="40853686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Objectives – Open Label Extension Phase</a:t>
            </a:r>
          </a:p>
        </p:txBody>
      </p:sp>
      <p:sp>
        <p:nvSpPr>
          <p:cNvPr id="4" name="Text Placeholder 3"/>
          <p:cNvSpPr>
            <a:spLocks noGrp="1"/>
          </p:cNvSpPr>
          <p:nvPr>
            <p:ph idx="1"/>
          </p:nvPr>
        </p:nvSpPr>
        <p:spPr/>
        <p:txBody>
          <a:bodyPr/>
          <a:lstStyle/>
          <a:p>
            <a:r>
              <a:rPr lang="en-US" sz="2400" i="1" dirty="0"/>
              <a:t>Primary:</a:t>
            </a:r>
            <a:endParaRPr lang="en-US" sz="2400" dirty="0"/>
          </a:p>
          <a:p>
            <a:pPr lvl="1"/>
            <a:r>
              <a:rPr lang="en-US" sz="2400" dirty="0"/>
              <a:t>To assess the overall safety of a second injection of FX006 in patients with hip OA</a:t>
            </a:r>
          </a:p>
          <a:p>
            <a:r>
              <a:rPr lang="en-US" sz="2400" i="1" dirty="0"/>
              <a:t>Secondary:</a:t>
            </a:r>
            <a:endParaRPr lang="en-US" sz="2400" dirty="0"/>
          </a:p>
          <a:p>
            <a:pPr lvl="1"/>
            <a:r>
              <a:rPr lang="en-US" sz="2400" dirty="0"/>
              <a:t>To examine efficacy following a second injection of FX006 in patients with hip OA</a:t>
            </a:r>
          </a:p>
          <a:p>
            <a:endParaRPr lang="en-US" dirty="0"/>
          </a:p>
        </p:txBody>
      </p:sp>
    </p:spTree>
    <p:extLst>
      <p:ext uri="{BB962C8B-B14F-4D97-AF65-F5344CB8AC3E}">
        <p14:creationId xmlns:p14="http://schemas.microsoft.com/office/powerpoint/2010/main" val="694743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Blinding</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b="0" dirty="0"/>
              <a:t>Blinded-assessor technique will be used in this study in order to maintain double-blind conditions. </a:t>
            </a:r>
          </a:p>
          <a:p>
            <a:pPr marL="342900" indent="-342900">
              <a:buFont typeface="Arial" panose="020B0604020202020204" pitchFamily="34" charset="0"/>
              <a:buChar char="•"/>
            </a:pPr>
            <a:r>
              <a:rPr lang="en-US" sz="2400" b="0" dirty="0"/>
              <a:t>A site specific blinding plan will be developed to ensure the blind is maintained throughout the duration of the study.</a:t>
            </a:r>
          </a:p>
          <a:p>
            <a:pPr marL="342900" indent="-342900">
              <a:buFont typeface="Arial" panose="020B0604020202020204" pitchFamily="34" charset="0"/>
              <a:buChar char="•"/>
            </a:pPr>
            <a:r>
              <a:rPr lang="en-US" sz="2400" b="0" dirty="0"/>
              <a:t>Treatments will be prepared by an unblinded pharmacist/coordinator who has experience with the preparation of study medication and who has been properly trained by the Sponsor or designee. </a:t>
            </a:r>
          </a:p>
          <a:p>
            <a:pPr marL="342900" indent="-342900">
              <a:buFont typeface="Arial" panose="020B0604020202020204" pitchFamily="34" charset="0"/>
              <a:buChar char="•"/>
            </a:pPr>
            <a:r>
              <a:rPr lang="en-US" sz="2400" b="0" dirty="0"/>
              <a:t>IA injections will be performed by an unblinded injector.</a:t>
            </a:r>
          </a:p>
          <a:p>
            <a:pPr marL="342900" indent="-342900">
              <a:buFont typeface="Arial" panose="020B0604020202020204" pitchFamily="34" charset="0"/>
              <a:buChar char="•"/>
            </a:pPr>
            <a:r>
              <a:rPr lang="en-US" sz="2400" b="0" dirty="0"/>
              <a:t>The PI cannot serve as both Injector and PI, as the PI must be blinded.</a:t>
            </a:r>
          </a:p>
        </p:txBody>
      </p:sp>
    </p:spTree>
    <p:extLst>
      <p:ext uri="{BB962C8B-B14F-4D97-AF65-F5344CB8AC3E}">
        <p14:creationId xmlns:p14="http://schemas.microsoft.com/office/powerpoint/2010/main" val="10914171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Breaking the Blind</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b="0" dirty="0"/>
              <a:t>If there is a clinical adverse event that the Investigator judges requiring unblinding of study medication, they will promptly contact the Medical Monitor and review the situation. If the consensus is to unblind the subject’s treatment, a trained and authorized site user will log into the Emergency Study Code Break Module and will be provided the patient’s treatment assignment.</a:t>
            </a:r>
          </a:p>
          <a:p>
            <a:pPr marL="342900" indent="-342900">
              <a:buFont typeface="Arial" panose="020B0604020202020204" pitchFamily="34" charset="0"/>
              <a:buChar char="•"/>
            </a:pPr>
            <a:r>
              <a:rPr lang="en-US" b="0" dirty="0"/>
              <a:t>If there is a clinical adverse event that Pharmacovigilance or Regulatory judge requires unblinding of study medication, the Sponsor’s internal procedure will be followed.</a:t>
            </a:r>
          </a:p>
          <a:p>
            <a:pPr marL="342900" indent="-342900">
              <a:buFont typeface="Arial" panose="020B0604020202020204" pitchFamily="34" charset="0"/>
              <a:buChar char="•"/>
            </a:pPr>
            <a:r>
              <a:rPr lang="en-US" b="0" dirty="0"/>
              <a:t>If any site team member is unblinded for any reason, the Investigator will notify the Sponsor that unblinding has occurred, without revealing the treatment, and document who was unblinded, the reason for doing so, and the date of unblinding in a note to file.</a:t>
            </a:r>
          </a:p>
        </p:txBody>
      </p:sp>
    </p:spTree>
    <p:extLst>
      <p:ext uri="{BB962C8B-B14F-4D97-AF65-F5344CB8AC3E}">
        <p14:creationId xmlns:p14="http://schemas.microsoft.com/office/powerpoint/2010/main" val="1372658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Staffing Requirements – Unblinded Pharmacist/Coordinator</a:t>
            </a:r>
          </a:p>
        </p:txBody>
      </p:sp>
      <p:sp>
        <p:nvSpPr>
          <p:cNvPr id="4" name="Text Placeholder 3"/>
          <p:cNvSpPr>
            <a:spLocks noGrp="1"/>
          </p:cNvSpPr>
          <p:nvPr>
            <p:ph idx="1"/>
          </p:nvPr>
        </p:nvSpPr>
        <p:spPr/>
        <p:txBody>
          <a:bodyPr/>
          <a:lstStyle/>
          <a:p>
            <a:pPr marL="342900" lvl="0" indent="-342900">
              <a:buFont typeface="Arial" panose="020B0604020202020204" pitchFamily="34" charset="0"/>
              <a:buChar char="•"/>
            </a:pPr>
            <a:r>
              <a:rPr lang="en-US" b="0" dirty="0"/>
              <a:t>Must be a registered pharmacist </a:t>
            </a:r>
            <a:r>
              <a:rPr lang="en-US" dirty="0"/>
              <a:t>or</a:t>
            </a:r>
            <a:r>
              <a:rPr lang="en-US" b="0" dirty="0"/>
              <a:t> an individual with the qualifications and training required to handle and prepare study medications</a:t>
            </a:r>
          </a:p>
          <a:p>
            <a:pPr marL="342900" lvl="0" indent="-342900">
              <a:buFont typeface="Arial" panose="020B0604020202020204" pitchFamily="34" charset="0"/>
              <a:buChar char="•"/>
            </a:pPr>
            <a:r>
              <a:rPr lang="en-US" b="0" dirty="0"/>
              <a:t>Is responsible for handling and preparing all study medications and maintaining investigational product accountability records</a:t>
            </a:r>
          </a:p>
          <a:p>
            <a:pPr marL="342900" lvl="0" indent="-342900">
              <a:buFont typeface="Arial" panose="020B0604020202020204" pitchFamily="34" charset="0"/>
              <a:buChar char="•"/>
            </a:pPr>
            <a:r>
              <a:rPr lang="en-US" b="0" dirty="0"/>
              <a:t>Will not share treatment assignments with the blinded assessor, the patient and other blinded study personnel or Sponsor personnel/representatives and will make every effort to maintain the blind</a:t>
            </a:r>
          </a:p>
          <a:p>
            <a:pPr marL="342900" lvl="0" indent="-342900">
              <a:buFont typeface="Arial" panose="020B0604020202020204" pitchFamily="34" charset="0"/>
              <a:buChar char="•"/>
            </a:pPr>
            <a:r>
              <a:rPr lang="en-US" b="0" dirty="0"/>
              <a:t>Will have no other contact with the patient throughout patient’s participation in the study</a:t>
            </a:r>
          </a:p>
        </p:txBody>
      </p:sp>
    </p:spTree>
    <p:extLst>
      <p:ext uri="{BB962C8B-B14F-4D97-AF65-F5344CB8AC3E}">
        <p14:creationId xmlns:p14="http://schemas.microsoft.com/office/powerpoint/2010/main" val="36354648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Staffing Requirements – Unblinded Injector</a:t>
            </a:r>
          </a:p>
        </p:txBody>
      </p:sp>
      <p:sp>
        <p:nvSpPr>
          <p:cNvPr id="4" name="Text Placeholder 3"/>
          <p:cNvSpPr>
            <a:spLocks noGrp="1"/>
          </p:cNvSpPr>
          <p:nvPr>
            <p:ph idx="1"/>
          </p:nvPr>
        </p:nvSpPr>
        <p:spPr/>
        <p:txBody>
          <a:bodyPr/>
          <a:lstStyle/>
          <a:p>
            <a:pPr marL="342900" lvl="0" indent="-342900">
              <a:buFont typeface="Arial" panose="020B0604020202020204" pitchFamily="34" charset="0"/>
              <a:buChar char="•"/>
            </a:pPr>
            <a:r>
              <a:rPr lang="en-US" b="0" dirty="0"/>
              <a:t>Must be a Medical Doctor with experience in administering IA injections of the hip using fluoroscopy guidance</a:t>
            </a:r>
          </a:p>
          <a:p>
            <a:pPr marL="342900" lvl="0" indent="-342900">
              <a:buFont typeface="Arial" panose="020B0604020202020204" pitchFamily="34" charset="0"/>
              <a:buChar char="•"/>
            </a:pPr>
            <a:r>
              <a:rPr lang="en-US" b="0" dirty="0"/>
              <a:t>Is responsible for performing all IA injections of study medication using fluoroscopy guidance</a:t>
            </a:r>
          </a:p>
          <a:p>
            <a:pPr marL="342900" lvl="0" indent="-342900">
              <a:buFont typeface="Arial" panose="020B0604020202020204" pitchFamily="34" charset="0"/>
              <a:buChar char="•"/>
            </a:pPr>
            <a:r>
              <a:rPr lang="en-US" b="0" dirty="0"/>
              <a:t>Will not share treatment assignments with the blinded assessor, the patient and other blinded study personnel or Sponsor personnel/representatives and will make every effort to maintain the blind</a:t>
            </a:r>
          </a:p>
          <a:p>
            <a:pPr marL="342900" lvl="0" indent="-342900">
              <a:buFont typeface="Arial" panose="020B0604020202020204" pitchFamily="34" charset="0"/>
              <a:buChar char="•"/>
            </a:pPr>
            <a:r>
              <a:rPr lang="en-US" b="0" dirty="0"/>
              <a:t>Will have no other contact with the patient outside of treatment administration through patient’s participation in the study other than obtaining informed consent at the Screening visit, if applicable</a:t>
            </a:r>
          </a:p>
        </p:txBody>
      </p:sp>
    </p:spTree>
    <p:extLst>
      <p:ext uri="{BB962C8B-B14F-4D97-AF65-F5344CB8AC3E}">
        <p14:creationId xmlns:p14="http://schemas.microsoft.com/office/powerpoint/2010/main" val="18266649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Staffing Requirements – Blinded Assessor </a:t>
            </a:r>
          </a:p>
        </p:txBody>
      </p:sp>
      <p:sp>
        <p:nvSpPr>
          <p:cNvPr id="4" name="Text Placeholder 3"/>
          <p:cNvSpPr>
            <a:spLocks noGrp="1"/>
          </p:cNvSpPr>
          <p:nvPr>
            <p:ph idx="1"/>
          </p:nvPr>
        </p:nvSpPr>
        <p:spPr/>
        <p:txBody>
          <a:bodyPr/>
          <a:lstStyle/>
          <a:p>
            <a:pPr marL="342900" lvl="0" indent="-342900">
              <a:buFont typeface="Arial" panose="020B0604020202020204" pitchFamily="34" charset="0"/>
              <a:buChar char="•"/>
            </a:pPr>
            <a:r>
              <a:rPr lang="en-US" b="0" dirty="0"/>
              <a:t>Must be a medical doctor, a physician’s assistant, or nurse practitioner</a:t>
            </a:r>
          </a:p>
          <a:p>
            <a:pPr marL="342900" lvl="0" indent="-342900">
              <a:buFont typeface="Arial" panose="020B0604020202020204" pitchFamily="34" charset="0"/>
              <a:buChar char="•"/>
            </a:pPr>
            <a:r>
              <a:rPr lang="en-US" b="0" dirty="0"/>
              <a:t>Must have relevant OA experience</a:t>
            </a:r>
          </a:p>
          <a:p>
            <a:pPr marL="342900" lvl="0" indent="-342900">
              <a:buFont typeface="Arial" panose="020B0604020202020204" pitchFamily="34" charset="0"/>
              <a:buChar char="•"/>
            </a:pPr>
            <a:r>
              <a:rPr lang="en-US" b="0" dirty="0"/>
              <a:t>Is responsible for performing the physical examination and index hip assessments</a:t>
            </a:r>
          </a:p>
          <a:p>
            <a:pPr marL="342900" lvl="0" indent="-342900">
              <a:buFont typeface="Arial" panose="020B0604020202020204" pitchFamily="34" charset="0"/>
              <a:buChar char="•"/>
            </a:pPr>
            <a:r>
              <a:rPr lang="en-US" b="0" dirty="0"/>
              <a:t>Is responsible for assessing all adverse events for seriousness, severity, and relationship to study medication</a:t>
            </a:r>
          </a:p>
          <a:p>
            <a:pPr marL="342900" lvl="0" indent="-342900">
              <a:buFont typeface="Arial" panose="020B0604020202020204" pitchFamily="34" charset="0"/>
              <a:buChar char="•"/>
            </a:pPr>
            <a:r>
              <a:rPr lang="en-US" b="0" dirty="0"/>
              <a:t>Must not be present during the administration of study medication but should be available immediately thereafter to assess any safety events that may emerge</a:t>
            </a:r>
          </a:p>
        </p:txBody>
      </p:sp>
    </p:spTree>
    <p:extLst>
      <p:ext uri="{BB962C8B-B14F-4D97-AF65-F5344CB8AC3E}">
        <p14:creationId xmlns:p14="http://schemas.microsoft.com/office/powerpoint/2010/main" val="30440108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Unblinded Team Responsibilities</a:t>
            </a:r>
          </a:p>
        </p:txBody>
      </p:sp>
      <p:sp>
        <p:nvSpPr>
          <p:cNvPr id="3" name="Content Placeholder 2"/>
          <p:cNvSpPr>
            <a:spLocks noGrp="1"/>
          </p:cNvSpPr>
          <p:nvPr>
            <p:ph idx="1"/>
          </p:nvPr>
        </p:nvSpPr>
        <p:spPr/>
        <p:txBody>
          <a:bodyPr>
            <a:normAutofit/>
          </a:bodyPr>
          <a:lstStyle/>
          <a:p>
            <a:r>
              <a:rPr lang="en-US" b="0" dirty="0"/>
              <a:t>Overall unblinded team responsibilities are as follows:</a:t>
            </a:r>
          </a:p>
          <a:p>
            <a:pPr marL="342900" lvl="0" indent="-342900">
              <a:buFont typeface="Arial" panose="020B0604020202020204" pitchFamily="34" charset="0"/>
              <a:buChar char="•"/>
            </a:pPr>
            <a:r>
              <a:rPr lang="en-US" b="0" dirty="0"/>
              <a:t>Will have no other contact with the patient and will not have any other blinded roles on the study (the only exception is that the unblinded injector may be delegated the role of obtaining informed consent at the Screening visit)</a:t>
            </a:r>
          </a:p>
          <a:p>
            <a:pPr marL="342900" lvl="0" indent="-342900">
              <a:buFont typeface="Arial" panose="020B0604020202020204" pitchFamily="34" charset="0"/>
              <a:buChar char="•"/>
            </a:pPr>
            <a:r>
              <a:rPr lang="en-US" b="0" dirty="0"/>
              <a:t>Will not share treatment assignments with the blinded assessor, the patient and other blinded study personnel and Sponsor personnel/representatives</a:t>
            </a:r>
          </a:p>
          <a:p>
            <a:pPr marL="342900" lvl="0" indent="-342900">
              <a:buFont typeface="Arial" panose="020B0604020202020204" pitchFamily="34" charset="0"/>
              <a:buChar char="•"/>
            </a:pPr>
            <a:r>
              <a:rPr lang="en-US" b="0" dirty="0"/>
              <a:t>Will make every effort to maintain the blind (e.g., reconstitute the drug in an isolated room close to injection room to prevent others from seeing and hearing tapping process).  </a:t>
            </a:r>
          </a:p>
        </p:txBody>
      </p:sp>
    </p:spTree>
    <p:extLst>
      <p:ext uri="{BB962C8B-B14F-4D97-AF65-F5344CB8AC3E}">
        <p14:creationId xmlns:p14="http://schemas.microsoft.com/office/powerpoint/2010/main" val="16721177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Unblinded Pharmacist/Coordinator</a:t>
            </a:r>
          </a:p>
        </p:txBody>
      </p:sp>
      <p:sp>
        <p:nvSpPr>
          <p:cNvPr id="3" name="Content Placeholder 2"/>
          <p:cNvSpPr>
            <a:spLocks noGrp="1"/>
          </p:cNvSpPr>
          <p:nvPr>
            <p:ph idx="1"/>
          </p:nvPr>
        </p:nvSpPr>
        <p:spPr/>
        <p:txBody>
          <a:bodyPr>
            <a:normAutofit/>
          </a:bodyPr>
          <a:lstStyle/>
          <a:p>
            <a:pPr lvl="0"/>
            <a:r>
              <a:rPr lang="en-US" b="0" dirty="0"/>
              <a:t>Depending upon site specific requirements, the unblinded pharmacist/coordinator may be split into two roles. Details will be specified in the site specific blinding plan. </a:t>
            </a:r>
          </a:p>
          <a:p>
            <a:pPr marL="342900" lvl="0" indent="-342900">
              <a:buFont typeface="Arial" panose="020B0604020202020204" pitchFamily="34" charset="0"/>
              <a:buChar char="•"/>
            </a:pPr>
            <a:r>
              <a:rPr lang="en-US" b="0" dirty="0"/>
              <a:t>Receives the randomization notification of the subject’s study treatment </a:t>
            </a:r>
          </a:p>
          <a:p>
            <a:pPr marL="342900" lvl="0" indent="-342900">
              <a:buFont typeface="Arial" panose="020B0604020202020204" pitchFamily="34" charset="0"/>
              <a:buChar char="•"/>
            </a:pPr>
            <a:r>
              <a:rPr lang="en-US" b="0" dirty="0"/>
              <a:t>Dispenses the appropriate prepared study treatment and necessary materials for the injection </a:t>
            </a:r>
          </a:p>
          <a:p>
            <a:pPr marL="342900" lvl="0" indent="-342900">
              <a:buFont typeface="Arial" panose="020B0604020202020204" pitchFamily="34" charset="0"/>
              <a:buChar char="•"/>
            </a:pPr>
            <a:r>
              <a:rPr lang="en-US" b="0" dirty="0"/>
              <a:t>Completes the drug accountability logs </a:t>
            </a:r>
          </a:p>
          <a:p>
            <a:pPr marL="342900" lvl="0" indent="-342900">
              <a:buFont typeface="Arial" panose="020B0604020202020204" pitchFamily="34" charset="0"/>
              <a:buChar char="•"/>
            </a:pPr>
            <a:r>
              <a:rPr lang="en-US" b="0" dirty="0"/>
              <a:t>Transports assigned treatment to the location where injection will take place </a:t>
            </a:r>
          </a:p>
          <a:p>
            <a:pPr marL="342900" lvl="0" indent="-342900">
              <a:buFont typeface="Arial" panose="020B0604020202020204" pitchFamily="34" charset="0"/>
              <a:buChar char="•"/>
            </a:pPr>
            <a:r>
              <a:rPr lang="en-US" b="0" dirty="0"/>
              <a:t>Will remain with the patient and unblinded injector until the injection is completed </a:t>
            </a:r>
          </a:p>
          <a:p>
            <a:endParaRPr lang="en-US" b="0" dirty="0"/>
          </a:p>
        </p:txBody>
      </p:sp>
    </p:spTree>
    <p:extLst>
      <p:ext uri="{BB962C8B-B14F-4D97-AF65-F5344CB8AC3E}">
        <p14:creationId xmlns:p14="http://schemas.microsoft.com/office/powerpoint/2010/main" val="38215648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Unblinded Pharmacist/Coordinator (Continued)</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b="0" dirty="0"/>
              <a:t>Ensures the blind is maintained by following the site specific blinding plan to ensure the patient is unaware of the treatment assignment prepared for injection</a:t>
            </a:r>
          </a:p>
          <a:p>
            <a:pPr marL="342900" lvl="0" indent="-342900">
              <a:buFont typeface="Arial" panose="020B0604020202020204" pitchFamily="34" charset="0"/>
              <a:buChar char="•"/>
            </a:pPr>
            <a:r>
              <a:rPr lang="en-US" b="0" dirty="0"/>
              <a:t>Performs the study drug reconstitution</a:t>
            </a:r>
          </a:p>
          <a:p>
            <a:pPr marL="342900" lvl="0" indent="-342900">
              <a:buFont typeface="Arial" panose="020B0604020202020204" pitchFamily="34" charset="0"/>
              <a:buChar char="•"/>
            </a:pPr>
            <a:r>
              <a:rPr lang="en-US" b="0" dirty="0"/>
              <a:t>Will ensure that the FX006 drug is re-suspended prior to injection </a:t>
            </a:r>
          </a:p>
          <a:p>
            <a:pPr marL="342900" lvl="0" indent="-342900">
              <a:buFont typeface="Arial" panose="020B0604020202020204" pitchFamily="34" charset="0"/>
              <a:buChar char="•"/>
            </a:pPr>
            <a:r>
              <a:rPr lang="en-US" b="0" dirty="0"/>
              <a:t>Will record details of study drug preparation, transport (if applicable) and administration</a:t>
            </a:r>
          </a:p>
          <a:p>
            <a:pPr marL="342900" lvl="0" indent="-342900">
              <a:buFont typeface="Arial" panose="020B0604020202020204" pitchFamily="34" charset="0"/>
              <a:buChar char="•"/>
            </a:pPr>
            <a:r>
              <a:rPr lang="en-US" b="0" dirty="0"/>
              <a:t>Will transport the used vials back to the drug storage location to be held until drug accountability is performed by the unblinded monitor. </a:t>
            </a:r>
          </a:p>
          <a:p>
            <a:pPr marL="342900" lvl="0" indent="-342900">
              <a:buFont typeface="Arial" panose="020B0604020202020204" pitchFamily="34" charset="0"/>
              <a:buChar char="•"/>
            </a:pPr>
            <a:r>
              <a:rPr lang="en-US" b="0" dirty="0"/>
              <a:t>The Unblinded Pharmacist/Coordinator will report any product-related issues relating to reconstitution or administration of FX006 according to Sponsor instructions located in Pharmacy Manual. </a:t>
            </a:r>
          </a:p>
          <a:p>
            <a:endParaRPr lang="en-US" dirty="0"/>
          </a:p>
        </p:txBody>
      </p:sp>
    </p:spTree>
    <p:extLst>
      <p:ext uri="{BB962C8B-B14F-4D97-AF65-F5344CB8AC3E}">
        <p14:creationId xmlns:p14="http://schemas.microsoft.com/office/powerpoint/2010/main" val="42652780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Unblinded Injector</a:t>
            </a:r>
          </a:p>
        </p:txBody>
      </p:sp>
      <p:sp>
        <p:nvSpPr>
          <p:cNvPr id="3" name="Content Placeholder 2"/>
          <p:cNvSpPr>
            <a:spLocks noGrp="1"/>
          </p:cNvSpPr>
          <p:nvPr>
            <p:ph idx="1"/>
          </p:nvPr>
        </p:nvSpPr>
        <p:spPr/>
        <p:txBody>
          <a:bodyPr>
            <a:normAutofit/>
          </a:bodyPr>
          <a:lstStyle/>
          <a:p>
            <a:pPr marL="342900" lvl="0" indent="-342900">
              <a:buFont typeface="Arial" panose="020B0604020202020204" pitchFamily="34" charset="0"/>
              <a:buChar char="•"/>
            </a:pPr>
            <a:r>
              <a:rPr lang="en-US" b="0" dirty="0"/>
              <a:t>Performs the study drug reconstitution (if not completed by the unblinded pharmacist/coordinator)</a:t>
            </a:r>
          </a:p>
          <a:p>
            <a:pPr marL="342900" lvl="0" indent="-342900">
              <a:buFont typeface="Arial" panose="020B0604020202020204" pitchFamily="34" charset="0"/>
              <a:buChar char="•"/>
            </a:pPr>
            <a:r>
              <a:rPr lang="en-US" b="0" dirty="0"/>
              <a:t>Will ensure that the FX006 drug is re-suspended prior to injection </a:t>
            </a:r>
          </a:p>
          <a:p>
            <a:pPr marL="342900" lvl="0" indent="-342900">
              <a:buFont typeface="Arial" panose="020B0604020202020204" pitchFamily="34" charset="0"/>
              <a:buChar char="•"/>
            </a:pPr>
            <a:r>
              <a:rPr lang="en-US" b="0" dirty="0"/>
              <a:t>Performs the aspiration and injection of the index hip using fluoroscopy in accordance with both their experience and the protocol-specified procedure.</a:t>
            </a:r>
          </a:p>
        </p:txBody>
      </p:sp>
    </p:spTree>
    <p:extLst>
      <p:ext uri="{BB962C8B-B14F-4D97-AF65-F5344CB8AC3E}">
        <p14:creationId xmlns:p14="http://schemas.microsoft.com/office/powerpoint/2010/main" val="1285506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Site Communication</a:t>
            </a:r>
          </a:p>
        </p:txBody>
      </p:sp>
      <p:sp>
        <p:nvSpPr>
          <p:cNvPr id="4" name="Text Placeholder 3"/>
          <p:cNvSpPr>
            <a:spLocks noGrp="1"/>
          </p:cNvSpPr>
          <p:nvPr>
            <p:ph idx="1"/>
          </p:nvPr>
        </p:nvSpPr>
        <p:spPr/>
        <p:txBody>
          <a:bodyPr/>
          <a:lstStyle/>
          <a:p>
            <a:pPr marL="225425" indent="-225425">
              <a:buFont typeface="Arial" panose="020B0604020202020204" pitchFamily="34" charset="0"/>
              <a:buChar char="•"/>
            </a:pPr>
            <a:r>
              <a:rPr lang="en-US" b="0" dirty="0">
                <a:solidFill>
                  <a:srgbClr val="000000"/>
                </a:solidFill>
              </a:rPr>
              <a:t>Assigned </a:t>
            </a:r>
            <a:r>
              <a:rPr lang="en-US" b="0" u="sng" dirty="0">
                <a:solidFill>
                  <a:srgbClr val="000000"/>
                </a:solidFill>
              </a:rPr>
              <a:t>unblinded </a:t>
            </a:r>
            <a:r>
              <a:rPr lang="en-US" b="0" dirty="0">
                <a:solidFill>
                  <a:srgbClr val="000000"/>
                </a:solidFill>
              </a:rPr>
              <a:t>monitor will be first point of contact for unblinded staff and study related issues pertaining to study drug and injection procedure</a:t>
            </a:r>
          </a:p>
          <a:p>
            <a:endParaRPr lang="en-US" b="0" dirty="0">
              <a:solidFill>
                <a:srgbClr val="000000"/>
              </a:solidFill>
            </a:endParaRPr>
          </a:p>
          <a:p>
            <a:pPr marL="225425" indent="-225425">
              <a:buFont typeface="Arial" panose="020B0604020202020204" pitchFamily="34" charset="0"/>
              <a:buChar char="•"/>
            </a:pPr>
            <a:r>
              <a:rPr lang="en-US" b="0" dirty="0">
                <a:solidFill>
                  <a:srgbClr val="000000"/>
                </a:solidFill>
              </a:rPr>
              <a:t>Assigned </a:t>
            </a:r>
            <a:r>
              <a:rPr lang="en-US" b="0" u="sng" dirty="0">
                <a:solidFill>
                  <a:srgbClr val="000000"/>
                </a:solidFill>
              </a:rPr>
              <a:t>blinded</a:t>
            </a:r>
            <a:r>
              <a:rPr lang="en-US" b="0" dirty="0">
                <a:solidFill>
                  <a:srgbClr val="000000"/>
                </a:solidFill>
              </a:rPr>
              <a:t> monitor will be the first point of contact for blinded staff and study related issues pertaining to ISF, screening and enrollment</a:t>
            </a:r>
          </a:p>
          <a:p>
            <a:pPr marL="225425" indent="-225425">
              <a:buFont typeface="Arial" panose="020B0604020202020204" pitchFamily="34" charset="0"/>
              <a:buChar char="•"/>
            </a:pPr>
            <a:endParaRPr lang="en-US" b="0" dirty="0">
              <a:solidFill>
                <a:srgbClr val="000000"/>
              </a:solidFill>
            </a:endParaRPr>
          </a:p>
          <a:p>
            <a:pPr marL="225425" indent="-225425">
              <a:buFont typeface="Arial" panose="020B0604020202020204" pitchFamily="34" charset="0"/>
              <a:buChar char="•"/>
            </a:pPr>
            <a:r>
              <a:rPr lang="en-US" b="0" dirty="0">
                <a:solidFill>
                  <a:srgbClr val="000000"/>
                </a:solidFill>
              </a:rPr>
              <a:t>Safety Issues should be directed to Medical Monitor through the </a:t>
            </a:r>
            <a:r>
              <a:rPr lang="en-US" b="0" dirty="0">
                <a:solidFill>
                  <a:srgbClr val="FF0000"/>
                </a:solidFill>
              </a:rPr>
              <a:t>General Log</a:t>
            </a:r>
            <a:r>
              <a:rPr lang="en-US" b="0" dirty="0"/>
              <a:t>.</a:t>
            </a:r>
          </a:p>
          <a:p>
            <a:pPr marL="225425" indent="-225425">
              <a:buFont typeface="Arial" panose="020B0604020202020204" pitchFamily="34" charset="0"/>
              <a:buChar char="•"/>
            </a:pPr>
            <a:endParaRPr lang="en-US" b="0" dirty="0">
              <a:solidFill>
                <a:srgbClr val="000000"/>
              </a:solidFill>
            </a:endParaRPr>
          </a:p>
          <a:p>
            <a:pPr marL="225425" indent="-225425">
              <a:buFont typeface="Arial" panose="020B0604020202020204" pitchFamily="34" charset="0"/>
              <a:buChar char="•"/>
            </a:pPr>
            <a:r>
              <a:rPr lang="en-US" b="0" dirty="0">
                <a:solidFill>
                  <a:srgbClr val="000000"/>
                </a:solidFill>
              </a:rPr>
              <a:t>EDC technical issues should be relayed to </a:t>
            </a:r>
            <a:r>
              <a:rPr lang="en-US" b="0" dirty="0">
                <a:solidFill>
                  <a:srgbClr val="FF0000"/>
                </a:solidFill>
              </a:rPr>
              <a:t>Axiom EDC Helpdesk</a:t>
            </a:r>
            <a:r>
              <a:rPr lang="en-US" b="0" dirty="0"/>
              <a:t>.</a:t>
            </a:r>
            <a:endParaRPr lang="en-US" b="0" dirty="0">
              <a:solidFill>
                <a:srgbClr val="000000"/>
              </a:solidFill>
            </a:endParaRPr>
          </a:p>
          <a:p>
            <a:pPr marL="225425" indent="-225425">
              <a:buFont typeface="Arial" panose="020B0604020202020204" pitchFamily="34" charset="0"/>
              <a:buChar char="•"/>
            </a:pPr>
            <a:endParaRPr lang="en-US" b="0" dirty="0">
              <a:solidFill>
                <a:srgbClr val="000000"/>
              </a:solidFill>
            </a:endParaRPr>
          </a:p>
          <a:p>
            <a:pPr marL="225425" indent="-225425">
              <a:buFont typeface="Arial" panose="020B0604020202020204" pitchFamily="34" charset="0"/>
              <a:buChar char="•"/>
            </a:pPr>
            <a:r>
              <a:rPr lang="en-US" b="0" dirty="0">
                <a:solidFill>
                  <a:srgbClr val="000000"/>
                </a:solidFill>
              </a:rPr>
              <a:t>Contact information provided in regulatory binder</a:t>
            </a:r>
            <a:r>
              <a:rPr lang="en-US" b="0" dirty="0"/>
              <a:t>.</a:t>
            </a:r>
            <a:endParaRPr lang="en-US" b="0" dirty="0">
              <a:solidFill>
                <a:srgbClr val="000000"/>
              </a:solidFill>
            </a:endParaRPr>
          </a:p>
          <a:p>
            <a:endParaRPr lang="en-US" dirty="0"/>
          </a:p>
        </p:txBody>
      </p:sp>
    </p:spTree>
    <p:extLst>
      <p:ext uri="{BB962C8B-B14F-4D97-AF65-F5344CB8AC3E}">
        <p14:creationId xmlns:p14="http://schemas.microsoft.com/office/powerpoint/2010/main" val="13994894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Unblinded Sponsor Representatives</a:t>
            </a:r>
          </a:p>
        </p:txBody>
      </p:sp>
      <p:sp>
        <p:nvSpPr>
          <p:cNvPr id="3" name="Content Placeholder 2"/>
          <p:cNvSpPr>
            <a:spLocks noGrp="1"/>
          </p:cNvSpPr>
          <p:nvPr>
            <p:ph idx="1"/>
          </p:nvPr>
        </p:nvSpPr>
        <p:spPr/>
        <p:txBody>
          <a:bodyPr/>
          <a:lstStyle/>
          <a:p>
            <a:r>
              <a:rPr lang="en-US" b="0" dirty="0"/>
              <a:t>All other site and Sponsor personnel/representatives involved in the study at the site will be blinded with regard to the study medication being administered with the following Sponsor/representative exceptions:</a:t>
            </a:r>
          </a:p>
          <a:p>
            <a:pPr lvl="0"/>
            <a:r>
              <a:rPr lang="en-US" dirty="0"/>
              <a:t>Unblinded Monitor(s): </a:t>
            </a:r>
          </a:p>
          <a:p>
            <a:pPr lvl="1"/>
            <a:r>
              <a:rPr lang="en-US" sz="2000" dirty="0"/>
              <a:t>Responsible for unblinded site monitoring. </a:t>
            </a:r>
          </a:p>
          <a:p>
            <a:pPr lvl="1"/>
            <a:r>
              <a:rPr lang="en-US" sz="2000" dirty="0"/>
              <a:t>Will performing study drug accountability (used and unused vials)</a:t>
            </a:r>
          </a:p>
          <a:p>
            <a:pPr lvl="0"/>
            <a:r>
              <a:rPr lang="en-US" dirty="0"/>
              <a:t>Unblinded Clinical Manager:</a:t>
            </a:r>
          </a:p>
          <a:p>
            <a:pPr lvl="1"/>
            <a:r>
              <a:rPr lang="en-US" sz="2000" dirty="0"/>
              <a:t>Responsible for oversight of unblinded site monitoring.</a:t>
            </a:r>
          </a:p>
          <a:p>
            <a:pPr lvl="1"/>
            <a:r>
              <a:rPr lang="en-US" sz="2000" dirty="0"/>
              <a:t>Will review unblinded monitoring visit reports and escalate unblinded site issues to unblinded Sponsor representative</a:t>
            </a:r>
          </a:p>
          <a:p>
            <a:endParaRPr lang="en-US" sz="2400" b="0" dirty="0"/>
          </a:p>
          <a:p>
            <a:endParaRPr lang="en-US" dirty="0"/>
          </a:p>
        </p:txBody>
      </p:sp>
    </p:spTree>
    <p:extLst>
      <p:ext uri="{BB962C8B-B14F-4D97-AF65-F5344CB8AC3E}">
        <p14:creationId xmlns:p14="http://schemas.microsoft.com/office/powerpoint/2010/main" val="27524996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Unblinded Personnel </a:t>
            </a:r>
          </a:p>
        </p:txBody>
      </p:sp>
      <p:sp>
        <p:nvSpPr>
          <p:cNvPr id="3" name="Content Placeholder 2"/>
          <p:cNvSpPr>
            <a:spLocks noGrp="1"/>
          </p:cNvSpPr>
          <p:nvPr>
            <p:ph idx="1"/>
          </p:nvPr>
        </p:nvSpPr>
        <p:spPr>
          <a:xfrm>
            <a:off x="571500" y="1028701"/>
            <a:ext cx="8343900" cy="4952999"/>
          </a:xfrm>
        </p:spPr>
        <p:txBody>
          <a:bodyPr>
            <a:noAutofit/>
          </a:bodyPr>
          <a:lstStyle/>
          <a:p>
            <a:pPr lvl="0"/>
            <a:r>
              <a:rPr lang="en-US" b="0" dirty="0"/>
              <a:t>Unblinded Sponsor representative </a:t>
            </a:r>
          </a:p>
          <a:p>
            <a:pPr lvl="1"/>
            <a:r>
              <a:rPr lang="en-US" sz="2000" dirty="0"/>
              <a:t>Point of escalation for unblinded team</a:t>
            </a:r>
          </a:p>
          <a:p>
            <a:pPr lvl="1"/>
            <a:r>
              <a:rPr lang="en-US" sz="2000" dirty="0"/>
              <a:t>Will address any product related issues</a:t>
            </a:r>
          </a:p>
          <a:p>
            <a:pPr lvl="1"/>
            <a:r>
              <a:rPr lang="en-US" sz="2000" dirty="0"/>
              <a:t>Will escalate in a blinded manner to the blinded study team, if necessary</a:t>
            </a:r>
          </a:p>
          <a:p>
            <a:pPr lvl="0"/>
            <a:r>
              <a:rPr lang="en-US" b="0" dirty="0"/>
              <a:t>Sponsor Regulatory and Pharmacovigilance personnel for safety assessment and reporting, if necessary</a:t>
            </a:r>
          </a:p>
        </p:txBody>
      </p:sp>
    </p:spTree>
    <p:extLst>
      <p:ext uri="{BB962C8B-B14F-4D97-AF65-F5344CB8AC3E}">
        <p14:creationId xmlns:p14="http://schemas.microsoft.com/office/powerpoint/2010/main" val="8881826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Inclusion Criteria for Double Blind Phase</a:t>
            </a:r>
          </a:p>
        </p:txBody>
      </p:sp>
      <p:sp>
        <p:nvSpPr>
          <p:cNvPr id="3" name="Content Placeholder 2"/>
          <p:cNvSpPr>
            <a:spLocks noGrp="1"/>
          </p:cNvSpPr>
          <p:nvPr>
            <p:ph idx="1"/>
          </p:nvPr>
        </p:nvSpPr>
        <p:spPr/>
        <p:txBody>
          <a:bodyPr>
            <a:normAutofit/>
          </a:bodyPr>
          <a:lstStyle/>
          <a:p>
            <a:pPr marL="457200" lvl="0" indent="-457200">
              <a:buFont typeface="+mj-lt"/>
              <a:buAutoNum type="arabicPeriod"/>
            </a:pPr>
            <a:r>
              <a:rPr lang="en-US" b="0" dirty="0"/>
              <a:t>Written informed consent has been obtained prior to initiating any study specific procedures</a:t>
            </a:r>
          </a:p>
          <a:p>
            <a:pPr marL="457200" lvl="0" indent="-457200">
              <a:buFont typeface="+mj-lt"/>
              <a:buAutoNum type="arabicPeriod"/>
            </a:pPr>
            <a:r>
              <a:rPr lang="en-US" b="0" dirty="0"/>
              <a:t>Willingness and ability to comply with the study procedures and visit schedules and ability to follow verbal and written instructions</a:t>
            </a:r>
          </a:p>
          <a:p>
            <a:pPr marL="457200" lvl="0" indent="-457200">
              <a:buFont typeface="+mj-lt"/>
              <a:buAutoNum type="arabicPeriod"/>
            </a:pPr>
            <a:r>
              <a:rPr lang="en-US" b="0" dirty="0"/>
              <a:t>Patients 40 to 80 years of age, inclusive, on the day of randomization (Day 1)</a:t>
            </a:r>
          </a:p>
          <a:p>
            <a:pPr marL="457200" lvl="0" indent="-457200">
              <a:buFont typeface="+mj-lt"/>
              <a:buAutoNum type="arabicPeriod"/>
            </a:pPr>
            <a:r>
              <a:rPr lang="en-US" b="0" dirty="0"/>
              <a:t>Body Mass Index (BMI) ≤ 40 kg/m</a:t>
            </a:r>
            <a:r>
              <a:rPr lang="en-US" b="0" baseline="30000" dirty="0"/>
              <a:t>2</a:t>
            </a:r>
            <a:endParaRPr lang="en-US" b="0" dirty="0"/>
          </a:p>
          <a:p>
            <a:pPr marL="457200" lvl="0" indent="-457200">
              <a:buFont typeface="+mj-lt"/>
              <a:buAutoNum type="arabicPeriod"/>
            </a:pPr>
            <a:r>
              <a:rPr lang="en-US" b="0" dirty="0"/>
              <a:t>Symptoms (including pain) associated with OA of the index hip for ≥ 3 months prior to Screening visit (patient self-report is acceptable); moderate to severe index hip pain due to OA for &gt;15 days over the last month (as reported by the patient)</a:t>
            </a:r>
          </a:p>
          <a:p>
            <a:pPr lvl="1"/>
            <a:endParaRPr lang="en-US" sz="2400" dirty="0"/>
          </a:p>
        </p:txBody>
      </p:sp>
    </p:spTree>
    <p:extLst>
      <p:ext uri="{BB962C8B-B14F-4D97-AF65-F5344CB8AC3E}">
        <p14:creationId xmlns:p14="http://schemas.microsoft.com/office/powerpoint/2010/main" val="39831896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Inclusion Criteria for Double Blind Phase (Continued)</a:t>
            </a:r>
          </a:p>
        </p:txBody>
      </p:sp>
      <p:sp>
        <p:nvSpPr>
          <p:cNvPr id="3" name="Content Placeholder 2"/>
          <p:cNvSpPr>
            <a:spLocks noGrp="1"/>
          </p:cNvSpPr>
          <p:nvPr>
            <p:ph idx="1"/>
          </p:nvPr>
        </p:nvSpPr>
        <p:spPr>
          <a:xfrm>
            <a:off x="533400" y="762000"/>
            <a:ext cx="8153400" cy="5410200"/>
          </a:xfrm>
        </p:spPr>
        <p:txBody>
          <a:bodyPr>
            <a:noAutofit/>
          </a:bodyPr>
          <a:lstStyle/>
          <a:p>
            <a:pPr marL="457200" lvl="0" indent="-457200">
              <a:buFont typeface="+mj-lt"/>
              <a:buAutoNum type="arabicPeriod" startAt="6"/>
            </a:pPr>
            <a:r>
              <a:rPr lang="en-US" b="0" dirty="0"/>
              <a:t>Currently meet the ACR Criteria (clinical and radiological) for OA of the index hip:</a:t>
            </a:r>
          </a:p>
          <a:p>
            <a:pPr lvl="1"/>
            <a:r>
              <a:rPr lang="en-US" sz="2000" dirty="0"/>
              <a:t>Hip pain </a:t>
            </a:r>
            <a:r>
              <a:rPr lang="en-US" sz="2000" b="1" dirty="0"/>
              <a:t>and</a:t>
            </a:r>
            <a:r>
              <a:rPr lang="en-US" sz="2000" dirty="0"/>
              <a:t> radiographic femoral and/or acetabular osteophytes;</a:t>
            </a:r>
          </a:p>
          <a:p>
            <a:pPr marL="68580" indent="0">
              <a:buNone/>
            </a:pPr>
            <a:r>
              <a:rPr lang="en-US" b="1" i="1" dirty="0"/>
              <a:t>	</a:t>
            </a:r>
            <a:r>
              <a:rPr lang="en-US" b="1" i="1" u="sng" dirty="0"/>
              <a:t>OR</a:t>
            </a:r>
            <a:r>
              <a:rPr lang="en-US" dirty="0"/>
              <a:t> 	</a:t>
            </a:r>
          </a:p>
          <a:p>
            <a:pPr lvl="1"/>
            <a:r>
              <a:rPr lang="en-US" sz="2000" dirty="0"/>
              <a:t>Hip pain </a:t>
            </a:r>
            <a:r>
              <a:rPr lang="en-US" sz="2000" b="1" dirty="0"/>
              <a:t>and</a:t>
            </a:r>
            <a:r>
              <a:rPr lang="en-US" sz="2000" dirty="0"/>
              <a:t> ESR ≤ 20 mm/hour </a:t>
            </a:r>
            <a:r>
              <a:rPr lang="en-US" sz="2000" b="1" dirty="0"/>
              <a:t>and</a:t>
            </a:r>
            <a:r>
              <a:rPr lang="en-US" sz="2000" dirty="0"/>
              <a:t> radiographic axial joint space narrowing KL Grade 2 or 3 in the index hip as confirmed by X-ray during Screening visit (centrally read)</a:t>
            </a:r>
          </a:p>
          <a:p>
            <a:pPr marL="457200" lvl="0" indent="-457200">
              <a:buFont typeface="+mj-lt"/>
              <a:buAutoNum type="arabicPeriod" startAt="7"/>
            </a:pPr>
            <a:r>
              <a:rPr lang="en-US" b="0" dirty="0"/>
              <a:t>KL Grade 2 or 3 in the index hip as confirmed by X-ray during Screening visit (centrally read)</a:t>
            </a:r>
          </a:p>
          <a:p>
            <a:pPr marL="457200" lvl="0" indent="-457200">
              <a:buFont typeface="+mj-lt"/>
              <a:buAutoNum type="arabicPeriod" startAt="7"/>
            </a:pPr>
            <a:r>
              <a:rPr lang="en-US" b="0" dirty="0"/>
              <a:t>Average WOMAC A (pain) score in index hip ≥ 5.0 and ≤ 9.0 (0-10 NRS scale) at Screening 2 visit and Day 1</a:t>
            </a:r>
          </a:p>
          <a:p>
            <a:pPr marL="457200" lvl="0" indent="-457200">
              <a:buFont typeface="+mj-lt"/>
              <a:buAutoNum type="arabicPeriod" startAt="7"/>
            </a:pPr>
            <a:r>
              <a:rPr lang="en-US" b="0" dirty="0"/>
              <a:t>Average WOMAC C (function) score in index hip ≥ 4.0 (0-10 NRS scale) at Screening 2 visit and Day 1</a:t>
            </a:r>
          </a:p>
          <a:p>
            <a:endParaRPr lang="en-US" dirty="0"/>
          </a:p>
          <a:p>
            <a:pPr lvl="1"/>
            <a:endParaRPr lang="en-US" sz="2000" dirty="0"/>
          </a:p>
        </p:txBody>
      </p:sp>
    </p:spTree>
    <p:extLst>
      <p:ext uri="{BB962C8B-B14F-4D97-AF65-F5344CB8AC3E}">
        <p14:creationId xmlns:p14="http://schemas.microsoft.com/office/powerpoint/2010/main" val="7912356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Inclusion Criteria for Double Blind Phase (Continued)</a:t>
            </a:r>
          </a:p>
        </p:txBody>
      </p:sp>
      <p:sp>
        <p:nvSpPr>
          <p:cNvPr id="3" name="Content Placeholder 2"/>
          <p:cNvSpPr>
            <a:spLocks noGrp="1"/>
          </p:cNvSpPr>
          <p:nvPr>
            <p:ph idx="1"/>
          </p:nvPr>
        </p:nvSpPr>
        <p:spPr/>
        <p:txBody>
          <a:bodyPr/>
          <a:lstStyle/>
          <a:p>
            <a:pPr marL="457200" lvl="0" indent="-457200">
              <a:buFont typeface="+mj-lt"/>
              <a:buAutoNum type="arabicPeriod" startAt="10"/>
            </a:pPr>
            <a:r>
              <a:rPr lang="en-GB" b="0" dirty="0"/>
              <a:t>Ambulatory and no change in use or addition of assistive devices in the</a:t>
            </a:r>
            <a:r>
              <a:rPr lang="en-US" b="0" dirty="0"/>
              <a:t> ≥ 3 </a:t>
            </a:r>
            <a:r>
              <a:rPr lang="en-GB" b="0" dirty="0"/>
              <a:t>months prior to screening</a:t>
            </a:r>
            <a:endParaRPr lang="en-US" b="0" dirty="0"/>
          </a:p>
          <a:p>
            <a:pPr marL="457200" lvl="0" indent="-457200">
              <a:buFont typeface="+mj-lt"/>
              <a:buAutoNum type="arabicPeriod" startAt="10"/>
            </a:pPr>
            <a:r>
              <a:rPr lang="en-US" b="0" dirty="0"/>
              <a:t>Agree to maintain the similar activity level throughout the study</a:t>
            </a:r>
          </a:p>
          <a:p>
            <a:pPr marL="457200" lvl="0" indent="-457200">
              <a:buFont typeface="+mj-lt"/>
              <a:buAutoNum type="arabicPeriod" startAt="10"/>
            </a:pPr>
            <a:r>
              <a:rPr lang="en-US" b="0" dirty="0"/>
              <a:t>Willingness to abstain from use of protocol-specified restricted medications and non-pharmacological therapies during the study</a:t>
            </a:r>
          </a:p>
          <a:p>
            <a:endParaRPr lang="en-US" dirty="0"/>
          </a:p>
        </p:txBody>
      </p:sp>
    </p:spTree>
    <p:extLst>
      <p:ext uri="{BB962C8B-B14F-4D97-AF65-F5344CB8AC3E}">
        <p14:creationId xmlns:p14="http://schemas.microsoft.com/office/powerpoint/2010/main" val="27513490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Exclusion Criteria for Double Blind Phase</a:t>
            </a:r>
          </a:p>
        </p:txBody>
      </p:sp>
      <p:sp>
        <p:nvSpPr>
          <p:cNvPr id="3" name="Content Placeholder 2"/>
          <p:cNvSpPr>
            <a:spLocks noGrp="1"/>
          </p:cNvSpPr>
          <p:nvPr>
            <p:ph idx="1"/>
          </p:nvPr>
        </p:nvSpPr>
        <p:spPr>
          <a:xfrm>
            <a:off x="533400" y="838200"/>
            <a:ext cx="8001000" cy="5562600"/>
          </a:xfrm>
        </p:spPr>
        <p:txBody>
          <a:bodyPr>
            <a:noAutofit/>
          </a:bodyPr>
          <a:lstStyle/>
          <a:p>
            <a:pPr marL="68580" indent="0">
              <a:lnSpc>
                <a:spcPct val="80000"/>
              </a:lnSpc>
              <a:buNone/>
            </a:pPr>
            <a:r>
              <a:rPr lang="en-US" b="0" i="1" dirty="0"/>
              <a:t>Disease-related criteria</a:t>
            </a:r>
            <a:endParaRPr lang="en-US" b="0" dirty="0"/>
          </a:p>
          <a:p>
            <a:pPr marL="457200" lvl="0" indent="-457200">
              <a:lnSpc>
                <a:spcPct val="80000"/>
              </a:lnSpc>
              <a:buFont typeface="+mj-lt"/>
              <a:buAutoNum type="arabicPeriod"/>
            </a:pPr>
            <a:r>
              <a:rPr lang="en-US" b="0" dirty="0"/>
              <a:t>Patients who cannot washout of prohibited medications (Refer to Section 7.6.2) (e.g., opioids or other analgesics)</a:t>
            </a:r>
          </a:p>
          <a:p>
            <a:pPr marL="457200" lvl="0" indent="-457200">
              <a:lnSpc>
                <a:spcPct val="80000"/>
              </a:lnSpc>
              <a:buFont typeface="+mj-lt"/>
              <a:buAutoNum type="arabicPeriod"/>
            </a:pPr>
            <a:r>
              <a:rPr lang="en-US" b="0" dirty="0"/>
              <a:t>Diagnosed as secondary OA in the index hip including but not limited to articular fracture, major dysplasia or congenital abnormality, osteochondritis dissecans, acromegaly, ochronosis, hemochromatosis, Wilson's disease, or primary osteochondromatosis, etc.</a:t>
            </a:r>
          </a:p>
          <a:p>
            <a:pPr marL="457200" lvl="0" indent="-457200">
              <a:lnSpc>
                <a:spcPct val="80000"/>
              </a:lnSpc>
              <a:buFont typeface="+mj-lt"/>
              <a:buAutoNum type="arabicPeriod"/>
            </a:pPr>
            <a:r>
              <a:rPr lang="en-US" b="0" dirty="0"/>
              <a:t>Ipsilateral chronic knee pain</a:t>
            </a:r>
          </a:p>
          <a:p>
            <a:pPr marL="457200" lvl="0" indent="-457200">
              <a:lnSpc>
                <a:spcPct val="80000"/>
              </a:lnSpc>
              <a:buFont typeface="+mj-lt"/>
              <a:buAutoNum type="arabicPeriod"/>
            </a:pPr>
            <a:r>
              <a:rPr lang="en-US" b="0" dirty="0"/>
              <a:t>Contralateral hip and/or knee pain ≥ 4.0 (0-10 NRS scale) within 1 month prior to Screening visit</a:t>
            </a:r>
          </a:p>
          <a:p>
            <a:pPr marL="457200" lvl="0" indent="-457200">
              <a:lnSpc>
                <a:spcPct val="80000"/>
              </a:lnSpc>
              <a:buFont typeface="+mj-lt"/>
              <a:buAutoNum type="arabicPeriod"/>
            </a:pPr>
            <a:r>
              <a:rPr lang="en-US" b="0" dirty="0"/>
              <a:t>Sciatica</a:t>
            </a:r>
          </a:p>
          <a:p>
            <a:pPr marL="457200" lvl="0" indent="-457200">
              <a:lnSpc>
                <a:spcPct val="80000"/>
              </a:lnSpc>
              <a:buFont typeface="+mj-lt"/>
              <a:buAutoNum type="arabicPeriod" startAt="6"/>
            </a:pPr>
            <a:r>
              <a:rPr lang="en-US" b="0" dirty="0"/>
              <a:t>Atrophic osteoarthritis, femoral head necrosis and/or collapse, or subchondral bone insufficiency fracture in the index hip joint determined via central reading</a:t>
            </a:r>
          </a:p>
          <a:p>
            <a:pPr marL="457200" indent="-457200">
              <a:lnSpc>
                <a:spcPct val="80000"/>
              </a:lnSpc>
              <a:buFont typeface="+mj-lt"/>
              <a:buAutoNum type="arabicPeriod" startAt="6"/>
            </a:pPr>
            <a:r>
              <a:rPr lang="en-US" b="0" dirty="0"/>
              <a:t>Current or history of infection in the index hip (e.g. osteomyelitis) or current skin infection at injection site</a:t>
            </a:r>
          </a:p>
          <a:p>
            <a:pPr marL="457200" lvl="0" indent="-457200">
              <a:lnSpc>
                <a:spcPct val="80000"/>
              </a:lnSpc>
              <a:buFont typeface="+mj-lt"/>
              <a:buAutoNum type="arabicPeriod"/>
            </a:pPr>
            <a:endParaRPr lang="en-US" b="0" dirty="0"/>
          </a:p>
        </p:txBody>
      </p:sp>
    </p:spTree>
    <p:extLst>
      <p:ext uri="{BB962C8B-B14F-4D97-AF65-F5344CB8AC3E}">
        <p14:creationId xmlns:p14="http://schemas.microsoft.com/office/powerpoint/2010/main" val="9264280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Exclusion Criteria for Double Blind Phase (Continued)</a:t>
            </a:r>
          </a:p>
        </p:txBody>
      </p:sp>
      <p:sp>
        <p:nvSpPr>
          <p:cNvPr id="3" name="Content Placeholder 2"/>
          <p:cNvSpPr>
            <a:spLocks noGrp="1"/>
          </p:cNvSpPr>
          <p:nvPr>
            <p:ph idx="1"/>
          </p:nvPr>
        </p:nvSpPr>
        <p:spPr/>
        <p:txBody>
          <a:bodyPr>
            <a:normAutofit/>
          </a:bodyPr>
          <a:lstStyle/>
          <a:p>
            <a:pPr marL="457200" indent="-457200">
              <a:buFont typeface="+mj-lt"/>
              <a:buAutoNum type="arabicPeriod" startAt="8"/>
            </a:pPr>
            <a:r>
              <a:rPr lang="en-US" b="0" dirty="0"/>
              <a:t>Concurrent chronic pain conditions with pain score ≥ 4.0 (0-10 NRS scale) within 1 month prior to Screening visit, including but not limited to:</a:t>
            </a:r>
          </a:p>
          <a:p>
            <a:pPr lvl="2"/>
            <a:r>
              <a:rPr lang="en-US" sz="2000" dirty="0"/>
              <a:t>hip impingement syndrome, trochanteric bursalgia</a:t>
            </a:r>
          </a:p>
          <a:p>
            <a:pPr lvl="2"/>
            <a:r>
              <a:rPr lang="en-US" sz="2000" dirty="0"/>
              <a:t>peripheral or central neuropathy that may affect sensation of the index hip</a:t>
            </a:r>
          </a:p>
          <a:p>
            <a:pPr lvl="2"/>
            <a:r>
              <a:rPr lang="en-US" sz="2000" dirty="0"/>
              <a:t>non-radicular low back pain</a:t>
            </a:r>
          </a:p>
          <a:p>
            <a:pPr lvl="2"/>
            <a:r>
              <a:rPr lang="en-US" sz="2000" dirty="0"/>
              <a:t>peripheral nerve entrapment</a:t>
            </a:r>
          </a:p>
          <a:p>
            <a:pPr lvl="2"/>
            <a:r>
              <a:rPr lang="en-US" sz="2000" dirty="0"/>
              <a:t>diabetic neuropathy</a:t>
            </a:r>
          </a:p>
          <a:p>
            <a:pPr lvl="2"/>
            <a:r>
              <a:rPr lang="en-US" sz="2000" dirty="0"/>
              <a:t>post-herpetic neuralgia</a:t>
            </a:r>
          </a:p>
          <a:p>
            <a:pPr lvl="2"/>
            <a:r>
              <a:rPr lang="en-US" sz="2000" dirty="0"/>
              <a:t>post-stroke pain</a:t>
            </a:r>
          </a:p>
          <a:p>
            <a:pPr lvl="2"/>
            <a:r>
              <a:rPr lang="en-US" sz="2000" dirty="0"/>
              <a:t>fibromyalgia</a:t>
            </a:r>
          </a:p>
          <a:p>
            <a:endParaRPr lang="en-US" dirty="0"/>
          </a:p>
        </p:txBody>
      </p:sp>
    </p:spTree>
    <p:extLst>
      <p:ext uri="{BB962C8B-B14F-4D97-AF65-F5344CB8AC3E}">
        <p14:creationId xmlns:p14="http://schemas.microsoft.com/office/powerpoint/2010/main" val="25764607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Exclusion Criteria for Double Blind Phase (Continued)</a:t>
            </a:r>
          </a:p>
        </p:txBody>
      </p:sp>
      <p:sp>
        <p:nvSpPr>
          <p:cNvPr id="3" name="Content Placeholder 2"/>
          <p:cNvSpPr>
            <a:spLocks noGrp="1"/>
          </p:cNvSpPr>
          <p:nvPr>
            <p:ph idx="1"/>
          </p:nvPr>
        </p:nvSpPr>
        <p:spPr/>
        <p:txBody>
          <a:bodyPr>
            <a:normAutofit/>
          </a:bodyPr>
          <a:lstStyle/>
          <a:p>
            <a:pPr marL="457200" lvl="0" indent="-457200">
              <a:buFont typeface="+mj-lt"/>
              <a:buAutoNum type="arabicPeriod" startAt="9"/>
            </a:pPr>
            <a:r>
              <a:rPr lang="en-US" b="0" dirty="0"/>
              <a:t>Trauma or surgeries (e.g., arthroscopy, knee surgery) of lower limbs within 52 weeks with sequelae, etc.</a:t>
            </a:r>
          </a:p>
          <a:p>
            <a:pPr marL="457200" lvl="0" indent="-457200">
              <a:buFont typeface="+mj-lt"/>
              <a:buAutoNum type="arabicPeriod" startAt="9"/>
            </a:pPr>
            <a:r>
              <a:rPr lang="en-US" b="0" dirty="0"/>
              <a:t>painDETECT Questionnaire (PD-Q) score &gt; 18 during Screening visit</a:t>
            </a:r>
          </a:p>
          <a:p>
            <a:pPr marL="457200" lvl="0" indent="-457200">
              <a:buFont typeface="+mj-lt"/>
              <a:buAutoNum type="arabicPeriod" startAt="9"/>
            </a:pPr>
            <a:r>
              <a:rPr lang="en-US" b="0" dirty="0"/>
              <a:t>Any planned surgeries in the lower limbs during the study period, or any other surgery during the study period that would require use of a restricted medication</a:t>
            </a:r>
          </a:p>
          <a:p>
            <a:pPr marL="457200" lvl="0" indent="-457200">
              <a:buFont typeface="+mj-lt"/>
              <a:buAutoNum type="arabicPeriod" startAt="9"/>
            </a:pPr>
            <a:r>
              <a:rPr lang="en-US" b="0" dirty="0"/>
              <a:t>History or current evidence of reactive arthritis, rheumatoid arthritis, psoriatic arthritis, ankylosing spondylitis, or arthritis associated with inflammatory bowel disease, systemic lupus erythematosus or other autoimmune diseases</a:t>
            </a:r>
          </a:p>
          <a:p>
            <a:pPr lvl="0"/>
            <a:endParaRPr lang="en-US" sz="2400" b="0" dirty="0"/>
          </a:p>
          <a:p>
            <a:endParaRPr lang="en-US" dirty="0"/>
          </a:p>
        </p:txBody>
      </p:sp>
    </p:spTree>
    <p:extLst>
      <p:ext uri="{BB962C8B-B14F-4D97-AF65-F5344CB8AC3E}">
        <p14:creationId xmlns:p14="http://schemas.microsoft.com/office/powerpoint/2010/main" val="26308637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Exclusion Criteria for Double Blind Phase (Continued)</a:t>
            </a:r>
          </a:p>
        </p:txBody>
      </p:sp>
      <p:sp>
        <p:nvSpPr>
          <p:cNvPr id="3" name="Content Placeholder 2"/>
          <p:cNvSpPr>
            <a:spLocks noGrp="1"/>
          </p:cNvSpPr>
          <p:nvPr>
            <p:ph idx="1"/>
          </p:nvPr>
        </p:nvSpPr>
        <p:spPr/>
        <p:txBody>
          <a:bodyPr>
            <a:normAutofit/>
          </a:bodyPr>
          <a:lstStyle/>
          <a:p>
            <a:pPr marL="68580" lvl="0" indent="0">
              <a:buNone/>
            </a:pPr>
            <a:r>
              <a:rPr lang="en-US" b="0" i="1" dirty="0"/>
              <a:t>Previous or concomitant treatment-related criteria</a:t>
            </a:r>
            <a:endParaRPr lang="en-US" b="0" dirty="0"/>
          </a:p>
          <a:p>
            <a:pPr marL="457200" lvl="0" indent="-457200">
              <a:buFont typeface="+mj-lt"/>
              <a:buAutoNum type="arabicPeriod" startAt="13"/>
            </a:pPr>
            <a:r>
              <a:rPr lang="en-US" b="0" dirty="0"/>
              <a:t>Presence of surgical hardware or other foreign body in the index hip</a:t>
            </a:r>
          </a:p>
          <a:p>
            <a:pPr marL="457200" lvl="0" indent="-457200">
              <a:buFont typeface="+mj-lt"/>
              <a:buAutoNum type="arabicPeriod" startAt="13"/>
            </a:pPr>
            <a:r>
              <a:rPr lang="en-US" b="0" dirty="0"/>
              <a:t>Planned/anticipated surgery of the index hip or any other surgery that would require use of a restricted medication during the study period</a:t>
            </a:r>
          </a:p>
          <a:p>
            <a:pPr marL="457200" lvl="0" indent="-457200">
              <a:buFont typeface="+mj-lt"/>
              <a:buAutoNum type="arabicPeriod" startAt="13"/>
            </a:pPr>
            <a:r>
              <a:rPr lang="en-US" b="0" dirty="0"/>
              <a:t>IA corticosteroid of any joint within 3 months of Screening visit (investigational or marketed, including FX006)</a:t>
            </a:r>
          </a:p>
          <a:p>
            <a:pPr marL="457200" lvl="0" indent="-457200">
              <a:buFont typeface="+mj-lt"/>
              <a:buAutoNum type="arabicPeriod" startAt="13"/>
            </a:pPr>
            <a:r>
              <a:rPr lang="en-US" b="0" dirty="0"/>
              <a:t>IA treatment of index hip with any of the following agents within 6 months of Screening: any biologic agent (e.g., platelet rich plasma (PRP) injection, stem cells, prolotherapy, amniotic fluid injection; investigational or marketed) or hyaluronic acid</a:t>
            </a:r>
          </a:p>
        </p:txBody>
      </p:sp>
    </p:spTree>
    <p:extLst>
      <p:ext uri="{BB962C8B-B14F-4D97-AF65-F5344CB8AC3E}">
        <p14:creationId xmlns:p14="http://schemas.microsoft.com/office/powerpoint/2010/main" val="15650269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Exclusion Criteria for Double Blind Phase (Continued)</a:t>
            </a:r>
          </a:p>
        </p:txBody>
      </p:sp>
      <p:sp>
        <p:nvSpPr>
          <p:cNvPr id="3" name="Content Placeholder 2"/>
          <p:cNvSpPr>
            <a:spLocks noGrp="1"/>
          </p:cNvSpPr>
          <p:nvPr>
            <p:ph idx="1"/>
          </p:nvPr>
        </p:nvSpPr>
        <p:spPr/>
        <p:txBody>
          <a:bodyPr>
            <a:normAutofit/>
          </a:bodyPr>
          <a:lstStyle/>
          <a:p>
            <a:pPr marL="457200" lvl="0" indent="-457200">
              <a:buFont typeface="+mj-lt"/>
              <a:buAutoNum type="arabicPeriod" startAt="17"/>
            </a:pPr>
            <a:r>
              <a:rPr lang="en-US" b="0" dirty="0"/>
              <a:t>Intravenous (IV) or Intramuscular (IM) corticosteroids (investigational or marketed) within 3 months of Screening</a:t>
            </a:r>
          </a:p>
          <a:p>
            <a:pPr marL="457200" lvl="0" indent="-457200">
              <a:buFont typeface="+mj-lt"/>
              <a:buAutoNum type="arabicPeriod" startAt="17"/>
            </a:pPr>
            <a:r>
              <a:rPr lang="en-US" b="0" dirty="0"/>
              <a:t>Oral corticosteroids (investigational or marketed) within 1 month of Screening</a:t>
            </a:r>
          </a:p>
          <a:p>
            <a:pPr marL="457200" lvl="0" indent="-457200">
              <a:buFont typeface="+mj-lt"/>
              <a:buAutoNum type="arabicPeriod" startAt="17"/>
            </a:pPr>
            <a:r>
              <a:rPr lang="en-US" b="0" dirty="0"/>
              <a:t>Inhaled, intranasal or topical corticosteroids (investigational or marketed) within 2 weeks of Screening visit</a:t>
            </a:r>
          </a:p>
          <a:p>
            <a:pPr marL="457200" lvl="0" indent="-457200">
              <a:buFont typeface="+mj-lt"/>
              <a:buAutoNum type="arabicPeriod" startAt="17"/>
            </a:pPr>
            <a:r>
              <a:rPr lang="en-US" b="0" dirty="0"/>
              <a:t>Planned or expected changes to lifestyle with regard to physical activity, physical therapy, acupuncture, transcutaneous electrical nerve stimulation (TENS), or bracing within 1 month prior to Screening and changes throughout the duration of the study</a:t>
            </a:r>
          </a:p>
          <a:p>
            <a:endParaRPr lang="en-US" dirty="0"/>
          </a:p>
        </p:txBody>
      </p:sp>
    </p:spTree>
    <p:extLst>
      <p:ext uri="{BB962C8B-B14F-4D97-AF65-F5344CB8AC3E}">
        <p14:creationId xmlns:p14="http://schemas.microsoft.com/office/powerpoint/2010/main" val="419797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Timelines</a:t>
            </a: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640710752"/>
              </p:ext>
            </p:extLst>
          </p:nvPr>
        </p:nvGraphicFramePr>
        <p:xfrm>
          <a:off x="685799" y="1143005"/>
          <a:ext cx="7543801" cy="4693981"/>
        </p:xfrm>
        <a:graphic>
          <a:graphicData uri="http://schemas.openxmlformats.org/drawingml/2006/table">
            <a:tbl>
              <a:tblPr/>
              <a:tblGrid>
                <a:gridCol w="3581401">
                  <a:extLst>
                    <a:ext uri="{9D8B030D-6E8A-4147-A177-3AD203B41FA5}">
                      <a16:colId xmlns:a16="http://schemas.microsoft.com/office/drawing/2014/main" val="20000"/>
                    </a:ext>
                  </a:extLst>
                </a:gridCol>
                <a:gridCol w="3962400">
                  <a:extLst>
                    <a:ext uri="{9D8B030D-6E8A-4147-A177-3AD203B41FA5}">
                      <a16:colId xmlns:a16="http://schemas.microsoft.com/office/drawing/2014/main" val="20001"/>
                    </a:ext>
                  </a:extLst>
                </a:gridCol>
              </a:tblGrid>
              <a:tr h="499910">
                <a:tc>
                  <a:txBody>
                    <a:bodyPr/>
                    <a:lstStyle/>
                    <a:p>
                      <a:endParaRPr lang="en-US" sz="2000" dirty="0">
                        <a:effectLst/>
                        <a:latin typeface="Segoe UI"/>
                      </a:endParaRPr>
                    </a:p>
                  </a:txBody>
                  <a:tcPr marL="9525" marR="9525" marT="9525" marB="9525"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DFE3E8"/>
                    </a:solidFill>
                  </a:tcPr>
                </a:tc>
                <a:tc>
                  <a:txBody>
                    <a:bodyPr/>
                    <a:lstStyle/>
                    <a:p>
                      <a:endParaRPr lang="en-US" sz="2000" dirty="0">
                        <a:effectLst/>
                        <a:latin typeface="Segoe UI"/>
                      </a:endParaRPr>
                    </a:p>
                  </a:txBody>
                  <a:tcPr marL="9525" marR="9525" marT="9525" marB="9525"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DFE3E8"/>
                    </a:solidFill>
                  </a:tcPr>
                </a:tc>
                <a:extLst>
                  <a:ext uri="{0D108BD9-81ED-4DB2-BD59-A6C34878D82A}">
                    <a16:rowId xmlns:a16="http://schemas.microsoft.com/office/drawing/2014/main" val="10000"/>
                  </a:ext>
                </a:extLst>
              </a:tr>
              <a:tr h="795485">
                <a:tc>
                  <a:txBody>
                    <a:bodyPr/>
                    <a:lstStyle/>
                    <a:p>
                      <a:r>
                        <a:rPr lang="en-US" sz="2000" dirty="0">
                          <a:solidFill>
                            <a:srgbClr val="000000"/>
                          </a:solidFill>
                          <a:effectLst/>
                          <a:latin typeface="+mn-lt"/>
                        </a:rPr>
                        <a:t>   US Site SIVs</a:t>
                      </a:r>
                      <a:endParaRPr lang="en-US" sz="2000" dirty="0">
                        <a:effectLst/>
                        <a:latin typeface="+mn-lt"/>
                      </a:endParaRPr>
                    </a:p>
                  </a:txBody>
                  <a:tcPr marL="9525" marR="9525" marT="9525" marB="9525"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pPr algn="ctr"/>
                      <a:r>
                        <a:rPr lang="en-US" sz="2000" dirty="0">
                          <a:solidFill>
                            <a:srgbClr val="000000"/>
                          </a:solidFill>
                          <a:effectLst/>
                          <a:latin typeface="+mn-lt"/>
                        </a:rPr>
                        <a:t>Late</a:t>
                      </a:r>
                      <a:r>
                        <a:rPr lang="en-US" sz="2000" baseline="0" dirty="0">
                          <a:solidFill>
                            <a:srgbClr val="000000"/>
                          </a:solidFill>
                          <a:effectLst/>
                          <a:latin typeface="+mn-lt"/>
                        </a:rPr>
                        <a:t> Nov 2018 to early March 2019</a:t>
                      </a:r>
                      <a:endParaRPr lang="en-US" sz="2000" dirty="0">
                        <a:effectLst/>
                        <a:latin typeface="+mn-lt"/>
                      </a:endParaRPr>
                    </a:p>
                  </a:txBody>
                  <a:tcPr marL="9525" marR="9525" marT="9525" marB="9525"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66431">
                <a:tc>
                  <a:txBody>
                    <a:bodyPr/>
                    <a:lstStyle/>
                    <a:p>
                      <a:endParaRPr lang="en-US" sz="2000" dirty="0">
                        <a:effectLst/>
                        <a:latin typeface="+mn-lt"/>
                      </a:endParaRPr>
                    </a:p>
                  </a:txBody>
                  <a:tcPr marL="9525" marR="9525" marT="9525" marB="9525"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effectLst/>
                        <a:latin typeface="+mn-lt"/>
                      </a:endParaRPr>
                    </a:p>
                  </a:txBody>
                  <a:tcPr marL="7620" marR="7620" marT="7620" marB="7620"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566431">
                <a:tc>
                  <a:txBody>
                    <a:bodyPr/>
                    <a:lstStyle/>
                    <a:p>
                      <a:r>
                        <a:rPr lang="en-US" sz="2000" dirty="0">
                          <a:solidFill>
                            <a:srgbClr val="000000"/>
                          </a:solidFill>
                          <a:effectLst/>
                          <a:latin typeface="+mn-lt"/>
                        </a:rPr>
                        <a:t>   First Patient Screened</a:t>
                      </a:r>
                      <a:endParaRPr lang="en-US" sz="2000" dirty="0">
                        <a:effectLst/>
                        <a:latin typeface="+mn-lt"/>
                      </a:endParaRPr>
                    </a:p>
                  </a:txBody>
                  <a:tcPr marL="9525" marR="9525" marT="9525" marB="9525"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pPr algn="ctr"/>
                      <a:r>
                        <a:rPr lang="en-US" sz="2000" dirty="0">
                          <a:solidFill>
                            <a:srgbClr val="000000"/>
                          </a:solidFill>
                          <a:effectLst/>
                          <a:latin typeface="+mn-lt"/>
                        </a:rPr>
                        <a:t>Week of Dec 3</a:t>
                      </a:r>
                      <a:r>
                        <a:rPr lang="en-US" sz="2000" baseline="30000" dirty="0">
                          <a:solidFill>
                            <a:srgbClr val="000000"/>
                          </a:solidFill>
                          <a:effectLst/>
                          <a:latin typeface="+mn-lt"/>
                        </a:rPr>
                        <a:t>rd</a:t>
                      </a:r>
                      <a:r>
                        <a:rPr lang="en-US" sz="2000" dirty="0">
                          <a:solidFill>
                            <a:srgbClr val="000000"/>
                          </a:solidFill>
                          <a:effectLst/>
                          <a:latin typeface="+mn-lt"/>
                        </a:rPr>
                        <a:t> 2018</a:t>
                      </a:r>
                      <a:endParaRPr lang="en-US" sz="2000" dirty="0">
                        <a:effectLst/>
                        <a:latin typeface="+mn-lt"/>
                      </a:endParaRPr>
                    </a:p>
                  </a:txBody>
                  <a:tcPr marL="7620" marR="7620" marT="7620" marB="7620"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66431">
                <a:tc>
                  <a:txBody>
                    <a:bodyPr/>
                    <a:lstStyle/>
                    <a:p>
                      <a:r>
                        <a:rPr lang="en-US" sz="2000" dirty="0">
                          <a:solidFill>
                            <a:srgbClr val="000000"/>
                          </a:solidFill>
                          <a:effectLst/>
                          <a:latin typeface="+mn-lt"/>
                        </a:rPr>
                        <a:t>   First Patient Enrolled</a:t>
                      </a:r>
                      <a:endParaRPr lang="en-US" sz="2000" dirty="0">
                        <a:effectLst/>
                        <a:latin typeface="+mn-lt"/>
                      </a:endParaRPr>
                    </a:p>
                  </a:txBody>
                  <a:tcPr marL="9525" marR="9525" marT="9525" marB="9525"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pPr algn="ctr"/>
                      <a:r>
                        <a:rPr lang="en-US" sz="2000" dirty="0">
                          <a:solidFill>
                            <a:srgbClr val="000000"/>
                          </a:solidFill>
                          <a:effectLst/>
                          <a:latin typeface="+mn-lt"/>
                        </a:rPr>
                        <a:t> By Dec 21</a:t>
                      </a:r>
                      <a:r>
                        <a:rPr lang="en-US" sz="2000" baseline="30000" dirty="0">
                          <a:solidFill>
                            <a:srgbClr val="000000"/>
                          </a:solidFill>
                          <a:effectLst/>
                          <a:latin typeface="+mn-lt"/>
                        </a:rPr>
                        <a:t>st</a:t>
                      </a:r>
                      <a:r>
                        <a:rPr lang="en-US" sz="2000" dirty="0">
                          <a:solidFill>
                            <a:srgbClr val="000000"/>
                          </a:solidFill>
                          <a:effectLst/>
                          <a:latin typeface="+mn-lt"/>
                        </a:rPr>
                        <a:t>  2018</a:t>
                      </a:r>
                      <a:endParaRPr lang="en-US" sz="2000" dirty="0">
                        <a:effectLst/>
                        <a:latin typeface="+mn-lt"/>
                      </a:endParaRPr>
                    </a:p>
                  </a:txBody>
                  <a:tcPr marL="7620" marR="7620" marT="7620" marB="7620"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566431">
                <a:tc>
                  <a:txBody>
                    <a:bodyPr/>
                    <a:lstStyle/>
                    <a:p>
                      <a:r>
                        <a:rPr lang="en-US" sz="2000" dirty="0">
                          <a:solidFill>
                            <a:srgbClr val="000000"/>
                          </a:solidFill>
                          <a:effectLst/>
                          <a:latin typeface="+mn-lt"/>
                        </a:rPr>
                        <a:t>   Last Patient Enrolled</a:t>
                      </a:r>
                      <a:endParaRPr lang="en-US" sz="2000" dirty="0">
                        <a:effectLst/>
                        <a:latin typeface="+mn-lt"/>
                      </a:endParaRPr>
                    </a:p>
                  </a:txBody>
                  <a:tcPr marL="9525" marR="9525" marT="9525" marB="9525"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pPr algn="ctr"/>
                      <a:r>
                        <a:rPr lang="en-US" sz="2000" dirty="0">
                          <a:solidFill>
                            <a:srgbClr val="000000"/>
                          </a:solidFill>
                          <a:effectLst/>
                          <a:latin typeface="+mn-lt"/>
                        </a:rPr>
                        <a:t>June 2019</a:t>
                      </a:r>
                      <a:endParaRPr lang="en-US" sz="2000" dirty="0">
                        <a:effectLst/>
                        <a:latin typeface="+mn-lt"/>
                      </a:endParaRPr>
                    </a:p>
                  </a:txBody>
                  <a:tcPr marL="7620" marR="7620" marT="7620" marB="7620"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566431">
                <a:tc>
                  <a:txBody>
                    <a:bodyPr/>
                    <a:lstStyle/>
                    <a:p>
                      <a:r>
                        <a:rPr lang="en-US" sz="2000" dirty="0">
                          <a:solidFill>
                            <a:srgbClr val="000000"/>
                          </a:solidFill>
                          <a:effectLst/>
                          <a:latin typeface="+mn-lt"/>
                        </a:rPr>
                        <a:t>   Last Patient Last Visit</a:t>
                      </a:r>
                      <a:endParaRPr lang="en-US" sz="2000" dirty="0">
                        <a:effectLst/>
                        <a:latin typeface="+mn-lt"/>
                      </a:endParaRPr>
                    </a:p>
                  </a:txBody>
                  <a:tcPr marL="9525" marR="9525" marT="9525" marB="9525"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pPr algn="ctr"/>
                      <a:r>
                        <a:rPr lang="en-US" sz="2000" dirty="0">
                          <a:solidFill>
                            <a:srgbClr val="000000"/>
                          </a:solidFill>
                          <a:effectLst/>
                          <a:latin typeface="+mn-lt"/>
                        </a:rPr>
                        <a:t>March 2020</a:t>
                      </a:r>
                    </a:p>
                  </a:txBody>
                  <a:tcPr marL="7620" marR="7620" marT="7620" marB="7620"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566431">
                <a:tc>
                  <a:txBody>
                    <a:bodyPr/>
                    <a:lstStyle/>
                    <a:p>
                      <a:r>
                        <a:rPr lang="en-US" sz="2000" dirty="0">
                          <a:effectLst/>
                          <a:latin typeface="+mn-lt"/>
                        </a:rPr>
                        <a:t>   Database lock</a:t>
                      </a:r>
                    </a:p>
                  </a:txBody>
                  <a:tcPr marL="9525" marR="9525" marT="9525" marB="9525"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pPr algn="ctr"/>
                      <a:r>
                        <a:rPr lang="en-US" sz="2000" dirty="0">
                          <a:effectLst/>
                          <a:latin typeface="+mn-lt"/>
                        </a:rPr>
                        <a:t>March 2020</a:t>
                      </a:r>
                    </a:p>
                  </a:txBody>
                  <a:tcPr marL="7620" marR="7620" marT="7620" marB="7620"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0636321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Exclusion Criteria for Double Blind Phase (Continued)</a:t>
            </a:r>
          </a:p>
        </p:txBody>
      </p:sp>
      <p:sp>
        <p:nvSpPr>
          <p:cNvPr id="3" name="Content Placeholder 2"/>
          <p:cNvSpPr>
            <a:spLocks noGrp="1"/>
          </p:cNvSpPr>
          <p:nvPr>
            <p:ph idx="1"/>
          </p:nvPr>
        </p:nvSpPr>
        <p:spPr/>
        <p:txBody>
          <a:bodyPr>
            <a:normAutofit/>
          </a:bodyPr>
          <a:lstStyle/>
          <a:p>
            <a:pPr marL="68580" indent="0">
              <a:buNone/>
            </a:pPr>
            <a:r>
              <a:rPr lang="en-US" b="0" i="1" dirty="0"/>
              <a:t>Patient-related criteria</a:t>
            </a:r>
            <a:endParaRPr lang="en-US" b="0" dirty="0"/>
          </a:p>
          <a:p>
            <a:pPr marL="457200" lvl="0" indent="-457200">
              <a:buFont typeface="+mj-lt"/>
              <a:buAutoNum type="arabicPeriod" startAt="21"/>
            </a:pPr>
            <a:r>
              <a:rPr lang="en-US" b="0" dirty="0"/>
              <a:t>Patients with a total score of ≥ 15 or &gt;0 on Question #9 on the Patient Health Questionnaire-9 (PHQ-9) at Screening visit</a:t>
            </a:r>
          </a:p>
          <a:p>
            <a:pPr marL="457200" lvl="0" indent="-457200">
              <a:buFont typeface="+mj-lt"/>
              <a:buAutoNum type="arabicPeriod" startAt="21"/>
            </a:pPr>
            <a:r>
              <a:rPr lang="en-US" b="0" dirty="0"/>
              <a:t>Patients with a score of ≥ 15 on the Generalized Anxiety Disorder (GAD-7) at Screening visit</a:t>
            </a:r>
          </a:p>
          <a:p>
            <a:pPr marL="457200" lvl="0" indent="-457200">
              <a:buFont typeface="+mj-lt"/>
              <a:buAutoNum type="arabicPeriod" startAt="21"/>
            </a:pPr>
            <a:r>
              <a:rPr lang="en-US" b="0" dirty="0"/>
              <a:t>Patients with clinically relevant level of pain catastrophizing defined as Pain Catastrophizing Scale (PCS) score of ≥ 30 at Screening visit</a:t>
            </a:r>
          </a:p>
          <a:p>
            <a:pPr marL="457200" lvl="0" indent="-457200">
              <a:buFont typeface="+mj-lt"/>
              <a:buAutoNum type="arabicPeriod" startAt="21"/>
            </a:pPr>
            <a:r>
              <a:rPr lang="en-US" b="0" dirty="0"/>
              <a:t>Patients with Insomnia Severity Index (ISI) Questionnaire score ≥ 15 (moderate severity) at Screening visit</a:t>
            </a:r>
          </a:p>
          <a:p>
            <a:pPr marL="457200" lvl="0" indent="-457200">
              <a:buFont typeface="+mj-lt"/>
              <a:buAutoNum type="arabicPeriod" startAt="21"/>
            </a:pPr>
            <a:r>
              <a:rPr lang="en-US" b="0" dirty="0"/>
              <a:t>Known or suspected hypersensitivity to any form of triamcinolone or PLGA</a:t>
            </a:r>
          </a:p>
          <a:p>
            <a:pPr marL="457200" indent="-457200">
              <a:buFont typeface="+mj-lt"/>
              <a:buAutoNum type="arabicPeriod" startAt="21"/>
            </a:pPr>
            <a:r>
              <a:rPr lang="en-US" b="0" dirty="0"/>
              <a:t>Laboratory evidence of infection with HIV, positive test for </a:t>
            </a:r>
            <a:r>
              <a:rPr lang="en-US" b="0" dirty="0" err="1"/>
              <a:t>HBsAg</a:t>
            </a:r>
            <a:r>
              <a:rPr lang="en-US" b="0" dirty="0"/>
              <a:t> or positive serology for HCV with positive test for HCV RNA</a:t>
            </a:r>
          </a:p>
        </p:txBody>
      </p:sp>
    </p:spTree>
    <p:extLst>
      <p:ext uri="{BB962C8B-B14F-4D97-AF65-F5344CB8AC3E}">
        <p14:creationId xmlns:p14="http://schemas.microsoft.com/office/powerpoint/2010/main" val="343347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Exclusion Criteria for Double Blind Phase (Continued)</a:t>
            </a:r>
          </a:p>
        </p:txBody>
      </p:sp>
      <p:sp>
        <p:nvSpPr>
          <p:cNvPr id="3" name="Content Placeholder 2"/>
          <p:cNvSpPr>
            <a:spLocks noGrp="1"/>
          </p:cNvSpPr>
          <p:nvPr>
            <p:ph idx="1"/>
          </p:nvPr>
        </p:nvSpPr>
        <p:spPr/>
        <p:txBody>
          <a:bodyPr>
            <a:normAutofit/>
          </a:bodyPr>
          <a:lstStyle/>
          <a:p>
            <a:pPr marL="457200" lvl="0" indent="-457200">
              <a:buFont typeface="+mj-lt"/>
              <a:buAutoNum type="arabicPeriod" startAt="27"/>
            </a:pPr>
            <a:r>
              <a:rPr lang="en-US" b="0" dirty="0"/>
              <a:t>A medical history suggesting the patient will or is likely to require a course of systemic corticosteroids during the study period</a:t>
            </a:r>
          </a:p>
          <a:p>
            <a:pPr marL="457200" lvl="0" indent="-457200">
              <a:buFont typeface="+mj-lt"/>
              <a:buAutoNum type="arabicPeriod" startAt="27"/>
            </a:pPr>
            <a:r>
              <a:rPr lang="en-US" b="0" dirty="0"/>
              <a:t>History or evidence of active or latent systemic fungal or mycobacterial infection (including tuberculosis), or of ocular herpes simplex</a:t>
            </a:r>
          </a:p>
          <a:p>
            <a:pPr marL="457200" lvl="0" indent="-457200">
              <a:buFont typeface="+mj-lt"/>
              <a:buAutoNum type="arabicPeriod" startAt="27"/>
            </a:pPr>
            <a:r>
              <a:rPr lang="en-US" b="0" dirty="0"/>
              <a:t>History of sarcoidosis or amyloidosis</a:t>
            </a:r>
          </a:p>
          <a:p>
            <a:pPr marL="457200" lvl="0" indent="-457200">
              <a:buFont typeface="+mj-lt"/>
              <a:buAutoNum type="arabicPeriod" startAt="30"/>
            </a:pPr>
            <a:r>
              <a:rPr lang="en-US" b="0" dirty="0"/>
              <a:t>History of or active Cushing’s syndrome</a:t>
            </a:r>
          </a:p>
          <a:p>
            <a:pPr marL="457200" lvl="0" indent="-457200">
              <a:buFont typeface="+mj-lt"/>
              <a:buAutoNum type="arabicPeriod" startAt="30"/>
            </a:pPr>
            <a:r>
              <a:rPr lang="en-US" b="0" dirty="0"/>
              <a:t>Selective serotonin reuptake inhibitors (SSRIs) (e.g., fluoxetine, fluvoxamine) if dose /regimen has not been stable for ≥6 months prior to Screening</a:t>
            </a:r>
          </a:p>
          <a:p>
            <a:pPr marL="457200" lvl="0" indent="-457200">
              <a:buFont typeface="+mj-lt"/>
              <a:buAutoNum type="arabicPeriod" startAt="30"/>
            </a:pPr>
            <a:r>
              <a:rPr lang="en-US" b="0" dirty="0"/>
              <a:t>Use of </a:t>
            </a:r>
            <a:r>
              <a:rPr lang="en-US" b="0" dirty="0" err="1"/>
              <a:t>immunomodulators</a:t>
            </a:r>
            <a:r>
              <a:rPr lang="en-US" b="0" dirty="0"/>
              <a:t>, </a:t>
            </a:r>
            <a:r>
              <a:rPr lang="en-US" b="0" dirty="0" err="1"/>
              <a:t>immunosuppressives</a:t>
            </a:r>
            <a:r>
              <a:rPr lang="en-US" b="0" dirty="0"/>
              <a:t>, or chemotherapeutic agents within 5 years of Screening</a:t>
            </a:r>
          </a:p>
          <a:p>
            <a:pPr marL="457200" lvl="0" indent="-457200">
              <a:buFont typeface="+mj-lt"/>
              <a:buAutoNum type="arabicPeriod" startAt="30"/>
            </a:pPr>
            <a:r>
              <a:rPr lang="en-US" b="0" dirty="0"/>
              <a:t>Active or history of malignancy within 5 years of Screening, with the exception of resected basal cell carcinoma, squamous cell carcinoma of the skin, or effectively managed cervical carcinoma</a:t>
            </a:r>
          </a:p>
          <a:p>
            <a:pPr marL="457200" lvl="0" indent="-457200">
              <a:buFont typeface="+mj-lt"/>
              <a:buAutoNum type="arabicPeriod" startAt="27"/>
            </a:pPr>
            <a:endParaRPr lang="en-US" b="0" dirty="0"/>
          </a:p>
          <a:p>
            <a:pPr marL="68580" indent="0">
              <a:buNone/>
            </a:pPr>
            <a:endParaRPr lang="en-US" dirty="0"/>
          </a:p>
        </p:txBody>
      </p:sp>
    </p:spTree>
    <p:extLst>
      <p:ext uri="{BB962C8B-B14F-4D97-AF65-F5344CB8AC3E}">
        <p14:creationId xmlns:p14="http://schemas.microsoft.com/office/powerpoint/2010/main" val="14771096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Exclusion Criteria for Double Blind Phase (Continued)</a:t>
            </a:r>
          </a:p>
        </p:txBody>
      </p:sp>
      <p:sp>
        <p:nvSpPr>
          <p:cNvPr id="3" name="Content Placeholder 2"/>
          <p:cNvSpPr>
            <a:spLocks noGrp="1"/>
          </p:cNvSpPr>
          <p:nvPr>
            <p:ph idx="1"/>
          </p:nvPr>
        </p:nvSpPr>
        <p:spPr/>
        <p:txBody>
          <a:bodyPr>
            <a:normAutofit/>
          </a:bodyPr>
          <a:lstStyle/>
          <a:p>
            <a:pPr marL="457200" indent="-457200">
              <a:buFont typeface="+mj-lt"/>
              <a:buAutoNum type="arabicPeriod" startAt="34"/>
            </a:pPr>
            <a:r>
              <a:rPr lang="en-US" b="0" dirty="0"/>
              <a:t>Active substance abuse (drugs or alcohol) or history of substance abuse within the past 12 months of Screening</a:t>
            </a:r>
          </a:p>
          <a:p>
            <a:pPr marL="457200" lvl="0" indent="-457200">
              <a:buFont typeface="+mj-lt"/>
              <a:buAutoNum type="arabicPeriod" startAt="34"/>
            </a:pPr>
            <a:r>
              <a:rPr lang="en-US" b="0" dirty="0"/>
              <a:t>Has received a live or live-attenuated vaccine within 3 months of Day 1</a:t>
            </a:r>
          </a:p>
          <a:p>
            <a:pPr marL="457200" lvl="0" indent="-457200">
              <a:buFont typeface="+mj-lt"/>
              <a:buAutoNum type="arabicPeriod" startAt="34"/>
            </a:pPr>
            <a:r>
              <a:rPr lang="en-US" b="0" dirty="0"/>
              <a:t>Use of any other investigational drug, biologic or device within 3 months of Screening visit</a:t>
            </a:r>
          </a:p>
          <a:p>
            <a:pPr marL="457200" lvl="0" indent="-457200">
              <a:buFont typeface="+mj-lt"/>
              <a:buAutoNum type="arabicPeriod" startAt="34"/>
            </a:pPr>
            <a:r>
              <a:rPr lang="en-US" b="0" dirty="0"/>
              <a:t>Any bacterial or viral infection requiring IV antibiotics within 4 weeks of Day 1 or oral antibiotics within 2 weeks of Day 1</a:t>
            </a:r>
          </a:p>
          <a:p>
            <a:pPr marL="457200" lvl="0" indent="-457200">
              <a:buFont typeface="+mj-lt"/>
              <a:buAutoNum type="arabicPeriod" startAt="34"/>
            </a:pPr>
            <a:r>
              <a:rPr lang="en-US" b="0" dirty="0"/>
              <a:t>Any other clinically significant acute or chronic medical conditions (e.g., uncontrolled diabetes) that, in the judgment of the Investigator, would preclude the use of an IA corticosteroid or that could compromise patient safety, limit the patient’s ability to complete the study, and/or compromise the objectives of the study</a:t>
            </a:r>
          </a:p>
          <a:p>
            <a:endParaRPr lang="en-US" dirty="0"/>
          </a:p>
        </p:txBody>
      </p:sp>
    </p:spTree>
    <p:extLst>
      <p:ext uri="{BB962C8B-B14F-4D97-AF65-F5344CB8AC3E}">
        <p14:creationId xmlns:p14="http://schemas.microsoft.com/office/powerpoint/2010/main" val="31886637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Exclusion Criteria for Double Blind Phase (Continued)</a:t>
            </a:r>
          </a:p>
        </p:txBody>
      </p:sp>
      <p:sp>
        <p:nvSpPr>
          <p:cNvPr id="3" name="Content Placeholder 2"/>
          <p:cNvSpPr>
            <a:spLocks noGrp="1"/>
          </p:cNvSpPr>
          <p:nvPr>
            <p:ph idx="1"/>
          </p:nvPr>
        </p:nvSpPr>
        <p:spPr/>
        <p:txBody>
          <a:bodyPr>
            <a:normAutofit/>
          </a:bodyPr>
          <a:lstStyle/>
          <a:p>
            <a:pPr marL="457200" lvl="0" indent="-457200">
              <a:buFont typeface="+mj-lt"/>
              <a:buAutoNum type="arabicPeriod" startAt="39"/>
            </a:pPr>
            <a:r>
              <a:rPr lang="en-US" b="0" dirty="0"/>
              <a:t>Patients contraindicated to the use of acetaminophen/paracetamol (allowed rescue pain medicine) per National Product Labeling and Investigator's judgment</a:t>
            </a:r>
          </a:p>
          <a:p>
            <a:pPr marL="457200" lvl="0" indent="-457200">
              <a:buFont typeface="+mj-lt"/>
              <a:buAutoNum type="arabicPeriod" startAt="39"/>
            </a:pPr>
            <a:r>
              <a:rPr lang="en-US" b="0" dirty="0"/>
              <a:t>Patient is the Investigator or any Sub-Investigator, research assistant, pharmacist, study coordinator, other staff or relative thereof directly involved in the conduct of the study</a:t>
            </a:r>
          </a:p>
          <a:p>
            <a:pPr marL="457200" lvl="0" indent="-457200">
              <a:buFont typeface="+mj-lt"/>
              <a:buAutoNum type="arabicPeriod" startAt="41"/>
            </a:pPr>
            <a:r>
              <a:rPr lang="en-US" b="0" dirty="0"/>
              <a:t>Women who are pregnant or nursing or plan to become pregnant during the study; men who plan to conceive during the study</a:t>
            </a:r>
          </a:p>
          <a:p>
            <a:pPr marL="457200" lvl="0" indent="-457200">
              <a:buFont typeface="+mj-lt"/>
              <a:buAutoNum type="arabicPeriod" startAt="41"/>
            </a:pPr>
            <a:r>
              <a:rPr lang="en-US" b="0" dirty="0"/>
              <a:t>Women of child-bearing potential (not surgically sterile or post-menopausal for at least 1 year as documented in medical history) not using a highly effective method of contraception [(abstinence; oral, injected or implanted hormonal methods of contraception; intrauterine device or intrauterine system; condom or occlusive cap (diaphragm or cervical/vault caps) with spermicidal foam/gel/film/cream/suppository, or male sterilization (vasectomy)]</a:t>
            </a:r>
          </a:p>
          <a:p>
            <a:pPr marL="457200" lvl="0" indent="-457200">
              <a:buFont typeface="+mj-lt"/>
              <a:buAutoNum type="arabicPeriod" startAt="39"/>
            </a:pPr>
            <a:endParaRPr lang="en-US" b="0" dirty="0"/>
          </a:p>
          <a:p>
            <a:endParaRPr lang="en-US" dirty="0"/>
          </a:p>
        </p:txBody>
      </p:sp>
    </p:spTree>
    <p:extLst>
      <p:ext uri="{BB962C8B-B14F-4D97-AF65-F5344CB8AC3E}">
        <p14:creationId xmlns:p14="http://schemas.microsoft.com/office/powerpoint/2010/main" val="39909864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Second Injection Inclusion Criteria</a:t>
            </a:r>
          </a:p>
        </p:txBody>
      </p:sp>
      <p:sp>
        <p:nvSpPr>
          <p:cNvPr id="3" name="Content Placeholder 2"/>
          <p:cNvSpPr>
            <a:spLocks noGrp="1"/>
          </p:cNvSpPr>
          <p:nvPr>
            <p:ph idx="1"/>
          </p:nvPr>
        </p:nvSpPr>
        <p:spPr>
          <a:xfrm>
            <a:off x="533400" y="914400"/>
            <a:ext cx="8001000" cy="4952999"/>
          </a:xfrm>
        </p:spPr>
        <p:txBody>
          <a:bodyPr>
            <a:normAutofit/>
          </a:bodyPr>
          <a:lstStyle/>
          <a:p>
            <a:pPr marL="68580" indent="0">
              <a:buNone/>
            </a:pPr>
            <a:r>
              <a:rPr lang="en-US" i="1" dirty="0"/>
              <a:t>To be eligible to receive the second injection during the open-label phase, patients must fulfill the following criteria</a:t>
            </a:r>
            <a:r>
              <a:rPr lang="en-US" dirty="0"/>
              <a:t>:</a:t>
            </a:r>
          </a:p>
          <a:p>
            <a:pPr marL="800100" lvl="1" indent="-457200">
              <a:buFont typeface="+mj-lt"/>
              <a:buAutoNum type="arabicPeriod"/>
            </a:pPr>
            <a:r>
              <a:rPr lang="en-US" sz="2000" dirty="0"/>
              <a:t>Completed the double-blind phase of the study through Week 12</a:t>
            </a:r>
          </a:p>
          <a:p>
            <a:pPr marL="800100" lvl="1" indent="-457200">
              <a:buFont typeface="+mj-lt"/>
              <a:buAutoNum type="arabicPeriod"/>
            </a:pPr>
            <a:r>
              <a:rPr lang="en-US" sz="2000" dirty="0"/>
              <a:t>No major safety concerns during the initial dose period (including allergic reaction to initial dose of study medication) as assessed by the Investigator and patient</a:t>
            </a:r>
          </a:p>
          <a:p>
            <a:pPr marL="800100" lvl="1" indent="-457200">
              <a:buFont typeface="+mj-lt"/>
              <a:buAutoNum type="arabicPeriod"/>
            </a:pPr>
            <a:r>
              <a:rPr lang="en-US" sz="2000" dirty="0"/>
              <a:t>Clinically indicated to receive FX006, in the opinion of the Investigator and patient</a:t>
            </a:r>
          </a:p>
          <a:p>
            <a:pPr marL="800100" lvl="1" indent="-457200">
              <a:buFont typeface="+mj-lt"/>
              <a:buAutoNum type="arabicPeriod" startAt="4"/>
            </a:pPr>
            <a:r>
              <a:rPr lang="en-US" sz="2000" dirty="0"/>
              <a:t>Average WOMAC A (pain) score of ≥ 3 (0-10 NRS)</a:t>
            </a:r>
          </a:p>
          <a:p>
            <a:pPr marL="800100" lvl="1" indent="-457200">
              <a:buFont typeface="+mj-lt"/>
              <a:buAutoNum type="arabicPeriod" startAt="4"/>
            </a:pPr>
            <a:r>
              <a:rPr lang="en-US" sz="2000" dirty="0"/>
              <a:t>Compliant with study procedures and visit schedules up to the open-label injection with FX006 and the willingness and ability to continue to comply for additional 12 weeks after the second injection</a:t>
            </a:r>
          </a:p>
          <a:p>
            <a:pPr marL="800100" lvl="1" indent="-457200">
              <a:buFont typeface="+mj-lt"/>
              <a:buAutoNum type="arabicPeriod" startAt="4"/>
            </a:pPr>
            <a:r>
              <a:rPr lang="en-US" sz="2000" dirty="0"/>
              <a:t>Willingness to continue abstaining from use of protocol-restricted medications during the study</a:t>
            </a:r>
          </a:p>
          <a:p>
            <a:pPr marL="342900" lvl="1" indent="0">
              <a:buNone/>
            </a:pPr>
            <a:endParaRPr lang="en-US" sz="2000" dirty="0"/>
          </a:p>
        </p:txBody>
      </p:sp>
    </p:spTree>
    <p:extLst>
      <p:ext uri="{BB962C8B-B14F-4D97-AF65-F5344CB8AC3E}">
        <p14:creationId xmlns:p14="http://schemas.microsoft.com/office/powerpoint/2010/main" val="11677201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Second Injection Exclusion Criteria</a:t>
            </a:r>
          </a:p>
        </p:txBody>
      </p:sp>
      <p:sp>
        <p:nvSpPr>
          <p:cNvPr id="3" name="Content Placeholder 2"/>
          <p:cNvSpPr>
            <a:spLocks noGrp="1"/>
          </p:cNvSpPr>
          <p:nvPr>
            <p:ph idx="1"/>
          </p:nvPr>
        </p:nvSpPr>
        <p:spPr>
          <a:xfrm>
            <a:off x="571500" y="914401"/>
            <a:ext cx="8001000" cy="5067300"/>
          </a:xfrm>
        </p:spPr>
        <p:txBody>
          <a:bodyPr>
            <a:normAutofit/>
          </a:bodyPr>
          <a:lstStyle/>
          <a:p>
            <a:pPr marL="68580" indent="0">
              <a:buNone/>
            </a:pPr>
            <a:r>
              <a:rPr lang="en-US" i="1" dirty="0"/>
              <a:t>Patients fulfilling at least one of the following criteria may not be included in OLE phase of the study:</a:t>
            </a:r>
          </a:p>
          <a:p>
            <a:pPr marL="800100" lvl="1" indent="-457200">
              <a:buFont typeface="+mj-lt"/>
              <a:buAutoNum type="arabicPeriod"/>
            </a:pPr>
            <a:r>
              <a:rPr lang="en-US" sz="2000" dirty="0"/>
              <a:t>Clinical signs and symptoms of active hip infection or crystal disease of the index hip</a:t>
            </a:r>
          </a:p>
          <a:p>
            <a:pPr marL="800100" lvl="1" indent="-457200">
              <a:buFont typeface="+mj-lt"/>
              <a:buAutoNum type="arabicPeriod"/>
            </a:pPr>
            <a:r>
              <a:rPr lang="en-US" sz="2000" dirty="0"/>
              <a:t>Received a non-protocol specified IA intervention (IA injection, IA aspiration, etc.) in index hip during study participation</a:t>
            </a:r>
          </a:p>
          <a:p>
            <a:pPr marL="800100" lvl="1" indent="-457200">
              <a:buFont typeface="+mj-lt"/>
              <a:buAutoNum type="arabicPeriod"/>
            </a:pPr>
            <a:r>
              <a:rPr lang="en-US" sz="2000" dirty="0"/>
              <a:t>Use of immunomodulators, immunosuppressives, or chemotherapeutic agents during study participation.</a:t>
            </a:r>
          </a:p>
          <a:p>
            <a:pPr marL="800100" lvl="1" indent="-457200">
              <a:buFont typeface="+mj-lt"/>
              <a:buAutoNum type="arabicPeriod"/>
            </a:pPr>
            <a:r>
              <a:rPr lang="en-US" sz="2000" dirty="0"/>
              <a:t>Received a live or attenuated vaccine during study participation</a:t>
            </a:r>
          </a:p>
          <a:p>
            <a:pPr marL="800100" lvl="1" indent="-457200">
              <a:buFont typeface="+mj-lt"/>
              <a:buAutoNum type="arabicPeriod"/>
            </a:pPr>
            <a:r>
              <a:rPr lang="en-US" sz="2000" dirty="0"/>
              <a:t>Use of any other investigational drug, device or biologic during study participation</a:t>
            </a:r>
          </a:p>
          <a:p>
            <a:pPr marL="800100" lvl="1" indent="-457200">
              <a:buFont typeface="+mj-lt"/>
              <a:buAutoNum type="arabicPeriod"/>
            </a:pPr>
            <a:r>
              <a:rPr lang="en-US" sz="2000" dirty="0"/>
              <a:t>Any bacterial or viral infection requiring IV antibiotics within 4 weeks or oral antibiotics within 2 weeks of second injection</a:t>
            </a:r>
          </a:p>
          <a:p>
            <a:pPr marL="800100" lvl="1" indent="-457200">
              <a:buFont typeface="+mj-lt"/>
              <a:buAutoNum type="arabicPeriod"/>
            </a:pPr>
            <a:r>
              <a:rPr lang="en-US" sz="2000" dirty="0"/>
              <a:t>Skin breakdown at the hip where the injection would take place</a:t>
            </a:r>
          </a:p>
          <a:p>
            <a:pPr marL="800100" lvl="1" indent="-457200">
              <a:buFont typeface="+mj-lt"/>
              <a:buAutoNum type="arabicPeriod"/>
            </a:pPr>
            <a:r>
              <a:rPr lang="en-US" sz="2000" dirty="0"/>
              <a:t>Women who are pregnant or nursing or plan to become pregnant during the study; men who plan to conceive during the study</a:t>
            </a:r>
          </a:p>
          <a:p>
            <a:endParaRPr lang="en-US" dirty="0"/>
          </a:p>
        </p:txBody>
      </p:sp>
    </p:spTree>
    <p:extLst>
      <p:ext uri="{BB962C8B-B14F-4D97-AF65-F5344CB8AC3E}">
        <p14:creationId xmlns:p14="http://schemas.microsoft.com/office/powerpoint/2010/main" val="30534419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Second Injection Exclusion Criteria (Continued)</a:t>
            </a:r>
          </a:p>
        </p:txBody>
      </p:sp>
      <p:sp>
        <p:nvSpPr>
          <p:cNvPr id="3" name="Content Placeholder 2"/>
          <p:cNvSpPr>
            <a:spLocks noGrp="1"/>
          </p:cNvSpPr>
          <p:nvPr>
            <p:ph idx="1"/>
          </p:nvPr>
        </p:nvSpPr>
        <p:spPr/>
        <p:txBody>
          <a:bodyPr>
            <a:normAutofit/>
          </a:bodyPr>
          <a:lstStyle/>
          <a:p>
            <a:pPr marL="457200" lvl="0" indent="-457200">
              <a:buFont typeface="+mj-lt"/>
              <a:buAutoNum type="arabicPeriod" startAt="9"/>
            </a:pPr>
            <a:r>
              <a:rPr lang="en-US" b="0" dirty="0"/>
              <a:t>Women of child-bearing potential (not surgically sterile or post-menopausal for at least 1 year as documented in medical history) not using a highly effective method of contraception [abstinence; oral, injected or implanted hormonal methods of contraception; intrauterine device or intrauterine system; condom or occlusive cap (diaphragm or cervical/vault caps) with spermicidal foam/gel/film/cream/suppository, or male sterilization (vasectomy)]</a:t>
            </a:r>
          </a:p>
          <a:p>
            <a:pPr marL="457200" lvl="0" indent="-457200">
              <a:buFont typeface="+mj-lt"/>
              <a:buAutoNum type="arabicPeriod" startAt="9"/>
            </a:pPr>
            <a:r>
              <a:rPr lang="en-US" b="0" dirty="0"/>
              <a:t>Any other clinically significant acute or chronic medical conditions (e.g., bleeding disorder) that, in the judgment of the Investigator, would preclude the use of an IA corticosteroid or that could compromise patient safety</a:t>
            </a:r>
          </a:p>
        </p:txBody>
      </p:sp>
    </p:spTree>
    <p:extLst>
      <p:ext uri="{BB962C8B-B14F-4D97-AF65-F5344CB8AC3E}">
        <p14:creationId xmlns:p14="http://schemas.microsoft.com/office/powerpoint/2010/main" val="6014821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Withdrawals/Screen Failures</a:t>
            </a:r>
          </a:p>
        </p:txBody>
      </p:sp>
      <p:sp>
        <p:nvSpPr>
          <p:cNvPr id="4" name="Text Placeholder 3"/>
          <p:cNvSpPr>
            <a:spLocks noGrp="1"/>
          </p:cNvSpPr>
          <p:nvPr>
            <p:ph idx="1"/>
          </p:nvPr>
        </p:nvSpPr>
        <p:spPr/>
        <p:txBody>
          <a:bodyPr/>
          <a:lstStyle/>
          <a:p>
            <a:pPr marL="342900" indent="-342900">
              <a:buFont typeface="Arial" panose="020B0604020202020204" pitchFamily="34" charset="0"/>
              <a:buChar char="•"/>
            </a:pPr>
            <a:r>
              <a:rPr lang="en-US" b="0" dirty="0">
                <a:solidFill>
                  <a:srgbClr val="000000"/>
                </a:solidFill>
              </a:rPr>
              <a:t>Minimal data for patients who fail screening such as demographic information and the reason for screen failure will be collected.</a:t>
            </a:r>
          </a:p>
          <a:p>
            <a:endParaRPr lang="en-US" b="0" dirty="0">
              <a:solidFill>
                <a:srgbClr val="000000"/>
              </a:solidFill>
            </a:endParaRPr>
          </a:p>
          <a:p>
            <a:pPr marL="342900" indent="-342900">
              <a:buFont typeface="Arial" panose="020B0604020202020204" pitchFamily="34" charset="0"/>
              <a:buChar char="•"/>
            </a:pPr>
            <a:r>
              <a:rPr lang="en-US" b="0" dirty="0">
                <a:solidFill>
                  <a:srgbClr val="000000"/>
                </a:solidFill>
              </a:rPr>
              <a:t>Patients that fail to meet eligibility criteria may be re-screened at the discretion of the Medical Monitor.  </a:t>
            </a:r>
          </a:p>
          <a:p>
            <a:endParaRPr lang="en-US" b="0" dirty="0">
              <a:solidFill>
                <a:srgbClr val="000000"/>
              </a:solidFill>
            </a:endParaRPr>
          </a:p>
          <a:p>
            <a:pPr marL="342900" indent="-342900">
              <a:buFont typeface="Arial" panose="020B0604020202020204" pitchFamily="34" charset="0"/>
              <a:buChar char="•"/>
            </a:pPr>
            <a:r>
              <a:rPr lang="en-US" b="0" dirty="0">
                <a:solidFill>
                  <a:srgbClr val="000000"/>
                </a:solidFill>
              </a:rPr>
              <a:t>The Medical Monitor will clearly document the rationale for any re‑screening decision.  </a:t>
            </a:r>
          </a:p>
          <a:p>
            <a:endParaRPr lang="en-US" b="0" dirty="0">
              <a:solidFill>
                <a:srgbClr val="000000"/>
              </a:solidFill>
            </a:endParaRPr>
          </a:p>
          <a:p>
            <a:pPr marL="342900" indent="-342900">
              <a:buFont typeface="Arial" panose="020B0604020202020204" pitchFamily="34" charset="0"/>
              <a:buChar char="•"/>
            </a:pPr>
            <a:r>
              <a:rPr lang="en-US" b="0" dirty="0">
                <a:solidFill>
                  <a:srgbClr val="000000"/>
                </a:solidFill>
              </a:rPr>
              <a:t>Patients that are allowed to re-screen will be assigned a new screening number, re‑consented and may have screening assessments repeated if necessary.  </a:t>
            </a:r>
          </a:p>
        </p:txBody>
      </p:sp>
    </p:spTree>
    <p:extLst>
      <p:ext uri="{BB962C8B-B14F-4D97-AF65-F5344CB8AC3E}">
        <p14:creationId xmlns:p14="http://schemas.microsoft.com/office/powerpoint/2010/main" val="8412922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Assessments – Double Blind Phase</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38200"/>
            <a:ext cx="69342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57266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Assessments Footnotes – Double Blind Phase</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914400"/>
            <a:ext cx="837902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7545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FX006 Background &amp; Clinical Studies</a:t>
            </a:r>
          </a:p>
        </p:txBody>
      </p:sp>
      <p:sp>
        <p:nvSpPr>
          <p:cNvPr id="4" name="Text Placeholder 3"/>
          <p:cNvSpPr>
            <a:spLocks noGrp="1"/>
          </p:cNvSpPr>
          <p:nvPr>
            <p:ph type="body" idx="1"/>
          </p:nvPr>
        </p:nvSpPr>
        <p:spPr/>
        <p:txBody>
          <a:bodyPr/>
          <a:lstStyle/>
          <a:p>
            <a:r>
              <a:rPr lang="en-US" dirty="0"/>
              <a:t>FX006-2018-015 SIV Training</a:t>
            </a:r>
          </a:p>
        </p:txBody>
      </p:sp>
    </p:spTree>
    <p:extLst>
      <p:ext uri="{BB962C8B-B14F-4D97-AF65-F5344CB8AC3E}">
        <p14:creationId xmlns:p14="http://schemas.microsoft.com/office/powerpoint/2010/main" val="30846327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Assessments – Open Label Extension Phase</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42963"/>
            <a:ext cx="7958479" cy="4872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4004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Assessments Footnotes – Open Label Extension Phase</a:t>
            </a:r>
          </a:p>
        </p:txBody>
      </p:sp>
      <p:sp>
        <p:nvSpPr>
          <p:cNvPr id="4" name="Rectangle 3"/>
          <p:cNvSpPr/>
          <p:nvPr/>
        </p:nvSpPr>
        <p:spPr>
          <a:xfrm>
            <a:off x="2286000" y="3105835"/>
            <a:ext cx="4572000" cy="646331"/>
          </a:xfrm>
          <a:prstGeom prst="rect">
            <a:avLst/>
          </a:prstGeom>
        </p:spPr>
        <p:txBody>
          <a:bodyPr>
            <a:spAutoFit/>
          </a:bodyPr>
          <a:lstStyle/>
          <a:p>
            <a:r>
              <a:rPr lang="en-US" dirty="0"/>
              <a:t>Open Label Extension Phase Schedule of Assessments</a:t>
            </a: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8998" y="1066800"/>
            <a:ext cx="8026003"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54437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Procedures and Assessments – Patient Questionnaires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19558538"/>
              </p:ext>
            </p:extLst>
          </p:nvPr>
        </p:nvGraphicFramePr>
        <p:xfrm>
          <a:off x="533402" y="1600199"/>
          <a:ext cx="8381997" cy="3334386"/>
        </p:xfrm>
        <a:graphic>
          <a:graphicData uri="http://schemas.openxmlformats.org/drawingml/2006/table">
            <a:tbl>
              <a:tblPr firstRow="1" firstCol="1" bandRow="1">
                <a:tableStyleId>{5C22544A-7EE6-4342-B048-85BDC9FD1C3A}</a:tableStyleId>
              </a:tblPr>
              <a:tblGrid>
                <a:gridCol w="957225">
                  <a:extLst>
                    <a:ext uri="{9D8B030D-6E8A-4147-A177-3AD203B41FA5}">
                      <a16:colId xmlns:a16="http://schemas.microsoft.com/office/drawing/2014/main" val="20000"/>
                    </a:ext>
                  </a:extLst>
                </a:gridCol>
                <a:gridCol w="1223770">
                  <a:extLst>
                    <a:ext uri="{9D8B030D-6E8A-4147-A177-3AD203B41FA5}">
                      <a16:colId xmlns:a16="http://schemas.microsoft.com/office/drawing/2014/main" val="20001"/>
                    </a:ext>
                  </a:extLst>
                </a:gridCol>
                <a:gridCol w="1047750">
                  <a:extLst>
                    <a:ext uri="{9D8B030D-6E8A-4147-A177-3AD203B41FA5}">
                      <a16:colId xmlns:a16="http://schemas.microsoft.com/office/drawing/2014/main" val="20002"/>
                    </a:ext>
                  </a:extLst>
                </a:gridCol>
                <a:gridCol w="1166774">
                  <a:extLst>
                    <a:ext uri="{9D8B030D-6E8A-4147-A177-3AD203B41FA5}">
                      <a16:colId xmlns:a16="http://schemas.microsoft.com/office/drawing/2014/main" val="20003"/>
                    </a:ext>
                  </a:extLst>
                </a:gridCol>
                <a:gridCol w="1198625">
                  <a:extLst>
                    <a:ext uri="{9D8B030D-6E8A-4147-A177-3AD203B41FA5}">
                      <a16:colId xmlns:a16="http://schemas.microsoft.com/office/drawing/2014/main" val="20004"/>
                    </a:ext>
                  </a:extLst>
                </a:gridCol>
                <a:gridCol w="1394765">
                  <a:extLst>
                    <a:ext uri="{9D8B030D-6E8A-4147-A177-3AD203B41FA5}">
                      <a16:colId xmlns:a16="http://schemas.microsoft.com/office/drawing/2014/main" val="20005"/>
                    </a:ext>
                  </a:extLst>
                </a:gridCol>
                <a:gridCol w="1393088">
                  <a:extLst>
                    <a:ext uri="{9D8B030D-6E8A-4147-A177-3AD203B41FA5}">
                      <a16:colId xmlns:a16="http://schemas.microsoft.com/office/drawing/2014/main" val="20006"/>
                    </a:ext>
                  </a:extLst>
                </a:gridCol>
              </a:tblGrid>
              <a:tr h="930957">
                <a:tc>
                  <a:txBody>
                    <a:bodyPr/>
                    <a:lstStyle/>
                    <a:p>
                      <a:pPr marL="6350" marR="0" indent="-6350" algn="ctr">
                        <a:spcBef>
                          <a:spcPts val="0"/>
                        </a:spcBef>
                        <a:spcAft>
                          <a:spcPts val="0"/>
                        </a:spcAft>
                      </a:pPr>
                      <a:r>
                        <a:rPr lang="en-US" sz="1600" dirty="0">
                          <a:effectLst/>
                        </a:rPr>
                        <a:t>Sequence at Visit</a:t>
                      </a:r>
                      <a:endParaRPr lang="en-US" sz="1100" dirty="0">
                        <a:effectLst/>
                        <a:latin typeface="Arial"/>
                        <a:ea typeface="Times New Roman"/>
                        <a:cs typeface="Times New Roman"/>
                      </a:endParaRPr>
                    </a:p>
                  </a:txBody>
                  <a:tcPr marL="45720" marR="45720" marT="18415" marB="18415">
                    <a:solidFill>
                      <a:schemeClr val="accent3">
                        <a:lumMod val="75000"/>
                      </a:schemeClr>
                    </a:solidFill>
                  </a:tcPr>
                </a:tc>
                <a:tc>
                  <a:txBody>
                    <a:bodyPr/>
                    <a:lstStyle/>
                    <a:p>
                      <a:pPr marL="137160" marR="0" indent="-137160" algn="ctr">
                        <a:spcBef>
                          <a:spcPts val="0"/>
                        </a:spcBef>
                        <a:spcAft>
                          <a:spcPts val="0"/>
                        </a:spcAft>
                      </a:pPr>
                      <a:r>
                        <a:rPr lang="en-US" sz="1600" dirty="0">
                          <a:effectLst/>
                        </a:rPr>
                        <a:t>Screening</a:t>
                      </a:r>
                      <a:endParaRPr lang="en-US" sz="1100" dirty="0">
                        <a:effectLst/>
                        <a:latin typeface="Arial"/>
                        <a:ea typeface="Times New Roman"/>
                        <a:cs typeface="Times New Roman"/>
                      </a:endParaRPr>
                    </a:p>
                  </a:txBody>
                  <a:tcPr marL="45720" marR="45720" marT="18415" marB="18415">
                    <a:solidFill>
                      <a:schemeClr val="accent3">
                        <a:lumMod val="75000"/>
                      </a:schemeClr>
                    </a:solidFill>
                  </a:tcPr>
                </a:tc>
                <a:tc>
                  <a:txBody>
                    <a:bodyPr/>
                    <a:lstStyle/>
                    <a:p>
                      <a:pPr marL="137160" marR="0" indent="-137160" algn="ctr">
                        <a:spcBef>
                          <a:spcPts val="0"/>
                        </a:spcBef>
                        <a:spcAft>
                          <a:spcPts val="0"/>
                        </a:spcAft>
                      </a:pPr>
                      <a:r>
                        <a:rPr lang="en-US" sz="1600" dirty="0">
                          <a:effectLst/>
                        </a:rPr>
                        <a:t>Screen 2</a:t>
                      </a:r>
                      <a:endParaRPr lang="en-US" sz="1100" dirty="0">
                        <a:effectLst/>
                        <a:latin typeface="Arial"/>
                        <a:ea typeface="Times New Roman"/>
                        <a:cs typeface="Times New Roman"/>
                      </a:endParaRPr>
                    </a:p>
                  </a:txBody>
                  <a:tcPr marL="45720" marR="45720" marT="18415" marB="18415">
                    <a:solidFill>
                      <a:schemeClr val="accent3">
                        <a:lumMod val="75000"/>
                      </a:schemeClr>
                    </a:solidFill>
                  </a:tcPr>
                </a:tc>
                <a:tc>
                  <a:txBody>
                    <a:bodyPr/>
                    <a:lstStyle/>
                    <a:p>
                      <a:pPr marL="137160" marR="0" indent="-137160" algn="ctr">
                        <a:spcBef>
                          <a:spcPts val="0"/>
                        </a:spcBef>
                        <a:spcAft>
                          <a:spcPts val="0"/>
                        </a:spcAft>
                      </a:pPr>
                      <a:r>
                        <a:rPr lang="en-US" sz="1600" dirty="0">
                          <a:effectLst/>
                        </a:rPr>
                        <a:t>Day 1 </a:t>
                      </a:r>
                      <a:endParaRPr lang="en-US" sz="1100" dirty="0">
                        <a:effectLst/>
                        <a:latin typeface="Arial"/>
                        <a:ea typeface="Times New Roman"/>
                        <a:cs typeface="Times New Roman"/>
                      </a:endParaRPr>
                    </a:p>
                  </a:txBody>
                  <a:tcPr marL="45720" marR="45720" marT="18415" marB="18415">
                    <a:solidFill>
                      <a:schemeClr val="accent3">
                        <a:lumMod val="75000"/>
                      </a:schemeClr>
                    </a:solidFill>
                  </a:tcPr>
                </a:tc>
                <a:tc>
                  <a:txBody>
                    <a:bodyPr/>
                    <a:lstStyle/>
                    <a:p>
                      <a:pPr marL="9525" marR="0" indent="-9525" algn="ctr">
                        <a:spcBef>
                          <a:spcPts val="0"/>
                        </a:spcBef>
                        <a:spcAft>
                          <a:spcPts val="0"/>
                        </a:spcAft>
                      </a:pPr>
                      <a:r>
                        <a:rPr lang="en-US" sz="1600" dirty="0">
                          <a:effectLst/>
                        </a:rPr>
                        <a:t>Weeks </a:t>
                      </a:r>
                      <a:br>
                        <a:rPr lang="en-US" sz="1600" dirty="0">
                          <a:effectLst/>
                        </a:rPr>
                      </a:br>
                      <a:r>
                        <a:rPr lang="en-US" sz="1600" dirty="0">
                          <a:effectLst/>
                        </a:rPr>
                        <a:t>1, 4, 8</a:t>
                      </a:r>
                      <a:endParaRPr lang="en-US" sz="1100" dirty="0">
                        <a:effectLst/>
                        <a:latin typeface="Arial"/>
                        <a:ea typeface="Times New Roman"/>
                        <a:cs typeface="Times New Roman"/>
                      </a:endParaRPr>
                    </a:p>
                  </a:txBody>
                  <a:tcPr marL="45720" marR="45720" marT="18415" marB="18415">
                    <a:solidFill>
                      <a:schemeClr val="accent3">
                        <a:lumMod val="75000"/>
                      </a:schemeClr>
                    </a:solidFill>
                  </a:tcPr>
                </a:tc>
                <a:tc>
                  <a:txBody>
                    <a:bodyPr/>
                    <a:lstStyle/>
                    <a:p>
                      <a:pPr marL="9525" marR="0" indent="-9525" algn="ctr">
                        <a:spcBef>
                          <a:spcPts val="0"/>
                        </a:spcBef>
                        <a:spcAft>
                          <a:spcPts val="0"/>
                        </a:spcAft>
                      </a:pPr>
                      <a:r>
                        <a:rPr lang="en-US" sz="1600" dirty="0">
                          <a:effectLst/>
                        </a:rPr>
                        <a:t>Week 12</a:t>
                      </a:r>
                      <a:endParaRPr lang="en-US" sz="1100" dirty="0">
                        <a:effectLst/>
                        <a:latin typeface="Arial"/>
                        <a:ea typeface="Times New Roman"/>
                        <a:cs typeface="Times New Roman"/>
                      </a:endParaRPr>
                    </a:p>
                  </a:txBody>
                  <a:tcPr marL="45720" marR="45720" marT="18415" marB="18415">
                    <a:solidFill>
                      <a:schemeClr val="accent3">
                        <a:lumMod val="75000"/>
                      </a:schemeClr>
                    </a:solidFill>
                  </a:tcPr>
                </a:tc>
                <a:tc>
                  <a:txBody>
                    <a:bodyPr/>
                    <a:lstStyle/>
                    <a:p>
                      <a:pPr marL="9525" marR="0" indent="-9525" algn="ctr">
                        <a:spcBef>
                          <a:spcPts val="0"/>
                        </a:spcBef>
                        <a:spcAft>
                          <a:spcPts val="0"/>
                        </a:spcAft>
                      </a:pPr>
                      <a:r>
                        <a:rPr lang="en-US" sz="1600" dirty="0">
                          <a:effectLst/>
                        </a:rPr>
                        <a:t>Every 4 weeks during the OLE</a:t>
                      </a:r>
                      <a:endParaRPr lang="en-US" sz="1100" dirty="0">
                        <a:effectLst/>
                        <a:latin typeface="Arial"/>
                        <a:ea typeface="Times New Roman"/>
                        <a:cs typeface="Times New Roman"/>
                      </a:endParaRPr>
                    </a:p>
                  </a:txBody>
                  <a:tcPr marL="45720" marR="45720" marT="18415" marB="18415">
                    <a:solidFill>
                      <a:schemeClr val="accent3">
                        <a:lumMod val="75000"/>
                      </a:schemeClr>
                    </a:solidFill>
                  </a:tcPr>
                </a:tc>
                <a:extLst>
                  <a:ext uri="{0D108BD9-81ED-4DB2-BD59-A6C34878D82A}">
                    <a16:rowId xmlns:a16="http://schemas.microsoft.com/office/drawing/2014/main" val="10000"/>
                  </a:ext>
                </a:extLst>
              </a:tr>
              <a:tr h="398099">
                <a:tc>
                  <a:txBody>
                    <a:bodyPr/>
                    <a:lstStyle/>
                    <a:p>
                      <a:pPr marL="137160" marR="0" indent="-137160" algn="ctr">
                        <a:spcBef>
                          <a:spcPts val="0"/>
                        </a:spcBef>
                        <a:spcAft>
                          <a:spcPts val="0"/>
                        </a:spcAft>
                      </a:pPr>
                      <a:r>
                        <a:rPr lang="en-US" sz="1600" dirty="0">
                          <a:effectLst/>
                        </a:rPr>
                        <a:t>1</a:t>
                      </a:r>
                      <a:endParaRPr lang="en-US" sz="1100" dirty="0">
                        <a:effectLst/>
                        <a:latin typeface="Arial"/>
                        <a:ea typeface="Times New Roman"/>
                        <a:cs typeface="Times New Roman"/>
                      </a:endParaRPr>
                    </a:p>
                  </a:txBody>
                  <a:tcPr marL="45720" marR="45720" marT="18415" marB="18415">
                    <a:solidFill>
                      <a:schemeClr val="accent3">
                        <a:lumMod val="75000"/>
                      </a:schemeClr>
                    </a:solidFill>
                  </a:tcPr>
                </a:tc>
                <a:tc>
                  <a:txBody>
                    <a:bodyPr/>
                    <a:lstStyle/>
                    <a:p>
                      <a:pPr marL="137160" marR="0" indent="-137160" algn="ctr">
                        <a:spcBef>
                          <a:spcPts val="0"/>
                        </a:spcBef>
                        <a:spcAft>
                          <a:spcPts val="0"/>
                        </a:spcAft>
                      </a:pPr>
                      <a:r>
                        <a:rPr lang="en-US" sz="1600" dirty="0">
                          <a:effectLst/>
                        </a:rPr>
                        <a:t>PD-Q</a:t>
                      </a:r>
                      <a:endParaRPr lang="en-US" sz="1100" dirty="0">
                        <a:effectLst/>
                        <a:latin typeface="Arial"/>
                        <a:ea typeface="Times New Roman"/>
                        <a:cs typeface="Times New Roman"/>
                      </a:endParaRPr>
                    </a:p>
                  </a:txBody>
                  <a:tcPr marL="45720" marR="45720" marT="18415" marB="18415"/>
                </a:tc>
                <a:tc>
                  <a:txBody>
                    <a:bodyPr/>
                    <a:lstStyle/>
                    <a:p>
                      <a:pPr marL="137160" marR="0" indent="-137160" algn="ctr">
                        <a:spcBef>
                          <a:spcPts val="0"/>
                        </a:spcBef>
                        <a:spcAft>
                          <a:spcPts val="0"/>
                        </a:spcAft>
                      </a:pPr>
                      <a:r>
                        <a:rPr lang="en-US" sz="1600" dirty="0">
                          <a:effectLst/>
                        </a:rPr>
                        <a:t>WOMAC</a:t>
                      </a:r>
                      <a:endParaRPr lang="en-US" sz="1100" dirty="0">
                        <a:effectLst/>
                        <a:latin typeface="Arial"/>
                        <a:ea typeface="Times New Roman"/>
                        <a:cs typeface="Times New Roman"/>
                      </a:endParaRPr>
                    </a:p>
                  </a:txBody>
                  <a:tcPr marL="45720" marR="45720" marT="18415" marB="18415"/>
                </a:tc>
                <a:tc>
                  <a:txBody>
                    <a:bodyPr/>
                    <a:lstStyle/>
                    <a:p>
                      <a:pPr marL="137160" marR="0" indent="-137160" algn="ctr">
                        <a:spcBef>
                          <a:spcPts val="0"/>
                        </a:spcBef>
                        <a:spcAft>
                          <a:spcPts val="0"/>
                        </a:spcAft>
                      </a:pPr>
                      <a:r>
                        <a:rPr lang="en-US" sz="1600" dirty="0">
                          <a:effectLst/>
                        </a:rPr>
                        <a:t>WOMAC</a:t>
                      </a:r>
                      <a:endParaRPr lang="en-US" sz="1100" dirty="0">
                        <a:effectLst/>
                        <a:latin typeface="Arial"/>
                        <a:ea typeface="Times New Roman"/>
                        <a:cs typeface="Times New Roman"/>
                      </a:endParaRPr>
                    </a:p>
                  </a:txBody>
                  <a:tcPr marL="45720" marR="45720" marT="18415" marB="18415"/>
                </a:tc>
                <a:tc>
                  <a:txBody>
                    <a:bodyPr/>
                    <a:lstStyle/>
                    <a:p>
                      <a:pPr marL="137160" marR="0" indent="-137160" algn="ctr">
                        <a:spcBef>
                          <a:spcPts val="0"/>
                        </a:spcBef>
                        <a:spcAft>
                          <a:spcPts val="0"/>
                        </a:spcAft>
                      </a:pPr>
                      <a:r>
                        <a:rPr lang="en-US" sz="1600" dirty="0">
                          <a:effectLst/>
                        </a:rPr>
                        <a:t>WOMAC</a:t>
                      </a:r>
                      <a:endParaRPr lang="en-US" sz="1100" dirty="0">
                        <a:effectLst/>
                        <a:latin typeface="Arial"/>
                        <a:ea typeface="Times New Roman"/>
                        <a:cs typeface="Times New Roman"/>
                      </a:endParaRPr>
                    </a:p>
                  </a:txBody>
                  <a:tcPr marL="45720" marR="45720" marT="18415" marB="18415"/>
                </a:tc>
                <a:tc>
                  <a:txBody>
                    <a:bodyPr/>
                    <a:lstStyle/>
                    <a:p>
                      <a:pPr marL="137160" marR="0" indent="-137160" algn="ctr">
                        <a:spcBef>
                          <a:spcPts val="0"/>
                        </a:spcBef>
                        <a:spcAft>
                          <a:spcPts val="0"/>
                        </a:spcAft>
                      </a:pPr>
                      <a:r>
                        <a:rPr lang="en-US" sz="1600" dirty="0">
                          <a:effectLst/>
                        </a:rPr>
                        <a:t>WOMAC</a:t>
                      </a:r>
                      <a:endParaRPr lang="en-US" sz="1100" dirty="0">
                        <a:effectLst/>
                        <a:latin typeface="Arial"/>
                        <a:ea typeface="Times New Roman"/>
                        <a:cs typeface="Times New Roman"/>
                      </a:endParaRPr>
                    </a:p>
                  </a:txBody>
                  <a:tcPr marL="45720" marR="45720" marT="18415" marB="18415"/>
                </a:tc>
                <a:tc>
                  <a:txBody>
                    <a:bodyPr/>
                    <a:lstStyle/>
                    <a:p>
                      <a:pPr marL="137160" marR="0" indent="-137160" algn="ctr">
                        <a:spcBef>
                          <a:spcPts val="0"/>
                        </a:spcBef>
                        <a:spcAft>
                          <a:spcPts val="0"/>
                        </a:spcAft>
                      </a:pPr>
                      <a:r>
                        <a:rPr lang="en-US" sz="1600" dirty="0">
                          <a:effectLst/>
                        </a:rPr>
                        <a:t>WOMAC</a:t>
                      </a:r>
                      <a:endParaRPr lang="en-US" sz="1100" dirty="0">
                        <a:effectLst/>
                        <a:latin typeface="Arial"/>
                        <a:ea typeface="Times New Roman"/>
                        <a:cs typeface="Times New Roman"/>
                      </a:endParaRPr>
                    </a:p>
                  </a:txBody>
                  <a:tcPr marL="45720" marR="45720" marT="18415" marB="18415"/>
                </a:tc>
                <a:extLst>
                  <a:ext uri="{0D108BD9-81ED-4DB2-BD59-A6C34878D82A}">
                    <a16:rowId xmlns:a16="http://schemas.microsoft.com/office/drawing/2014/main" val="10001"/>
                  </a:ext>
                </a:extLst>
              </a:tr>
              <a:tr h="398099">
                <a:tc>
                  <a:txBody>
                    <a:bodyPr/>
                    <a:lstStyle/>
                    <a:p>
                      <a:pPr marL="137160" marR="0" indent="-137160" algn="ctr">
                        <a:spcBef>
                          <a:spcPts val="0"/>
                        </a:spcBef>
                        <a:spcAft>
                          <a:spcPts val="0"/>
                        </a:spcAft>
                      </a:pPr>
                      <a:r>
                        <a:rPr lang="en-US" sz="1600" dirty="0">
                          <a:effectLst/>
                        </a:rPr>
                        <a:t>2</a:t>
                      </a:r>
                      <a:endParaRPr lang="en-US" sz="1100" dirty="0">
                        <a:effectLst/>
                        <a:latin typeface="Arial"/>
                        <a:ea typeface="Times New Roman"/>
                        <a:cs typeface="Times New Roman"/>
                      </a:endParaRPr>
                    </a:p>
                  </a:txBody>
                  <a:tcPr marL="45720" marR="45720" marT="18415" marB="18415">
                    <a:solidFill>
                      <a:schemeClr val="accent3">
                        <a:lumMod val="75000"/>
                      </a:schemeClr>
                    </a:solidFill>
                  </a:tcPr>
                </a:tc>
                <a:tc>
                  <a:txBody>
                    <a:bodyPr/>
                    <a:lstStyle/>
                    <a:p>
                      <a:pPr marL="137160" marR="0" indent="-137160" algn="ctr">
                        <a:spcBef>
                          <a:spcPts val="0"/>
                        </a:spcBef>
                        <a:spcAft>
                          <a:spcPts val="0"/>
                        </a:spcAft>
                      </a:pPr>
                      <a:r>
                        <a:rPr lang="en-US" sz="1600" dirty="0">
                          <a:effectLst/>
                        </a:rPr>
                        <a:t>PHQ-9</a:t>
                      </a:r>
                      <a:endParaRPr lang="en-US" sz="1100" dirty="0">
                        <a:effectLst/>
                        <a:latin typeface="Arial"/>
                        <a:ea typeface="Times New Roman"/>
                        <a:cs typeface="Times New Roman"/>
                      </a:endParaRPr>
                    </a:p>
                  </a:txBody>
                  <a:tcPr marL="45720" marR="45720" marT="18415" marB="18415"/>
                </a:tc>
                <a:tc>
                  <a:txBody>
                    <a:bodyPr/>
                    <a:lstStyle/>
                    <a:p>
                      <a:pPr marL="137160" marR="0" indent="-137160" algn="ctr">
                        <a:spcBef>
                          <a:spcPts val="0"/>
                        </a:spcBef>
                        <a:spcAft>
                          <a:spcPts val="0"/>
                        </a:spcAft>
                      </a:pPr>
                      <a:r>
                        <a:rPr lang="en-US" sz="1600" dirty="0">
                          <a:effectLst/>
                        </a:rPr>
                        <a:t> </a:t>
                      </a:r>
                      <a:endParaRPr lang="en-US" sz="1100" dirty="0">
                        <a:effectLst/>
                        <a:latin typeface="Arial"/>
                        <a:ea typeface="Times New Roman"/>
                        <a:cs typeface="Times New Roman"/>
                      </a:endParaRPr>
                    </a:p>
                  </a:txBody>
                  <a:tcPr marL="45720" marR="45720" marT="18415" marB="18415"/>
                </a:tc>
                <a:tc>
                  <a:txBody>
                    <a:bodyPr/>
                    <a:lstStyle/>
                    <a:p>
                      <a:pPr marL="137160" marR="0" indent="-137160" algn="ctr">
                        <a:spcBef>
                          <a:spcPts val="0"/>
                        </a:spcBef>
                        <a:spcAft>
                          <a:spcPts val="0"/>
                        </a:spcAft>
                      </a:pPr>
                      <a:r>
                        <a:rPr lang="en-US" sz="1600" dirty="0">
                          <a:effectLst/>
                        </a:rPr>
                        <a:t> </a:t>
                      </a:r>
                      <a:endParaRPr lang="en-US" sz="1100" dirty="0">
                        <a:effectLst/>
                        <a:latin typeface="Arial"/>
                        <a:ea typeface="Times New Roman"/>
                        <a:cs typeface="Times New Roman"/>
                      </a:endParaRPr>
                    </a:p>
                  </a:txBody>
                  <a:tcPr marL="45720" marR="45720" marT="18415" marB="18415"/>
                </a:tc>
                <a:tc>
                  <a:txBody>
                    <a:bodyPr/>
                    <a:lstStyle/>
                    <a:p>
                      <a:pPr marL="137160" marR="0" indent="-137160" algn="ctr">
                        <a:spcBef>
                          <a:spcPts val="0"/>
                        </a:spcBef>
                        <a:spcAft>
                          <a:spcPts val="0"/>
                        </a:spcAft>
                      </a:pPr>
                      <a:r>
                        <a:rPr lang="en-US" sz="1600" dirty="0">
                          <a:effectLst/>
                        </a:rPr>
                        <a:t>PGIC</a:t>
                      </a:r>
                      <a:endParaRPr lang="en-US" sz="1100" dirty="0">
                        <a:effectLst/>
                        <a:latin typeface="Arial"/>
                        <a:ea typeface="Times New Roman"/>
                        <a:cs typeface="Times New Roman"/>
                      </a:endParaRPr>
                    </a:p>
                  </a:txBody>
                  <a:tcPr marL="45720" marR="45720" marT="18415" marB="18415"/>
                </a:tc>
                <a:tc>
                  <a:txBody>
                    <a:bodyPr/>
                    <a:lstStyle/>
                    <a:p>
                      <a:pPr marL="137160" marR="0" indent="-137160" algn="ctr">
                        <a:spcBef>
                          <a:spcPts val="0"/>
                        </a:spcBef>
                        <a:spcAft>
                          <a:spcPts val="0"/>
                        </a:spcAft>
                      </a:pPr>
                      <a:r>
                        <a:rPr lang="en-US" sz="1600" dirty="0">
                          <a:effectLst/>
                        </a:rPr>
                        <a:t>PGIC</a:t>
                      </a:r>
                      <a:endParaRPr lang="en-US" sz="1100" dirty="0">
                        <a:effectLst/>
                        <a:latin typeface="Arial"/>
                        <a:ea typeface="Times New Roman"/>
                        <a:cs typeface="Times New Roman"/>
                      </a:endParaRPr>
                    </a:p>
                  </a:txBody>
                  <a:tcPr marL="45720" marR="45720" marT="18415" marB="18415"/>
                </a:tc>
                <a:tc>
                  <a:txBody>
                    <a:bodyPr/>
                    <a:lstStyle/>
                    <a:p>
                      <a:pPr marL="137160" marR="0" indent="-137160" algn="ctr">
                        <a:spcBef>
                          <a:spcPts val="0"/>
                        </a:spcBef>
                        <a:spcAft>
                          <a:spcPts val="0"/>
                        </a:spcAft>
                      </a:pPr>
                      <a:r>
                        <a:rPr lang="en-US" sz="1600" dirty="0">
                          <a:effectLst/>
                        </a:rPr>
                        <a:t>PGIC</a:t>
                      </a:r>
                      <a:endParaRPr lang="en-US" sz="1100" dirty="0">
                        <a:effectLst/>
                        <a:latin typeface="Arial"/>
                        <a:ea typeface="Times New Roman"/>
                        <a:cs typeface="Times New Roman"/>
                      </a:endParaRPr>
                    </a:p>
                  </a:txBody>
                  <a:tcPr marL="45720" marR="45720" marT="18415" marB="18415"/>
                </a:tc>
                <a:extLst>
                  <a:ext uri="{0D108BD9-81ED-4DB2-BD59-A6C34878D82A}">
                    <a16:rowId xmlns:a16="http://schemas.microsoft.com/office/drawing/2014/main" val="10002"/>
                  </a:ext>
                </a:extLst>
              </a:tr>
              <a:tr h="412934">
                <a:tc>
                  <a:txBody>
                    <a:bodyPr/>
                    <a:lstStyle/>
                    <a:p>
                      <a:pPr marL="137160" marR="0" indent="-137160" algn="ctr">
                        <a:spcBef>
                          <a:spcPts val="0"/>
                        </a:spcBef>
                        <a:spcAft>
                          <a:spcPts val="0"/>
                        </a:spcAft>
                      </a:pPr>
                      <a:r>
                        <a:rPr lang="en-US" sz="1600" dirty="0">
                          <a:effectLst/>
                        </a:rPr>
                        <a:t>3</a:t>
                      </a:r>
                      <a:endParaRPr lang="en-US" sz="1100" dirty="0">
                        <a:effectLst/>
                        <a:latin typeface="Arial"/>
                        <a:ea typeface="Times New Roman"/>
                        <a:cs typeface="Times New Roman"/>
                      </a:endParaRPr>
                    </a:p>
                  </a:txBody>
                  <a:tcPr marL="45720" marR="45720" marT="18415" marB="18415">
                    <a:solidFill>
                      <a:schemeClr val="accent3">
                        <a:lumMod val="75000"/>
                      </a:schemeClr>
                    </a:solidFill>
                  </a:tcPr>
                </a:tc>
                <a:tc>
                  <a:txBody>
                    <a:bodyPr/>
                    <a:lstStyle/>
                    <a:p>
                      <a:pPr marL="137160" marR="0" indent="-137160" algn="ctr">
                        <a:spcBef>
                          <a:spcPts val="0"/>
                        </a:spcBef>
                        <a:spcAft>
                          <a:spcPts val="0"/>
                        </a:spcAft>
                      </a:pPr>
                      <a:r>
                        <a:rPr lang="en-US" sz="1600" dirty="0">
                          <a:effectLst/>
                        </a:rPr>
                        <a:t>GAD-7</a:t>
                      </a:r>
                      <a:endParaRPr lang="en-US" sz="1100" dirty="0">
                        <a:effectLst/>
                        <a:latin typeface="Arial"/>
                        <a:ea typeface="Times New Roman"/>
                        <a:cs typeface="Times New Roman"/>
                      </a:endParaRPr>
                    </a:p>
                  </a:txBody>
                  <a:tcPr marL="45720" marR="45720" marT="18415" marB="18415"/>
                </a:tc>
                <a:tc>
                  <a:txBody>
                    <a:bodyPr/>
                    <a:lstStyle/>
                    <a:p>
                      <a:pPr marL="137160" marR="0" indent="-137160" algn="ctr">
                        <a:spcBef>
                          <a:spcPts val="0"/>
                        </a:spcBef>
                        <a:spcAft>
                          <a:spcPts val="0"/>
                        </a:spcAft>
                      </a:pPr>
                      <a:r>
                        <a:rPr lang="en-US" sz="1600" dirty="0">
                          <a:effectLst/>
                        </a:rPr>
                        <a:t> </a:t>
                      </a:r>
                      <a:endParaRPr lang="en-US" sz="1100" dirty="0">
                        <a:effectLst/>
                        <a:latin typeface="Arial"/>
                        <a:ea typeface="Times New Roman"/>
                        <a:cs typeface="Times New Roman"/>
                      </a:endParaRPr>
                    </a:p>
                  </a:txBody>
                  <a:tcPr marL="45720" marR="45720" marT="18415" marB="18415"/>
                </a:tc>
                <a:tc>
                  <a:txBody>
                    <a:bodyPr/>
                    <a:lstStyle/>
                    <a:p>
                      <a:pPr marL="137160" marR="0" indent="-137160" algn="ctr">
                        <a:spcBef>
                          <a:spcPts val="0"/>
                        </a:spcBef>
                        <a:spcAft>
                          <a:spcPts val="0"/>
                        </a:spcAft>
                      </a:pPr>
                      <a:r>
                        <a:rPr lang="en-US" sz="1600" dirty="0">
                          <a:effectLst/>
                        </a:rPr>
                        <a:t>SI</a:t>
                      </a:r>
                      <a:endParaRPr lang="en-US" sz="1100" dirty="0">
                        <a:effectLst/>
                        <a:latin typeface="Arial"/>
                        <a:ea typeface="Times New Roman"/>
                        <a:cs typeface="Times New Roman"/>
                      </a:endParaRPr>
                    </a:p>
                  </a:txBody>
                  <a:tcPr marL="45720" marR="45720" marT="18415" marB="18415"/>
                </a:tc>
                <a:tc>
                  <a:txBody>
                    <a:bodyPr/>
                    <a:lstStyle/>
                    <a:p>
                      <a:pPr marL="137160" marR="0" indent="-137160" algn="ctr">
                        <a:spcBef>
                          <a:spcPts val="0"/>
                        </a:spcBef>
                        <a:spcAft>
                          <a:spcPts val="0"/>
                        </a:spcAft>
                      </a:pPr>
                      <a:r>
                        <a:rPr lang="en-US" sz="1600" dirty="0">
                          <a:effectLst/>
                        </a:rPr>
                        <a:t>SI</a:t>
                      </a:r>
                      <a:endParaRPr lang="en-US" sz="1100" dirty="0">
                        <a:effectLst/>
                        <a:latin typeface="Arial"/>
                        <a:ea typeface="Times New Roman"/>
                        <a:cs typeface="Times New Roman"/>
                      </a:endParaRPr>
                    </a:p>
                  </a:txBody>
                  <a:tcPr marL="45720" marR="45720" marT="18415" marB="18415"/>
                </a:tc>
                <a:tc>
                  <a:txBody>
                    <a:bodyPr/>
                    <a:lstStyle/>
                    <a:p>
                      <a:pPr marL="137160" marR="0" indent="-137160" algn="ctr">
                        <a:spcBef>
                          <a:spcPts val="0"/>
                        </a:spcBef>
                        <a:spcAft>
                          <a:spcPts val="0"/>
                        </a:spcAft>
                      </a:pPr>
                      <a:r>
                        <a:rPr lang="en-US" sz="1600" dirty="0">
                          <a:effectLst/>
                        </a:rPr>
                        <a:t>SI</a:t>
                      </a:r>
                      <a:endParaRPr lang="en-US" sz="1100" dirty="0">
                        <a:effectLst/>
                        <a:latin typeface="Arial"/>
                        <a:ea typeface="Times New Roman"/>
                        <a:cs typeface="Times New Roman"/>
                      </a:endParaRPr>
                    </a:p>
                  </a:txBody>
                  <a:tcPr marL="45720" marR="45720" marT="18415" marB="18415"/>
                </a:tc>
                <a:tc>
                  <a:txBody>
                    <a:bodyPr/>
                    <a:lstStyle/>
                    <a:p>
                      <a:pPr marL="137160" marR="0" indent="-137160" algn="ctr">
                        <a:spcBef>
                          <a:spcPts val="0"/>
                        </a:spcBef>
                        <a:spcAft>
                          <a:spcPts val="0"/>
                        </a:spcAft>
                      </a:pPr>
                      <a:r>
                        <a:rPr lang="en-US" sz="1600" dirty="0">
                          <a:effectLst/>
                        </a:rPr>
                        <a:t>SI</a:t>
                      </a:r>
                      <a:endParaRPr lang="en-US" sz="1100" dirty="0">
                        <a:effectLst/>
                        <a:latin typeface="Arial"/>
                        <a:ea typeface="Times New Roman"/>
                        <a:cs typeface="Times New Roman"/>
                      </a:endParaRPr>
                    </a:p>
                  </a:txBody>
                  <a:tcPr marL="45720" marR="45720" marT="18415" marB="18415"/>
                </a:tc>
                <a:extLst>
                  <a:ext uri="{0D108BD9-81ED-4DB2-BD59-A6C34878D82A}">
                    <a16:rowId xmlns:a16="http://schemas.microsoft.com/office/drawing/2014/main" val="10003"/>
                  </a:ext>
                </a:extLst>
              </a:tr>
              <a:tr h="398099">
                <a:tc>
                  <a:txBody>
                    <a:bodyPr/>
                    <a:lstStyle/>
                    <a:p>
                      <a:pPr marL="137160" marR="0" indent="-137160" algn="ctr">
                        <a:spcBef>
                          <a:spcPts val="0"/>
                        </a:spcBef>
                        <a:spcAft>
                          <a:spcPts val="0"/>
                        </a:spcAft>
                      </a:pPr>
                      <a:r>
                        <a:rPr lang="en-US" sz="1600" dirty="0">
                          <a:effectLst/>
                        </a:rPr>
                        <a:t>4</a:t>
                      </a:r>
                      <a:endParaRPr lang="en-US" sz="1100" dirty="0">
                        <a:effectLst/>
                        <a:latin typeface="Arial"/>
                        <a:ea typeface="Times New Roman"/>
                        <a:cs typeface="Times New Roman"/>
                      </a:endParaRPr>
                    </a:p>
                  </a:txBody>
                  <a:tcPr marL="45720" marR="45720" marT="18415" marB="18415">
                    <a:solidFill>
                      <a:schemeClr val="accent3">
                        <a:lumMod val="75000"/>
                      </a:schemeClr>
                    </a:solidFill>
                  </a:tcPr>
                </a:tc>
                <a:tc>
                  <a:txBody>
                    <a:bodyPr/>
                    <a:lstStyle/>
                    <a:p>
                      <a:pPr marL="137160" marR="0" indent="-137160" algn="ctr">
                        <a:spcBef>
                          <a:spcPts val="0"/>
                        </a:spcBef>
                        <a:spcAft>
                          <a:spcPts val="0"/>
                        </a:spcAft>
                      </a:pPr>
                      <a:r>
                        <a:rPr lang="en-US" sz="1600" dirty="0">
                          <a:effectLst/>
                        </a:rPr>
                        <a:t>PCS</a:t>
                      </a:r>
                      <a:endParaRPr lang="en-US" sz="1100" dirty="0">
                        <a:effectLst/>
                        <a:latin typeface="Arial"/>
                        <a:ea typeface="Times New Roman"/>
                        <a:cs typeface="Times New Roman"/>
                      </a:endParaRPr>
                    </a:p>
                  </a:txBody>
                  <a:tcPr marL="45720" marR="45720" marT="18415" marB="18415"/>
                </a:tc>
                <a:tc>
                  <a:txBody>
                    <a:bodyPr/>
                    <a:lstStyle/>
                    <a:p>
                      <a:pPr marL="137160" marR="0" indent="-137160" algn="ctr">
                        <a:spcBef>
                          <a:spcPts val="0"/>
                        </a:spcBef>
                        <a:spcAft>
                          <a:spcPts val="0"/>
                        </a:spcAft>
                      </a:pPr>
                      <a:r>
                        <a:rPr lang="en-US" sz="1600" dirty="0">
                          <a:effectLst/>
                        </a:rPr>
                        <a:t> </a:t>
                      </a:r>
                      <a:endParaRPr lang="en-US" sz="1100" dirty="0">
                        <a:effectLst/>
                        <a:latin typeface="Arial"/>
                        <a:ea typeface="Times New Roman"/>
                        <a:cs typeface="Times New Roman"/>
                      </a:endParaRPr>
                    </a:p>
                  </a:txBody>
                  <a:tcPr marL="45720" marR="45720" marT="18415" marB="18415"/>
                </a:tc>
                <a:tc>
                  <a:txBody>
                    <a:bodyPr/>
                    <a:lstStyle/>
                    <a:p>
                      <a:pPr marL="137160" marR="0" indent="-137160" algn="ctr">
                        <a:spcBef>
                          <a:spcPts val="0"/>
                        </a:spcBef>
                        <a:spcAft>
                          <a:spcPts val="0"/>
                        </a:spcAft>
                      </a:pPr>
                      <a:r>
                        <a:rPr lang="en-US" sz="1600" dirty="0">
                          <a:effectLst/>
                        </a:rPr>
                        <a:t>HOOS-QOL</a:t>
                      </a:r>
                      <a:endParaRPr lang="en-US" sz="1100" dirty="0">
                        <a:effectLst/>
                        <a:latin typeface="Arial"/>
                        <a:ea typeface="Times New Roman"/>
                        <a:cs typeface="Times New Roman"/>
                      </a:endParaRPr>
                    </a:p>
                  </a:txBody>
                  <a:tcPr marL="45720" marR="45720" marT="18415" marB="18415"/>
                </a:tc>
                <a:tc>
                  <a:txBody>
                    <a:bodyPr/>
                    <a:lstStyle/>
                    <a:p>
                      <a:pPr marL="137160" marR="0" indent="-137160" algn="ctr">
                        <a:spcBef>
                          <a:spcPts val="0"/>
                        </a:spcBef>
                        <a:spcAft>
                          <a:spcPts val="0"/>
                        </a:spcAft>
                      </a:pPr>
                      <a:r>
                        <a:rPr lang="en-US" sz="1600" dirty="0">
                          <a:effectLst/>
                        </a:rPr>
                        <a:t>HOOS-QOL</a:t>
                      </a:r>
                      <a:endParaRPr lang="en-US" sz="1100" dirty="0">
                        <a:effectLst/>
                        <a:latin typeface="Arial"/>
                        <a:ea typeface="Times New Roman"/>
                        <a:cs typeface="Times New Roman"/>
                      </a:endParaRPr>
                    </a:p>
                  </a:txBody>
                  <a:tcPr marL="45720" marR="45720" marT="18415" marB="18415"/>
                </a:tc>
                <a:tc>
                  <a:txBody>
                    <a:bodyPr/>
                    <a:lstStyle/>
                    <a:p>
                      <a:pPr marL="137160" marR="0" indent="-137160" algn="ctr">
                        <a:spcBef>
                          <a:spcPts val="0"/>
                        </a:spcBef>
                        <a:spcAft>
                          <a:spcPts val="0"/>
                        </a:spcAft>
                      </a:pPr>
                      <a:r>
                        <a:rPr lang="en-US" sz="1600" dirty="0">
                          <a:effectLst/>
                        </a:rPr>
                        <a:t>HOOS-QOL</a:t>
                      </a:r>
                      <a:endParaRPr lang="en-US" sz="1100" dirty="0">
                        <a:effectLst/>
                        <a:latin typeface="Arial"/>
                        <a:ea typeface="Times New Roman"/>
                        <a:cs typeface="Times New Roman"/>
                      </a:endParaRPr>
                    </a:p>
                  </a:txBody>
                  <a:tcPr marL="45720" marR="45720" marT="18415" marB="18415"/>
                </a:tc>
                <a:tc>
                  <a:txBody>
                    <a:bodyPr/>
                    <a:lstStyle/>
                    <a:p>
                      <a:pPr marL="137160" marR="0" indent="-137160" algn="ctr">
                        <a:spcBef>
                          <a:spcPts val="0"/>
                        </a:spcBef>
                        <a:spcAft>
                          <a:spcPts val="0"/>
                        </a:spcAft>
                      </a:pPr>
                      <a:r>
                        <a:rPr lang="en-US" sz="1600" dirty="0">
                          <a:effectLst/>
                        </a:rPr>
                        <a:t>HOOS-QOL</a:t>
                      </a:r>
                      <a:endParaRPr lang="en-US" sz="1100" dirty="0">
                        <a:effectLst/>
                        <a:latin typeface="Arial"/>
                        <a:ea typeface="Times New Roman"/>
                        <a:cs typeface="Times New Roman"/>
                      </a:endParaRPr>
                    </a:p>
                  </a:txBody>
                  <a:tcPr marL="45720" marR="45720" marT="18415" marB="18415"/>
                </a:tc>
                <a:extLst>
                  <a:ext uri="{0D108BD9-81ED-4DB2-BD59-A6C34878D82A}">
                    <a16:rowId xmlns:a16="http://schemas.microsoft.com/office/drawing/2014/main" val="10004"/>
                  </a:ext>
                </a:extLst>
              </a:tr>
              <a:tr h="398099">
                <a:tc>
                  <a:txBody>
                    <a:bodyPr/>
                    <a:lstStyle/>
                    <a:p>
                      <a:pPr marL="137160" marR="0" indent="-137160" algn="ctr">
                        <a:spcBef>
                          <a:spcPts val="0"/>
                        </a:spcBef>
                        <a:spcAft>
                          <a:spcPts val="0"/>
                        </a:spcAft>
                      </a:pPr>
                      <a:r>
                        <a:rPr lang="en-US" sz="1600" dirty="0">
                          <a:effectLst/>
                        </a:rPr>
                        <a:t>5</a:t>
                      </a:r>
                      <a:endParaRPr lang="en-US" sz="1100" dirty="0">
                        <a:effectLst/>
                        <a:latin typeface="Arial"/>
                        <a:ea typeface="Times New Roman"/>
                        <a:cs typeface="Times New Roman"/>
                      </a:endParaRPr>
                    </a:p>
                  </a:txBody>
                  <a:tcPr marL="45720" marR="45720" marT="18415" marB="18415">
                    <a:solidFill>
                      <a:schemeClr val="accent3">
                        <a:lumMod val="75000"/>
                      </a:schemeClr>
                    </a:solidFill>
                  </a:tcPr>
                </a:tc>
                <a:tc>
                  <a:txBody>
                    <a:bodyPr/>
                    <a:lstStyle/>
                    <a:p>
                      <a:pPr marL="137160" marR="0" indent="-137160" algn="ctr">
                        <a:spcBef>
                          <a:spcPts val="0"/>
                        </a:spcBef>
                        <a:spcAft>
                          <a:spcPts val="0"/>
                        </a:spcAft>
                      </a:pPr>
                      <a:r>
                        <a:rPr lang="en-US" sz="1600" dirty="0">
                          <a:effectLst/>
                        </a:rPr>
                        <a:t>ISI</a:t>
                      </a:r>
                      <a:endParaRPr lang="en-US" sz="1100" dirty="0">
                        <a:effectLst/>
                        <a:latin typeface="Arial"/>
                        <a:ea typeface="Times New Roman"/>
                        <a:cs typeface="Times New Roman"/>
                      </a:endParaRPr>
                    </a:p>
                  </a:txBody>
                  <a:tcPr marL="45720" marR="45720" marT="18415" marB="18415"/>
                </a:tc>
                <a:tc>
                  <a:txBody>
                    <a:bodyPr/>
                    <a:lstStyle/>
                    <a:p>
                      <a:pPr marL="137160" marR="0" indent="-137160" algn="ctr">
                        <a:spcBef>
                          <a:spcPts val="0"/>
                        </a:spcBef>
                        <a:spcAft>
                          <a:spcPts val="0"/>
                        </a:spcAft>
                      </a:pPr>
                      <a:r>
                        <a:rPr lang="en-US" sz="1600" dirty="0">
                          <a:effectLst/>
                        </a:rPr>
                        <a:t> </a:t>
                      </a:r>
                      <a:endParaRPr lang="en-US" sz="1100" dirty="0">
                        <a:effectLst/>
                        <a:latin typeface="Arial"/>
                        <a:ea typeface="Times New Roman"/>
                        <a:cs typeface="Times New Roman"/>
                      </a:endParaRPr>
                    </a:p>
                  </a:txBody>
                  <a:tcPr marL="45720" marR="45720" marT="18415" marB="18415"/>
                </a:tc>
                <a:tc>
                  <a:txBody>
                    <a:bodyPr/>
                    <a:lstStyle/>
                    <a:p>
                      <a:pPr marL="137160" marR="0" indent="-137160" algn="ctr">
                        <a:spcBef>
                          <a:spcPts val="0"/>
                        </a:spcBef>
                        <a:spcAft>
                          <a:spcPts val="0"/>
                        </a:spcAft>
                      </a:pPr>
                      <a:r>
                        <a:rPr lang="en-US" sz="1600" dirty="0">
                          <a:effectLst/>
                        </a:rPr>
                        <a:t>EQ-5D-5L</a:t>
                      </a:r>
                      <a:endParaRPr lang="en-US" sz="1100" dirty="0">
                        <a:effectLst/>
                        <a:latin typeface="Arial"/>
                        <a:ea typeface="Times New Roman"/>
                        <a:cs typeface="Times New Roman"/>
                      </a:endParaRPr>
                    </a:p>
                  </a:txBody>
                  <a:tcPr marL="45720" marR="45720" marT="18415" marB="18415"/>
                </a:tc>
                <a:tc>
                  <a:txBody>
                    <a:bodyPr/>
                    <a:lstStyle/>
                    <a:p>
                      <a:pPr marL="137160" marR="0" indent="-137160" algn="ctr">
                        <a:spcBef>
                          <a:spcPts val="0"/>
                        </a:spcBef>
                        <a:spcAft>
                          <a:spcPts val="0"/>
                        </a:spcAft>
                      </a:pPr>
                      <a:r>
                        <a:rPr lang="en-US" sz="1600" dirty="0">
                          <a:effectLst/>
                        </a:rPr>
                        <a:t>EQ-5D-5L</a:t>
                      </a:r>
                      <a:endParaRPr lang="en-US" sz="1100" dirty="0">
                        <a:effectLst/>
                        <a:latin typeface="Arial"/>
                        <a:ea typeface="Times New Roman"/>
                        <a:cs typeface="Times New Roman"/>
                      </a:endParaRPr>
                    </a:p>
                  </a:txBody>
                  <a:tcPr marL="45720" marR="45720" marT="18415" marB="18415"/>
                </a:tc>
                <a:tc>
                  <a:txBody>
                    <a:bodyPr/>
                    <a:lstStyle/>
                    <a:p>
                      <a:pPr marL="137160" marR="0" indent="-137160" algn="ctr">
                        <a:spcBef>
                          <a:spcPts val="0"/>
                        </a:spcBef>
                        <a:spcAft>
                          <a:spcPts val="0"/>
                        </a:spcAft>
                      </a:pPr>
                      <a:r>
                        <a:rPr lang="en-US" sz="1600" dirty="0">
                          <a:effectLst/>
                        </a:rPr>
                        <a:t>EQ-5D-5L</a:t>
                      </a:r>
                      <a:endParaRPr lang="en-US" sz="1100" dirty="0">
                        <a:effectLst/>
                        <a:latin typeface="Arial"/>
                        <a:ea typeface="Times New Roman"/>
                        <a:cs typeface="Times New Roman"/>
                      </a:endParaRPr>
                    </a:p>
                  </a:txBody>
                  <a:tcPr marL="45720" marR="45720" marT="18415" marB="18415"/>
                </a:tc>
                <a:tc>
                  <a:txBody>
                    <a:bodyPr/>
                    <a:lstStyle/>
                    <a:p>
                      <a:pPr marL="137160" marR="0" indent="-137160" algn="ctr">
                        <a:spcBef>
                          <a:spcPts val="0"/>
                        </a:spcBef>
                        <a:spcAft>
                          <a:spcPts val="0"/>
                        </a:spcAft>
                      </a:pPr>
                      <a:r>
                        <a:rPr lang="en-US" sz="1600" dirty="0">
                          <a:effectLst/>
                        </a:rPr>
                        <a:t>EQ-5D-5L</a:t>
                      </a:r>
                      <a:endParaRPr lang="en-US" sz="1100" dirty="0">
                        <a:effectLst/>
                        <a:latin typeface="Arial"/>
                        <a:ea typeface="Times New Roman"/>
                        <a:cs typeface="Times New Roman"/>
                      </a:endParaRPr>
                    </a:p>
                  </a:txBody>
                  <a:tcPr marL="45720" marR="45720" marT="18415" marB="18415"/>
                </a:tc>
                <a:extLst>
                  <a:ext uri="{0D108BD9-81ED-4DB2-BD59-A6C34878D82A}">
                    <a16:rowId xmlns:a16="http://schemas.microsoft.com/office/drawing/2014/main" val="10005"/>
                  </a:ext>
                </a:extLst>
              </a:tr>
              <a:tr h="398099">
                <a:tc>
                  <a:txBody>
                    <a:bodyPr/>
                    <a:lstStyle/>
                    <a:p>
                      <a:pPr marL="137160" marR="0" indent="-137160" algn="ctr">
                        <a:spcBef>
                          <a:spcPts val="0"/>
                        </a:spcBef>
                        <a:spcAft>
                          <a:spcPts val="0"/>
                        </a:spcAft>
                      </a:pPr>
                      <a:r>
                        <a:rPr lang="en-US" sz="1600" dirty="0">
                          <a:effectLst/>
                        </a:rPr>
                        <a:t>6</a:t>
                      </a:r>
                      <a:endParaRPr lang="en-US" sz="1100" dirty="0">
                        <a:effectLst/>
                        <a:latin typeface="Arial"/>
                        <a:ea typeface="Times New Roman"/>
                        <a:cs typeface="Times New Roman"/>
                      </a:endParaRPr>
                    </a:p>
                  </a:txBody>
                  <a:tcPr marL="45720" marR="45720" marT="18415" marB="18415">
                    <a:solidFill>
                      <a:schemeClr val="accent3">
                        <a:lumMod val="75000"/>
                      </a:schemeClr>
                    </a:solidFill>
                  </a:tcPr>
                </a:tc>
                <a:tc>
                  <a:txBody>
                    <a:bodyPr/>
                    <a:lstStyle/>
                    <a:p>
                      <a:pPr marL="137160" marR="0" indent="-137160" algn="ctr">
                        <a:spcBef>
                          <a:spcPts val="0"/>
                        </a:spcBef>
                        <a:spcAft>
                          <a:spcPts val="0"/>
                        </a:spcAft>
                      </a:pPr>
                      <a:r>
                        <a:rPr lang="en-US" sz="1600" dirty="0">
                          <a:effectLst/>
                        </a:rPr>
                        <a:t> </a:t>
                      </a:r>
                      <a:endParaRPr lang="en-US" sz="1100" dirty="0">
                        <a:effectLst/>
                        <a:latin typeface="Arial"/>
                        <a:ea typeface="Times New Roman"/>
                        <a:cs typeface="Times New Roman"/>
                      </a:endParaRPr>
                    </a:p>
                  </a:txBody>
                  <a:tcPr marL="45720" marR="45720" marT="18415" marB="18415"/>
                </a:tc>
                <a:tc>
                  <a:txBody>
                    <a:bodyPr/>
                    <a:lstStyle/>
                    <a:p>
                      <a:pPr marL="137160" marR="0" indent="-137160" algn="ctr">
                        <a:spcBef>
                          <a:spcPts val="0"/>
                        </a:spcBef>
                        <a:spcAft>
                          <a:spcPts val="0"/>
                        </a:spcAft>
                      </a:pPr>
                      <a:r>
                        <a:rPr lang="en-US" sz="1600" dirty="0">
                          <a:effectLst/>
                        </a:rPr>
                        <a:t> </a:t>
                      </a:r>
                      <a:endParaRPr lang="en-US" sz="1100" dirty="0">
                        <a:effectLst/>
                        <a:latin typeface="Arial"/>
                        <a:ea typeface="Times New Roman"/>
                        <a:cs typeface="Times New Roman"/>
                      </a:endParaRPr>
                    </a:p>
                  </a:txBody>
                  <a:tcPr marL="45720" marR="45720" marT="18415" marB="18415"/>
                </a:tc>
                <a:tc>
                  <a:txBody>
                    <a:bodyPr/>
                    <a:lstStyle/>
                    <a:p>
                      <a:pPr marL="137160" marR="0" indent="-137160" algn="ctr">
                        <a:spcBef>
                          <a:spcPts val="0"/>
                        </a:spcBef>
                        <a:spcAft>
                          <a:spcPts val="0"/>
                        </a:spcAft>
                      </a:pPr>
                      <a:r>
                        <a:rPr lang="en-US" sz="1600" dirty="0">
                          <a:effectLst/>
                        </a:rPr>
                        <a:t> </a:t>
                      </a:r>
                      <a:endParaRPr lang="en-US" sz="1100" dirty="0">
                        <a:effectLst/>
                        <a:latin typeface="Arial"/>
                        <a:ea typeface="Times New Roman"/>
                        <a:cs typeface="Times New Roman"/>
                      </a:endParaRPr>
                    </a:p>
                  </a:txBody>
                  <a:tcPr marL="45720" marR="45720" marT="18415" marB="18415"/>
                </a:tc>
                <a:tc>
                  <a:txBody>
                    <a:bodyPr/>
                    <a:lstStyle/>
                    <a:p>
                      <a:pPr marL="137160" marR="0" indent="-137160" algn="ctr">
                        <a:spcBef>
                          <a:spcPts val="0"/>
                        </a:spcBef>
                        <a:spcAft>
                          <a:spcPts val="0"/>
                        </a:spcAft>
                      </a:pPr>
                      <a:r>
                        <a:rPr lang="en-US" sz="1600" dirty="0">
                          <a:effectLst/>
                        </a:rPr>
                        <a:t> </a:t>
                      </a:r>
                      <a:endParaRPr lang="en-US" sz="1100" dirty="0">
                        <a:effectLst/>
                        <a:latin typeface="Arial"/>
                        <a:ea typeface="Times New Roman"/>
                        <a:cs typeface="Times New Roman"/>
                      </a:endParaRPr>
                    </a:p>
                  </a:txBody>
                  <a:tcPr marL="45720" marR="45720" marT="18415" marB="18415"/>
                </a:tc>
                <a:tc>
                  <a:txBody>
                    <a:bodyPr/>
                    <a:lstStyle/>
                    <a:p>
                      <a:pPr marL="137160" marR="0" indent="-137160" algn="ctr">
                        <a:spcBef>
                          <a:spcPts val="0"/>
                        </a:spcBef>
                        <a:spcAft>
                          <a:spcPts val="0"/>
                        </a:spcAft>
                      </a:pPr>
                      <a:r>
                        <a:rPr lang="en-US" sz="1600" dirty="0">
                          <a:effectLst/>
                        </a:rPr>
                        <a:t>TSQM</a:t>
                      </a:r>
                      <a:endParaRPr lang="en-US" sz="1100" dirty="0">
                        <a:effectLst/>
                        <a:latin typeface="Arial"/>
                        <a:ea typeface="Times New Roman"/>
                        <a:cs typeface="Times New Roman"/>
                      </a:endParaRPr>
                    </a:p>
                  </a:txBody>
                  <a:tcPr marL="45720" marR="45720" marT="18415" marB="18415"/>
                </a:tc>
                <a:tc>
                  <a:txBody>
                    <a:bodyPr/>
                    <a:lstStyle/>
                    <a:p>
                      <a:pPr marL="137160" marR="0" indent="-137160" algn="ctr">
                        <a:spcBef>
                          <a:spcPts val="0"/>
                        </a:spcBef>
                        <a:spcAft>
                          <a:spcPts val="0"/>
                        </a:spcAft>
                      </a:pPr>
                      <a:r>
                        <a:rPr lang="en-US" sz="1600" dirty="0">
                          <a:effectLst/>
                        </a:rPr>
                        <a:t> </a:t>
                      </a:r>
                      <a:endParaRPr lang="en-US" sz="1100" dirty="0">
                        <a:effectLst/>
                        <a:latin typeface="Arial"/>
                        <a:ea typeface="Times New Roman"/>
                        <a:cs typeface="Times New Roman"/>
                      </a:endParaRPr>
                    </a:p>
                  </a:txBody>
                  <a:tcPr marL="45720" marR="45720" marT="18415" marB="18415"/>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0221239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Questionnaires</a:t>
            </a:r>
          </a:p>
        </p:txBody>
      </p:sp>
      <p:sp>
        <p:nvSpPr>
          <p:cNvPr id="3" name="Content Placeholder 2"/>
          <p:cNvSpPr>
            <a:spLocks noGrp="1"/>
          </p:cNvSpPr>
          <p:nvPr>
            <p:ph idx="1"/>
          </p:nvPr>
        </p:nvSpPr>
        <p:spPr/>
        <p:txBody>
          <a:bodyPr>
            <a:normAutofit lnSpcReduction="10000"/>
          </a:bodyPr>
          <a:lstStyle/>
          <a:p>
            <a:r>
              <a:rPr lang="en-US" b="0" dirty="0"/>
              <a:t>We will now review the following questionnaires individually</a:t>
            </a:r>
          </a:p>
          <a:p>
            <a:pPr marL="342900" indent="-342900" fontAlgn="t">
              <a:buFont typeface="Arial" panose="020B0604020202020204" pitchFamily="34" charset="0"/>
              <a:buChar char="•"/>
            </a:pPr>
            <a:r>
              <a:rPr lang="en-US" b="0" dirty="0"/>
              <a:t>PD-Q – PainDETECT Questionnaire</a:t>
            </a:r>
          </a:p>
          <a:p>
            <a:pPr marL="342900" indent="-342900" fontAlgn="t">
              <a:buFont typeface="Arial" panose="020B0604020202020204" pitchFamily="34" charset="0"/>
              <a:buChar char="•"/>
            </a:pPr>
            <a:r>
              <a:rPr lang="en-US" b="0" dirty="0"/>
              <a:t>PHQ-9 – Patient Health Questionnaire-9</a:t>
            </a:r>
          </a:p>
          <a:p>
            <a:pPr marL="342900" indent="-342900" fontAlgn="t">
              <a:buFont typeface="Arial" panose="020B0604020202020204" pitchFamily="34" charset="0"/>
              <a:buChar char="•"/>
            </a:pPr>
            <a:r>
              <a:rPr lang="en-US" b="0" dirty="0"/>
              <a:t>GAD-7 – Generalized Anxiety Disorder </a:t>
            </a:r>
          </a:p>
          <a:p>
            <a:pPr marL="342900" indent="-342900" fontAlgn="t">
              <a:buFont typeface="Arial" panose="020B0604020202020204" pitchFamily="34" charset="0"/>
              <a:buChar char="•"/>
            </a:pPr>
            <a:r>
              <a:rPr lang="en-US" b="0" dirty="0"/>
              <a:t>PCS – Pain Catastrophizing Scale</a:t>
            </a:r>
          </a:p>
          <a:p>
            <a:pPr marL="342900" indent="-342900" fontAlgn="t">
              <a:buFont typeface="Arial" panose="020B0604020202020204" pitchFamily="34" charset="0"/>
              <a:buChar char="•"/>
            </a:pPr>
            <a:r>
              <a:rPr lang="en-US" b="0" dirty="0"/>
              <a:t>ISI – Insomnia Severity Index</a:t>
            </a:r>
          </a:p>
          <a:p>
            <a:pPr marL="342900" indent="-342900" fontAlgn="t">
              <a:buFont typeface="Arial" panose="020B0604020202020204" pitchFamily="34" charset="0"/>
              <a:buChar char="•"/>
            </a:pPr>
            <a:r>
              <a:rPr lang="en-US" b="0" dirty="0"/>
              <a:t>WOMAC – Western Ontario and McMaster Universities Osteoarthritis Index</a:t>
            </a:r>
          </a:p>
          <a:p>
            <a:pPr marL="342900" indent="-342900" fontAlgn="t">
              <a:buFont typeface="Arial" panose="020B0604020202020204" pitchFamily="34" charset="0"/>
              <a:buChar char="•"/>
            </a:pPr>
            <a:r>
              <a:rPr lang="en-US" b="0" dirty="0"/>
              <a:t>PGIC – Patients’ Global Impression of Change</a:t>
            </a:r>
          </a:p>
          <a:p>
            <a:pPr marL="342900" indent="-342900" fontAlgn="t">
              <a:buFont typeface="Arial" panose="020B0604020202020204" pitchFamily="34" charset="0"/>
              <a:buChar char="•"/>
            </a:pPr>
            <a:r>
              <a:rPr lang="en-US" b="0" dirty="0"/>
              <a:t>SI – Sleep Interference </a:t>
            </a:r>
          </a:p>
          <a:p>
            <a:pPr marL="342900" indent="-342900" fontAlgn="t">
              <a:buFont typeface="Arial" panose="020B0604020202020204" pitchFamily="34" charset="0"/>
              <a:buChar char="•"/>
            </a:pPr>
            <a:r>
              <a:rPr lang="en-US" b="0" dirty="0"/>
              <a:t>HOOS-QOL – Hip Injury and Osteoarthritis Outcome Score</a:t>
            </a:r>
          </a:p>
          <a:p>
            <a:pPr marL="342900" indent="-342900" fontAlgn="t">
              <a:buFont typeface="Arial" panose="020B0604020202020204" pitchFamily="34" charset="0"/>
              <a:buChar char="•"/>
            </a:pPr>
            <a:r>
              <a:rPr lang="en-US" b="0" dirty="0"/>
              <a:t>EQ-5D-5L – EuroQol 5 Dimensions 5 Levels Questionnaire</a:t>
            </a:r>
          </a:p>
          <a:p>
            <a:pPr marL="342900" indent="-342900" fontAlgn="t">
              <a:buFont typeface="Arial" panose="020B0604020202020204" pitchFamily="34" charset="0"/>
              <a:buChar char="•"/>
            </a:pPr>
            <a:r>
              <a:rPr lang="en-US" b="0" dirty="0"/>
              <a:t>TSQM – Treatment Satisfaction Questionnaire for Medication</a:t>
            </a:r>
          </a:p>
        </p:txBody>
      </p:sp>
    </p:spTree>
    <p:extLst>
      <p:ext uri="{BB962C8B-B14F-4D97-AF65-F5344CB8AC3E}">
        <p14:creationId xmlns:p14="http://schemas.microsoft.com/office/powerpoint/2010/main" val="22287798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Procedures</a:t>
            </a:r>
          </a:p>
        </p:txBody>
      </p:sp>
      <p:sp>
        <p:nvSpPr>
          <p:cNvPr id="3" name="Content Placeholder 2"/>
          <p:cNvSpPr>
            <a:spLocks noGrp="1"/>
          </p:cNvSpPr>
          <p:nvPr>
            <p:ph idx="1"/>
          </p:nvPr>
        </p:nvSpPr>
        <p:spPr/>
        <p:txBody>
          <a:bodyPr>
            <a:normAutofit lnSpcReduction="10000"/>
          </a:bodyPr>
          <a:lstStyle/>
          <a:p>
            <a:r>
              <a:rPr lang="en-US" u="sng" dirty="0">
                <a:solidFill>
                  <a:srgbClr val="000000"/>
                </a:solidFill>
              </a:rPr>
              <a:t>Physical Exam</a:t>
            </a:r>
          </a:p>
          <a:p>
            <a:pPr marL="285750" indent="-285750">
              <a:buFont typeface="Arial" panose="020B0604020202020204" pitchFamily="34" charset="0"/>
              <a:buChar char="•"/>
            </a:pPr>
            <a:r>
              <a:rPr lang="en-US" b="0" dirty="0">
                <a:solidFill>
                  <a:srgbClr val="000000"/>
                </a:solidFill>
              </a:rPr>
              <a:t>The physical exam will assess the following body systems: </a:t>
            </a:r>
          </a:p>
          <a:p>
            <a:pPr marL="911225" lvl="1" indent="-342900">
              <a:buFont typeface="+mj-lt"/>
              <a:buAutoNum type="arabicPeriod"/>
            </a:pPr>
            <a:r>
              <a:rPr lang="en-US" sz="2000" dirty="0">
                <a:solidFill>
                  <a:srgbClr val="000000"/>
                </a:solidFill>
              </a:rPr>
              <a:t>General Appearance</a:t>
            </a:r>
          </a:p>
          <a:p>
            <a:pPr marL="911225" lvl="1" indent="-342900">
              <a:buFont typeface="+mj-lt"/>
              <a:buAutoNum type="arabicPeriod"/>
            </a:pPr>
            <a:r>
              <a:rPr lang="en-US" sz="2000" dirty="0">
                <a:solidFill>
                  <a:srgbClr val="000000"/>
                </a:solidFill>
              </a:rPr>
              <a:t>Skin</a:t>
            </a:r>
          </a:p>
          <a:p>
            <a:pPr marL="911225" lvl="1" indent="-342900">
              <a:buFont typeface="+mj-lt"/>
              <a:buAutoNum type="arabicPeriod"/>
            </a:pPr>
            <a:r>
              <a:rPr lang="en-US" sz="2000" dirty="0">
                <a:solidFill>
                  <a:srgbClr val="000000"/>
                </a:solidFill>
              </a:rPr>
              <a:t>Lymphatics</a:t>
            </a:r>
          </a:p>
          <a:p>
            <a:pPr marL="911225" lvl="1" indent="-342900">
              <a:buFont typeface="+mj-lt"/>
              <a:buAutoNum type="arabicPeriod"/>
            </a:pPr>
            <a:r>
              <a:rPr lang="en-US" sz="2000" dirty="0">
                <a:solidFill>
                  <a:srgbClr val="000000"/>
                </a:solidFill>
              </a:rPr>
              <a:t>HEENT (head, ears, eyes, nose, throat)</a:t>
            </a:r>
          </a:p>
          <a:p>
            <a:pPr marL="911225" lvl="1" indent="-342900">
              <a:buFont typeface="+mj-lt"/>
              <a:buAutoNum type="arabicPeriod"/>
            </a:pPr>
            <a:r>
              <a:rPr lang="en-US" sz="2000" dirty="0">
                <a:solidFill>
                  <a:srgbClr val="000000"/>
                </a:solidFill>
              </a:rPr>
              <a:t>Cardiovascular</a:t>
            </a:r>
          </a:p>
          <a:p>
            <a:pPr marL="911225" lvl="1" indent="-342900">
              <a:buFont typeface="+mj-lt"/>
              <a:buAutoNum type="arabicPeriod"/>
            </a:pPr>
            <a:r>
              <a:rPr lang="en-US" sz="2000" dirty="0">
                <a:solidFill>
                  <a:srgbClr val="000000"/>
                </a:solidFill>
              </a:rPr>
              <a:t>Respiratory</a:t>
            </a:r>
          </a:p>
          <a:p>
            <a:pPr marL="911225" lvl="1" indent="-342900">
              <a:buFont typeface="+mj-lt"/>
              <a:buAutoNum type="arabicPeriod"/>
            </a:pPr>
            <a:r>
              <a:rPr lang="en-US" sz="2000" dirty="0">
                <a:solidFill>
                  <a:srgbClr val="000000"/>
                </a:solidFill>
              </a:rPr>
              <a:t>Abdominal</a:t>
            </a:r>
          </a:p>
          <a:p>
            <a:pPr marL="911225" lvl="1" indent="-342900">
              <a:buFont typeface="+mj-lt"/>
              <a:buAutoNum type="arabicPeriod"/>
            </a:pPr>
            <a:r>
              <a:rPr lang="en-US" sz="2000" dirty="0">
                <a:solidFill>
                  <a:srgbClr val="000000"/>
                </a:solidFill>
              </a:rPr>
              <a:t>Musculoskeletal</a:t>
            </a:r>
          </a:p>
          <a:p>
            <a:pPr marL="911225" lvl="1" indent="-342900">
              <a:buFont typeface="+mj-lt"/>
              <a:buAutoNum type="arabicPeriod"/>
            </a:pPr>
            <a:r>
              <a:rPr lang="en-US" sz="2000" dirty="0">
                <a:solidFill>
                  <a:srgbClr val="000000"/>
                </a:solidFill>
              </a:rPr>
              <a:t>Neurological </a:t>
            </a:r>
          </a:p>
          <a:p>
            <a:pPr marL="285750" indent="-285750">
              <a:buFont typeface="Arial" panose="020B0604020202020204" pitchFamily="34" charset="0"/>
              <a:buChar char="•"/>
            </a:pPr>
            <a:r>
              <a:rPr lang="en-US" b="0" dirty="0">
                <a:solidFill>
                  <a:srgbClr val="000000"/>
                </a:solidFill>
              </a:rPr>
              <a:t>Any clinically significant findings outside of the typical disease state must be documented in the source and added to the medical history if found at Screening or recorded as an AE if new or worsened from pre-dosing on Day 1.</a:t>
            </a:r>
            <a:endParaRPr lang="en-US" b="0" dirty="0"/>
          </a:p>
          <a:p>
            <a:endParaRPr lang="en-US" dirty="0"/>
          </a:p>
        </p:txBody>
      </p:sp>
    </p:spTree>
    <p:extLst>
      <p:ext uri="{BB962C8B-B14F-4D97-AF65-F5344CB8AC3E}">
        <p14:creationId xmlns:p14="http://schemas.microsoft.com/office/powerpoint/2010/main" val="17891362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Procedures</a:t>
            </a:r>
          </a:p>
        </p:txBody>
      </p:sp>
      <p:sp>
        <p:nvSpPr>
          <p:cNvPr id="3" name="Content Placeholder 2"/>
          <p:cNvSpPr>
            <a:spLocks noGrp="1"/>
          </p:cNvSpPr>
          <p:nvPr>
            <p:ph idx="1"/>
          </p:nvPr>
        </p:nvSpPr>
        <p:spPr/>
        <p:txBody>
          <a:bodyPr>
            <a:normAutofit/>
          </a:bodyPr>
          <a:lstStyle/>
          <a:p>
            <a:r>
              <a:rPr lang="en-US" u="sng" dirty="0">
                <a:solidFill>
                  <a:srgbClr val="000000"/>
                </a:solidFill>
              </a:rPr>
              <a:t>Index Hip Assessment</a:t>
            </a:r>
          </a:p>
          <a:p>
            <a:pPr marL="342900" indent="-342900">
              <a:buFont typeface="Arial" panose="020B0604020202020204" pitchFamily="34" charset="0"/>
              <a:buChar char="•"/>
            </a:pPr>
            <a:r>
              <a:rPr lang="en-US" b="0" dirty="0">
                <a:solidFill>
                  <a:srgbClr val="000000"/>
                </a:solidFill>
              </a:rPr>
              <a:t>Performed by the blinded assessor at the days indicated in the Schedule of Study Assessments</a:t>
            </a:r>
          </a:p>
          <a:p>
            <a:pPr marL="342900" indent="-342900">
              <a:buFont typeface="Arial" panose="020B0604020202020204" pitchFamily="34" charset="0"/>
              <a:buChar char="•"/>
            </a:pPr>
            <a:r>
              <a:rPr lang="en-US" b="0" dirty="0"/>
              <a:t>The index hip will be assessed for tenderness, heat/redness, swelling, and effusion. </a:t>
            </a:r>
          </a:p>
          <a:p>
            <a:pPr marL="342900" indent="-342900">
              <a:buFont typeface="Arial" panose="020B0604020202020204" pitchFamily="34" charset="0"/>
              <a:buChar char="•"/>
            </a:pPr>
            <a:r>
              <a:rPr lang="en-US" b="0" dirty="0"/>
              <a:t>If there is a clinically significant finding at the Screening or Day 1 Visit (pre-injection), add to the Medical History. </a:t>
            </a:r>
          </a:p>
          <a:p>
            <a:pPr marL="342900" indent="-342900">
              <a:buFont typeface="Arial" panose="020B0604020202020204" pitchFamily="34" charset="0"/>
              <a:buChar char="•"/>
            </a:pPr>
            <a:r>
              <a:rPr lang="en-US" b="0" dirty="0"/>
              <a:t>At time points post-injection, if there are new clinically significant findings or findings that worsen for the patient’s baseline condition, record as AEs.</a:t>
            </a:r>
            <a:endParaRPr lang="en-US" b="0" dirty="0">
              <a:solidFill>
                <a:srgbClr val="000000"/>
              </a:solidFill>
            </a:endParaRPr>
          </a:p>
          <a:p>
            <a:endParaRPr lang="en-US" dirty="0"/>
          </a:p>
        </p:txBody>
      </p:sp>
    </p:spTree>
    <p:extLst>
      <p:ext uri="{BB962C8B-B14F-4D97-AF65-F5344CB8AC3E}">
        <p14:creationId xmlns:p14="http://schemas.microsoft.com/office/powerpoint/2010/main" val="27638555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Procedures</a:t>
            </a:r>
          </a:p>
        </p:txBody>
      </p:sp>
      <p:sp>
        <p:nvSpPr>
          <p:cNvPr id="3" name="Content Placeholder 2"/>
          <p:cNvSpPr>
            <a:spLocks noGrp="1"/>
          </p:cNvSpPr>
          <p:nvPr>
            <p:ph idx="1"/>
          </p:nvPr>
        </p:nvSpPr>
        <p:spPr/>
        <p:txBody>
          <a:bodyPr>
            <a:normAutofit/>
          </a:bodyPr>
          <a:lstStyle/>
          <a:p>
            <a:r>
              <a:rPr lang="en-US" u="sng" dirty="0">
                <a:solidFill>
                  <a:srgbClr val="000000"/>
                </a:solidFill>
              </a:rPr>
              <a:t>Index Hip X-Ray</a:t>
            </a:r>
          </a:p>
          <a:p>
            <a:pPr marL="342900" indent="-342900">
              <a:buFont typeface="Arial" panose="020B0604020202020204" pitchFamily="34" charset="0"/>
              <a:buChar char="•"/>
            </a:pPr>
            <a:r>
              <a:rPr lang="en-US" b="0" dirty="0"/>
              <a:t>A diagnostic quality X-ray of the index hip is required (weight-bearing anterior-posterior pelvic view with the lower limbs in 10 degree internal rotation with a size ratio of 1:1) at Screening, Week 12, and End of Study Visit (for patients who receive an open-label injection of FX006</a:t>
            </a:r>
          </a:p>
          <a:p>
            <a:pPr marL="342900" indent="-342900">
              <a:buFont typeface="Arial" panose="020B0604020202020204" pitchFamily="34" charset="0"/>
              <a:buChar char="•"/>
            </a:pPr>
            <a:r>
              <a:rPr lang="en-US" b="0" dirty="0"/>
              <a:t>Screening X-ray will be read centrally for K-L grading and potential risk signs of rapidly progressive OA (e.g., atrophic osteoarthritis, femoral head necrosis and/or collapse, subchondral bone insufficiency fracture, etc.). </a:t>
            </a:r>
          </a:p>
          <a:p>
            <a:pPr marL="342900" indent="-342900">
              <a:buFont typeface="Arial" panose="020B0604020202020204" pitchFamily="34" charset="0"/>
              <a:buChar char="•"/>
            </a:pPr>
            <a:r>
              <a:rPr lang="en-US" b="0" dirty="0"/>
              <a:t>In addition to the Screening X-ray, the Week 12 and End of Study X-rays will be read centrally for safety assessments (e.g., joint space narrowing, sclerosis/attrition, osteonecrosis, insufficiency fracture). </a:t>
            </a:r>
          </a:p>
          <a:p>
            <a:pPr marL="342900" indent="-342900">
              <a:buFont typeface="Arial" panose="020B0604020202020204" pitchFamily="34" charset="0"/>
              <a:buChar char="•"/>
            </a:pPr>
            <a:r>
              <a:rPr lang="en-US" b="0" dirty="0"/>
              <a:t>An image acquisition protocol will be distributed to sites with instructions for radio-anatomic positioning for reliable grading.</a:t>
            </a:r>
            <a:endParaRPr lang="en-US" dirty="0"/>
          </a:p>
        </p:txBody>
      </p:sp>
    </p:spTree>
    <p:extLst>
      <p:ext uri="{BB962C8B-B14F-4D97-AF65-F5344CB8AC3E}">
        <p14:creationId xmlns:p14="http://schemas.microsoft.com/office/powerpoint/2010/main" val="25139489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Procedures</a:t>
            </a:r>
          </a:p>
        </p:txBody>
      </p:sp>
      <p:sp>
        <p:nvSpPr>
          <p:cNvPr id="3" name="Content Placeholder 2"/>
          <p:cNvSpPr>
            <a:spLocks noGrp="1"/>
          </p:cNvSpPr>
          <p:nvPr>
            <p:ph idx="1"/>
          </p:nvPr>
        </p:nvSpPr>
        <p:spPr/>
        <p:txBody>
          <a:bodyPr>
            <a:normAutofit/>
          </a:bodyPr>
          <a:lstStyle/>
          <a:p>
            <a:r>
              <a:rPr lang="en-US" u="sng" dirty="0">
                <a:solidFill>
                  <a:srgbClr val="000000"/>
                </a:solidFill>
              </a:rPr>
              <a:t>Vital Signs</a:t>
            </a:r>
          </a:p>
          <a:p>
            <a:pPr marL="342900" indent="-342900">
              <a:buFont typeface="Arial" panose="020B0604020202020204" pitchFamily="34" charset="0"/>
              <a:buChar char="•"/>
            </a:pPr>
            <a:r>
              <a:rPr lang="en-US" b="0" dirty="0">
                <a:solidFill>
                  <a:srgbClr val="000000"/>
                </a:solidFill>
              </a:rPr>
              <a:t>Vital signs are to be taken at the days indicated in the Schedule of Study Assessments. </a:t>
            </a:r>
          </a:p>
          <a:p>
            <a:pPr marL="342900" indent="-342900">
              <a:buFont typeface="Arial" panose="020B0604020202020204" pitchFamily="34" charset="0"/>
              <a:buChar char="•"/>
            </a:pPr>
            <a:r>
              <a:rPr lang="en-US" b="0" dirty="0">
                <a:solidFill>
                  <a:srgbClr val="000000"/>
                </a:solidFill>
              </a:rPr>
              <a:t>The following measurements will be taken: </a:t>
            </a:r>
          </a:p>
          <a:p>
            <a:pPr marL="911225" lvl="1" indent="-342900"/>
            <a:r>
              <a:rPr lang="en-US" sz="2000" dirty="0">
                <a:solidFill>
                  <a:srgbClr val="000000"/>
                </a:solidFill>
              </a:rPr>
              <a:t>Sitting blood pressure</a:t>
            </a:r>
          </a:p>
          <a:p>
            <a:pPr marL="911225" lvl="1" indent="-342900"/>
            <a:r>
              <a:rPr lang="en-US" sz="2000" dirty="0">
                <a:solidFill>
                  <a:srgbClr val="000000"/>
                </a:solidFill>
              </a:rPr>
              <a:t>Heart rate</a:t>
            </a:r>
          </a:p>
          <a:p>
            <a:pPr marL="911225" lvl="1" indent="-342900"/>
            <a:r>
              <a:rPr lang="en-US" sz="2000" dirty="0">
                <a:solidFill>
                  <a:srgbClr val="000000"/>
                </a:solidFill>
              </a:rPr>
              <a:t>Respiration rate</a:t>
            </a:r>
          </a:p>
          <a:p>
            <a:pPr marL="911225" lvl="1" indent="-342900"/>
            <a:r>
              <a:rPr lang="en-US" sz="2000" dirty="0">
                <a:solidFill>
                  <a:srgbClr val="000000"/>
                </a:solidFill>
              </a:rPr>
              <a:t>Temperature</a:t>
            </a:r>
          </a:p>
          <a:p>
            <a:pPr marL="342900" indent="-342900">
              <a:buFont typeface="Arial" panose="020B0604020202020204" pitchFamily="34" charset="0"/>
              <a:buChar char="•"/>
            </a:pPr>
            <a:r>
              <a:rPr lang="en-US" b="0" dirty="0">
                <a:solidFill>
                  <a:srgbClr val="000000"/>
                </a:solidFill>
              </a:rPr>
              <a:t>Height (cm or in) and weight (kg or lb) are to be taken at the days indicated in the Schedule of Study Assessments.   </a:t>
            </a:r>
          </a:p>
          <a:p>
            <a:pPr marL="342900" indent="-342900">
              <a:buFont typeface="Arial" panose="020B0604020202020204" pitchFamily="34" charset="0"/>
              <a:buChar char="•"/>
            </a:pPr>
            <a:r>
              <a:rPr lang="en-US" b="0" dirty="0">
                <a:solidFill>
                  <a:srgbClr val="000000"/>
                </a:solidFill>
              </a:rPr>
              <a:t>BMI will be calculated by the site at Screening using the formula referenced in Section 7.9.8 of the protocol.</a:t>
            </a:r>
          </a:p>
          <a:p>
            <a:pPr marL="342900" indent="-342900">
              <a:buFont typeface="Arial" panose="020B0604020202020204" pitchFamily="34" charset="0"/>
              <a:buChar char="•"/>
            </a:pPr>
            <a:endParaRPr lang="en-US" b="0" u="sng" dirty="0">
              <a:solidFill>
                <a:srgbClr val="000000"/>
              </a:solidFill>
            </a:endParaRPr>
          </a:p>
          <a:p>
            <a:endParaRPr lang="en-US" dirty="0"/>
          </a:p>
        </p:txBody>
      </p:sp>
    </p:spTree>
    <p:extLst>
      <p:ext uri="{BB962C8B-B14F-4D97-AF65-F5344CB8AC3E}">
        <p14:creationId xmlns:p14="http://schemas.microsoft.com/office/powerpoint/2010/main" val="25139489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Procedures – Central Lab PPD</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38200"/>
            <a:ext cx="7086600" cy="5149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39489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Procedures – Central Lab PPD</a:t>
            </a:r>
          </a:p>
        </p:txBody>
      </p:sp>
      <p:sp>
        <p:nvSpPr>
          <p:cNvPr id="4" name="Content Placeholder 4"/>
          <p:cNvSpPr>
            <a:spLocks noGrp="1"/>
          </p:cNvSpPr>
          <p:nvPr>
            <p:ph idx="1"/>
          </p:nvPr>
        </p:nvSpPr>
        <p:spPr>
          <a:xfrm>
            <a:off x="533400" y="1143000"/>
            <a:ext cx="8077200" cy="4038600"/>
          </a:xfrm>
        </p:spPr>
        <p:txBody>
          <a:bodyPr/>
          <a:lstStyle/>
          <a:p>
            <a:pPr marL="342900" indent="-342900">
              <a:buFont typeface="Arial" panose="020B0604020202020204" pitchFamily="34" charset="0"/>
              <a:buChar char="•"/>
            </a:pPr>
            <a:r>
              <a:rPr lang="en-US" b="0" dirty="0">
                <a:solidFill>
                  <a:srgbClr val="000000"/>
                </a:solidFill>
              </a:rPr>
              <a:t>PPD will provide sites with: </a:t>
            </a:r>
          </a:p>
          <a:p>
            <a:pPr marL="911225" lvl="1" indent="-342900"/>
            <a:r>
              <a:rPr lang="en-US" dirty="0">
                <a:solidFill>
                  <a:srgbClr val="000000"/>
                </a:solidFill>
              </a:rPr>
              <a:t>Laboratory Manual </a:t>
            </a:r>
          </a:p>
          <a:p>
            <a:pPr marL="911225" lvl="1" indent="-342900"/>
            <a:r>
              <a:rPr lang="en-US" dirty="0">
                <a:solidFill>
                  <a:srgbClr val="000000"/>
                </a:solidFill>
              </a:rPr>
              <a:t>Labels</a:t>
            </a:r>
          </a:p>
          <a:p>
            <a:pPr marL="911225" lvl="1" indent="-342900"/>
            <a:r>
              <a:rPr lang="en-US" dirty="0">
                <a:solidFill>
                  <a:srgbClr val="000000"/>
                </a:solidFill>
              </a:rPr>
              <a:t>Lab Kits</a:t>
            </a:r>
          </a:p>
          <a:p>
            <a:pPr marL="911225" lvl="1" indent="-342900"/>
            <a:r>
              <a:rPr lang="en-US" dirty="0">
                <a:solidFill>
                  <a:srgbClr val="000000"/>
                </a:solidFill>
              </a:rPr>
              <a:t>Airway Bills</a:t>
            </a:r>
          </a:p>
          <a:p>
            <a:pPr marL="342900" indent="-342900">
              <a:buFont typeface="Arial" panose="020B0604020202020204" pitchFamily="34" charset="0"/>
              <a:buChar char="•"/>
            </a:pPr>
            <a:r>
              <a:rPr lang="en-US" b="0" dirty="0">
                <a:solidFill>
                  <a:srgbClr val="000000"/>
                </a:solidFill>
              </a:rPr>
              <a:t>FedEx will be used for shipment of hematology, chemistry and serology samples</a:t>
            </a:r>
          </a:p>
          <a:p>
            <a:pPr marL="342900" indent="-342900">
              <a:buFont typeface="Arial" panose="020B0604020202020204" pitchFamily="34" charset="0"/>
              <a:buChar char="•"/>
            </a:pPr>
            <a:r>
              <a:rPr lang="en-US" b="0" dirty="0">
                <a:solidFill>
                  <a:srgbClr val="000000"/>
                </a:solidFill>
              </a:rPr>
              <a:t>Central Lab data will not be uploaded into EDC</a:t>
            </a:r>
          </a:p>
          <a:p>
            <a:pPr marL="911225" lvl="1" indent="-342900"/>
            <a:r>
              <a:rPr lang="en-US" dirty="0">
                <a:solidFill>
                  <a:srgbClr val="000000"/>
                </a:solidFill>
              </a:rPr>
              <a:t>PI, or delegated staff member, will review lab results for applicable visits and sign off on report. Any abnormal findings should be designated as either clinically significant or non-clinically significant </a:t>
            </a:r>
          </a:p>
        </p:txBody>
      </p:sp>
    </p:spTree>
    <p:extLst>
      <p:ext uri="{BB962C8B-B14F-4D97-AF65-F5344CB8AC3E}">
        <p14:creationId xmlns:p14="http://schemas.microsoft.com/office/powerpoint/2010/main" val="2722948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3580E8D-F0C5-4755-BF3F-CC4D67723A93}"/>
              </a:ext>
            </a:extLst>
          </p:cNvPr>
          <p:cNvSpPr/>
          <p:nvPr/>
        </p:nvSpPr>
        <p:spPr>
          <a:xfrm>
            <a:off x="1199194" y="3186834"/>
            <a:ext cx="5445227" cy="1874667"/>
          </a:xfrm>
          <a:prstGeom prst="rect">
            <a:avLst/>
          </a:prstGeom>
          <a:gradFill flip="none" rotWithShape="1">
            <a:gsLst>
              <a:gs pos="0">
                <a:schemeClr val="bg2">
                  <a:lumMod val="40000"/>
                  <a:lumOff val="60000"/>
                </a:schemeClr>
              </a:gs>
              <a:gs pos="39999">
                <a:schemeClr val="bg2">
                  <a:lumMod val="20000"/>
                  <a:lumOff val="80000"/>
                </a:schemeClr>
              </a:gs>
              <a:gs pos="70000">
                <a:srgbClr val="DFE4E9"/>
              </a:gs>
              <a:gs pos="100000">
                <a:srgbClr val="F8F9FA"/>
              </a:gs>
            </a:gsLst>
            <a:lin ang="5400000" scaled="0"/>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1828800" defTabSz="457200" fontAlgn="base">
              <a:spcBef>
                <a:spcPct val="0"/>
              </a:spcBef>
              <a:spcAft>
                <a:spcPct val="0"/>
              </a:spcAft>
            </a:pPr>
            <a:endParaRPr lang="en-US" sz="1400" dirty="0">
              <a:solidFill>
                <a:srgbClr val="000000"/>
              </a:solidFill>
              <a:latin typeface="Arial Narrow" panose="020B0606020202030204" pitchFamily="34" charset="0"/>
              <a:ea typeface="ＭＳ Ｐゴシック" charset="0"/>
              <a:cs typeface="ＭＳ Ｐゴシック" charset="0"/>
            </a:endParaRPr>
          </a:p>
        </p:txBody>
      </p:sp>
      <p:sp>
        <p:nvSpPr>
          <p:cNvPr id="4" name="Content Placeholder 3"/>
          <p:cNvSpPr>
            <a:spLocks noGrp="1"/>
          </p:cNvSpPr>
          <p:nvPr>
            <p:ph idx="1"/>
          </p:nvPr>
        </p:nvSpPr>
        <p:spPr>
          <a:xfrm>
            <a:off x="228600" y="976005"/>
            <a:ext cx="8672513" cy="852795"/>
          </a:xfrm>
        </p:spPr>
        <p:txBody>
          <a:bodyPr>
            <a:noAutofit/>
          </a:bodyPr>
          <a:lstStyle/>
          <a:p>
            <a:r>
              <a:rPr lang="en-US" sz="2800" b="0" dirty="0"/>
              <a:t>Extended joint residency time in the synovial fluid for efficacy</a:t>
            </a:r>
          </a:p>
          <a:p>
            <a:r>
              <a:rPr lang="en-US" sz="2800" b="0" dirty="0"/>
              <a:t>Minimize plasma exposure to reduce systemic side-effects</a:t>
            </a:r>
          </a:p>
        </p:txBody>
      </p:sp>
      <p:sp>
        <p:nvSpPr>
          <p:cNvPr id="9" name="Text Placeholder 8">
            <a:extLst>
              <a:ext uri="{FF2B5EF4-FFF2-40B4-BE49-F238E27FC236}">
                <a16:creationId xmlns:a16="http://schemas.microsoft.com/office/drawing/2014/main" id="{A06E93C0-64C3-48BE-A274-A75C4EB79122}"/>
              </a:ext>
            </a:extLst>
          </p:cNvPr>
          <p:cNvSpPr>
            <a:spLocks noGrp="1"/>
          </p:cNvSpPr>
          <p:nvPr>
            <p:ph type="body" sz="quarter" idx="14"/>
          </p:nvPr>
        </p:nvSpPr>
        <p:spPr>
          <a:xfrm>
            <a:off x="205980" y="6309932"/>
            <a:ext cx="6837760" cy="548069"/>
          </a:xfrm>
        </p:spPr>
        <p:txBody>
          <a:bodyPr/>
          <a:lstStyle/>
          <a:p>
            <a:pPr marL="0" indent="0">
              <a:buNone/>
            </a:pPr>
            <a:r>
              <a:rPr lang="en-US" dirty="0"/>
              <a:t>IA, intra-articular; CS, corticosteroids</a:t>
            </a:r>
          </a:p>
        </p:txBody>
      </p:sp>
      <p:sp>
        <p:nvSpPr>
          <p:cNvPr id="2" name="Title 1"/>
          <p:cNvSpPr>
            <a:spLocks noGrp="1"/>
          </p:cNvSpPr>
          <p:nvPr>
            <p:ph type="title"/>
          </p:nvPr>
        </p:nvSpPr>
        <p:spPr/>
        <p:txBody>
          <a:bodyPr>
            <a:normAutofit/>
          </a:bodyPr>
          <a:lstStyle/>
          <a:p>
            <a:r>
              <a:rPr lang="en-US" sz="2800" dirty="0"/>
              <a:t>Objectives in designing an extended-release IA CS</a:t>
            </a:r>
          </a:p>
        </p:txBody>
      </p:sp>
      <p:sp>
        <p:nvSpPr>
          <p:cNvPr id="26" name="Rectangle 25">
            <a:extLst>
              <a:ext uri="{FF2B5EF4-FFF2-40B4-BE49-F238E27FC236}">
                <a16:creationId xmlns:a16="http://schemas.microsoft.com/office/drawing/2014/main" id="{4AE00898-2DFE-43D3-ABA4-4B0FFA4E31B9}"/>
              </a:ext>
            </a:extLst>
          </p:cNvPr>
          <p:cNvSpPr/>
          <p:nvPr/>
        </p:nvSpPr>
        <p:spPr>
          <a:xfrm>
            <a:off x="587468" y="2900067"/>
            <a:ext cx="6272058" cy="3400297"/>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pPr>
            <a:endParaRPr lang="en-US">
              <a:solidFill>
                <a:srgbClr val="FFFFFF"/>
              </a:solidFill>
              <a:latin typeface="Arial Narrow" panose="020B0606020202030204" pitchFamily="34" charset="0"/>
            </a:endParaRPr>
          </a:p>
        </p:txBody>
      </p:sp>
      <p:grpSp>
        <p:nvGrpSpPr>
          <p:cNvPr id="27" name="Group 26">
            <a:extLst>
              <a:ext uri="{FF2B5EF4-FFF2-40B4-BE49-F238E27FC236}">
                <a16:creationId xmlns:a16="http://schemas.microsoft.com/office/drawing/2014/main" id="{40CE9D8D-4593-4BD4-A80D-C0BC7C3145A4}"/>
              </a:ext>
            </a:extLst>
          </p:cNvPr>
          <p:cNvGrpSpPr/>
          <p:nvPr/>
        </p:nvGrpSpPr>
        <p:grpSpPr>
          <a:xfrm>
            <a:off x="587469" y="2725207"/>
            <a:ext cx="6268212" cy="268726"/>
            <a:chOff x="1761068" y="1728137"/>
            <a:chExt cx="8779702" cy="268726"/>
          </a:xfrm>
        </p:grpSpPr>
        <p:sp>
          <p:nvSpPr>
            <p:cNvPr id="28" name="Freeform 7">
              <a:extLst>
                <a:ext uri="{FF2B5EF4-FFF2-40B4-BE49-F238E27FC236}">
                  <a16:creationId xmlns:a16="http://schemas.microsoft.com/office/drawing/2014/main" id="{90E1D788-16F5-4D47-8B39-04E3775A3D03}"/>
                </a:ext>
              </a:extLst>
            </p:cNvPr>
            <p:cNvSpPr>
              <a:spLocks noChangeAspect="1"/>
            </p:cNvSpPr>
            <p:nvPr/>
          </p:nvSpPr>
          <p:spPr>
            <a:xfrm>
              <a:off x="2213991" y="1728137"/>
              <a:ext cx="8326779" cy="201777"/>
            </a:xfrm>
            <a:custGeom>
              <a:avLst/>
              <a:gdLst>
                <a:gd name="connsiteX0" fmla="*/ 149346 w 8326779"/>
                <a:gd name="connsiteY0" fmla="*/ 0 h 201777"/>
                <a:gd name="connsiteX1" fmla="*/ 1536284 w 8326779"/>
                <a:gd name="connsiteY1" fmla="*/ 0 h 201777"/>
                <a:gd name="connsiteX2" fmla="*/ 4346906 w 8326779"/>
                <a:gd name="connsiteY2" fmla="*/ 0 h 201777"/>
                <a:gd name="connsiteX3" fmla="*/ 5733843 w 8326779"/>
                <a:gd name="connsiteY3" fmla="*/ 0 h 201777"/>
                <a:gd name="connsiteX4" fmla="*/ 6720951 w 8326779"/>
                <a:gd name="connsiteY4" fmla="*/ 0 h 201777"/>
                <a:gd name="connsiteX5" fmla="*/ 6939842 w 8326779"/>
                <a:gd name="connsiteY5" fmla="*/ 0 h 201777"/>
                <a:gd name="connsiteX6" fmla="*/ 8107887 w 8326779"/>
                <a:gd name="connsiteY6" fmla="*/ 0 h 201777"/>
                <a:gd name="connsiteX7" fmla="*/ 8326779 w 8326779"/>
                <a:gd name="connsiteY7" fmla="*/ 0 h 201777"/>
                <a:gd name="connsiteX8" fmla="*/ 8326779 w 8326779"/>
                <a:gd name="connsiteY8" fmla="*/ 201777 h 201777"/>
                <a:gd name="connsiteX9" fmla="*/ 8107887 w 8326779"/>
                <a:gd name="connsiteY9" fmla="*/ 201777 h 201777"/>
                <a:gd name="connsiteX10" fmla="*/ 6939842 w 8326779"/>
                <a:gd name="connsiteY10" fmla="*/ 201777 h 201777"/>
                <a:gd name="connsiteX11" fmla="*/ 6720951 w 8326779"/>
                <a:gd name="connsiteY11" fmla="*/ 201777 h 201777"/>
                <a:gd name="connsiteX12" fmla="*/ 5584496 w 8326779"/>
                <a:gd name="connsiteY12" fmla="*/ 201777 h 201777"/>
                <a:gd name="connsiteX13" fmla="*/ 4197559 w 8326779"/>
                <a:gd name="connsiteY13" fmla="*/ 201777 h 201777"/>
                <a:gd name="connsiteX14" fmla="*/ 1386937 w 8326779"/>
                <a:gd name="connsiteY14" fmla="*/ 201777 h 201777"/>
                <a:gd name="connsiteX15" fmla="*/ 0 w 8326779"/>
                <a:gd name="connsiteY15" fmla="*/ 201777 h 20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26779" h="201777">
                  <a:moveTo>
                    <a:pt x="149346" y="0"/>
                  </a:moveTo>
                  <a:lnTo>
                    <a:pt x="1536284" y="0"/>
                  </a:lnTo>
                  <a:lnTo>
                    <a:pt x="4346906" y="0"/>
                  </a:lnTo>
                  <a:lnTo>
                    <a:pt x="5733843" y="0"/>
                  </a:lnTo>
                  <a:lnTo>
                    <a:pt x="6720951" y="0"/>
                  </a:lnTo>
                  <a:lnTo>
                    <a:pt x="6939842" y="0"/>
                  </a:lnTo>
                  <a:lnTo>
                    <a:pt x="8107887" y="0"/>
                  </a:lnTo>
                  <a:lnTo>
                    <a:pt x="8326779" y="0"/>
                  </a:lnTo>
                  <a:lnTo>
                    <a:pt x="8326779" y="201777"/>
                  </a:lnTo>
                  <a:lnTo>
                    <a:pt x="8107887" y="201777"/>
                  </a:lnTo>
                  <a:lnTo>
                    <a:pt x="6939842" y="201777"/>
                  </a:lnTo>
                  <a:lnTo>
                    <a:pt x="6720951" y="201777"/>
                  </a:lnTo>
                  <a:lnTo>
                    <a:pt x="5584496" y="201777"/>
                  </a:lnTo>
                  <a:lnTo>
                    <a:pt x="4197559" y="201777"/>
                  </a:lnTo>
                  <a:lnTo>
                    <a:pt x="1386937" y="201777"/>
                  </a:lnTo>
                  <a:lnTo>
                    <a:pt x="0" y="201777"/>
                  </a:lnTo>
                  <a:close/>
                </a:path>
              </a:pathLst>
            </a:custGeom>
            <a:solidFill>
              <a:srgbClr val="00B4B4"/>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anchor="ctr">
              <a:noAutofit/>
            </a:bodyPr>
            <a:lstStyle/>
            <a:p>
              <a:pPr algn="ctr" defTabSz="457200"/>
              <a:endParaRPr lang="en-US">
                <a:solidFill>
                  <a:srgbClr val="FFFFFF"/>
                </a:solidFill>
                <a:latin typeface="Arial Narrow" panose="020B0606020202030204" pitchFamily="34" charset="0"/>
              </a:endParaRPr>
            </a:p>
          </p:txBody>
        </p:sp>
        <p:cxnSp>
          <p:nvCxnSpPr>
            <p:cNvPr id="29" name="Straight Connector 28">
              <a:extLst>
                <a:ext uri="{FF2B5EF4-FFF2-40B4-BE49-F238E27FC236}">
                  <a16:creationId xmlns:a16="http://schemas.microsoft.com/office/drawing/2014/main" id="{857115D3-1FD5-4A9B-AFD0-E7B888D64188}"/>
                </a:ext>
              </a:extLst>
            </p:cNvPr>
            <p:cNvCxnSpPr>
              <a:cxnSpLocks/>
            </p:cNvCxnSpPr>
            <p:nvPr userDrawn="1"/>
          </p:nvCxnSpPr>
          <p:spPr>
            <a:xfrm flipH="1">
              <a:off x="1761069" y="1996862"/>
              <a:ext cx="402470" cy="1"/>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30" name="Freeform 9">
              <a:extLst>
                <a:ext uri="{FF2B5EF4-FFF2-40B4-BE49-F238E27FC236}">
                  <a16:creationId xmlns:a16="http://schemas.microsoft.com/office/drawing/2014/main" id="{822E92A7-F17C-4653-A158-81C604729B04}"/>
                </a:ext>
              </a:extLst>
            </p:cNvPr>
            <p:cNvSpPr>
              <a:spLocks noChangeAspect="1"/>
            </p:cNvSpPr>
            <p:nvPr userDrawn="1"/>
          </p:nvSpPr>
          <p:spPr>
            <a:xfrm>
              <a:off x="2163539" y="1728137"/>
              <a:ext cx="202499" cy="268725"/>
            </a:xfrm>
            <a:custGeom>
              <a:avLst/>
              <a:gdLst>
                <a:gd name="connsiteX0" fmla="*/ 275620 w 9382124"/>
                <a:gd name="connsiteY0" fmla="*/ 0 h 365760"/>
                <a:gd name="connsiteX1" fmla="*/ 9382124 w 9382124"/>
                <a:gd name="connsiteY1" fmla="*/ 0 h 365760"/>
                <a:gd name="connsiteX2" fmla="*/ 9382124 w 9382124"/>
                <a:gd name="connsiteY2" fmla="*/ 365760 h 365760"/>
                <a:gd name="connsiteX3" fmla="*/ 0 w 9382124"/>
                <a:gd name="connsiteY3" fmla="*/ 365760 h 365760"/>
                <a:gd name="connsiteX0" fmla="*/ 9382124 w 9473564"/>
                <a:gd name="connsiteY0" fmla="*/ 365760 h 457200"/>
                <a:gd name="connsiteX1" fmla="*/ 0 w 9473564"/>
                <a:gd name="connsiteY1" fmla="*/ 365760 h 457200"/>
                <a:gd name="connsiteX2" fmla="*/ 275620 w 9473564"/>
                <a:gd name="connsiteY2" fmla="*/ 0 h 457200"/>
                <a:gd name="connsiteX3" fmla="*/ 9382124 w 9473564"/>
                <a:gd name="connsiteY3" fmla="*/ 0 h 457200"/>
                <a:gd name="connsiteX4" fmla="*/ 9473564 w 9473564"/>
                <a:gd name="connsiteY4" fmla="*/ 457200 h 457200"/>
                <a:gd name="connsiteX0" fmla="*/ 0 w 9473564"/>
                <a:gd name="connsiteY0" fmla="*/ 365760 h 457200"/>
                <a:gd name="connsiteX1" fmla="*/ 275620 w 9473564"/>
                <a:gd name="connsiteY1" fmla="*/ 0 h 457200"/>
                <a:gd name="connsiteX2" fmla="*/ 9382124 w 9473564"/>
                <a:gd name="connsiteY2" fmla="*/ 0 h 457200"/>
                <a:gd name="connsiteX3" fmla="*/ 9473564 w 9473564"/>
                <a:gd name="connsiteY3" fmla="*/ 457200 h 457200"/>
                <a:gd name="connsiteX0" fmla="*/ 0 w 9382124"/>
                <a:gd name="connsiteY0" fmla="*/ 365760 h 365760"/>
                <a:gd name="connsiteX1" fmla="*/ 275620 w 9382124"/>
                <a:gd name="connsiteY1" fmla="*/ 0 h 365760"/>
                <a:gd name="connsiteX2" fmla="*/ 9382124 w 9382124"/>
                <a:gd name="connsiteY2" fmla="*/ 0 h 365760"/>
                <a:gd name="connsiteX0" fmla="*/ 0 w 15205551"/>
                <a:gd name="connsiteY0" fmla="*/ 365760 h 365760"/>
                <a:gd name="connsiteX1" fmla="*/ 275620 w 15205551"/>
                <a:gd name="connsiteY1" fmla="*/ 0 h 365760"/>
                <a:gd name="connsiteX2" fmla="*/ 15205551 w 15205551"/>
                <a:gd name="connsiteY2" fmla="*/ 0 h 365760"/>
                <a:gd name="connsiteX0" fmla="*/ 0 w 15205551"/>
                <a:gd name="connsiteY0" fmla="*/ 369917 h 369917"/>
                <a:gd name="connsiteX1" fmla="*/ 275620 w 15205551"/>
                <a:gd name="connsiteY1" fmla="*/ 4157 h 369917"/>
                <a:gd name="connsiteX2" fmla="*/ 9669605 w 15205551"/>
                <a:gd name="connsiteY2" fmla="*/ 0 h 369917"/>
                <a:gd name="connsiteX3" fmla="*/ 15205551 w 15205551"/>
                <a:gd name="connsiteY3" fmla="*/ 4157 h 369917"/>
                <a:gd name="connsiteX0" fmla="*/ 0 w 9669605"/>
                <a:gd name="connsiteY0" fmla="*/ 369917 h 369917"/>
                <a:gd name="connsiteX1" fmla="*/ 275620 w 9669605"/>
                <a:gd name="connsiteY1" fmla="*/ 4157 h 369917"/>
                <a:gd name="connsiteX2" fmla="*/ 9669605 w 9669605"/>
                <a:gd name="connsiteY2" fmla="*/ 0 h 369917"/>
                <a:gd name="connsiteX0" fmla="*/ 0 w 11391504"/>
                <a:gd name="connsiteY0" fmla="*/ 365760 h 365760"/>
                <a:gd name="connsiteX1" fmla="*/ 275620 w 11391504"/>
                <a:gd name="connsiteY1" fmla="*/ 0 h 365760"/>
                <a:gd name="connsiteX2" fmla="*/ 11391504 w 11391504"/>
                <a:gd name="connsiteY2" fmla="*/ 4764 h 365760"/>
                <a:gd name="connsiteX0" fmla="*/ 0 w 11373660"/>
                <a:gd name="connsiteY0" fmla="*/ 441293 h 441293"/>
                <a:gd name="connsiteX1" fmla="*/ 275620 w 11373660"/>
                <a:gd name="connsiteY1" fmla="*/ 75533 h 441293"/>
                <a:gd name="connsiteX2" fmla="*/ 11373660 w 11373660"/>
                <a:gd name="connsiteY2" fmla="*/ 0 h 441293"/>
                <a:gd name="connsiteX0" fmla="*/ 0 w 275620"/>
                <a:gd name="connsiteY0" fmla="*/ 365760 h 365760"/>
                <a:gd name="connsiteX1" fmla="*/ 275620 w 275620"/>
                <a:gd name="connsiteY1" fmla="*/ 0 h 365760"/>
              </a:gdLst>
              <a:ahLst/>
              <a:cxnLst>
                <a:cxn ang="0">
                  <a:pos x="connsiteX0" y="connsiteY0"/>
                </a:cxn>
                <a:cxn ang="0">
                  <a:pos x="connsiteX1" y="connsiteY1"/>
                </a:cxn>
              </a:cxnLst>
              <a:rect l="l" t="t" r="r" b="b"/>
              <a:pathLst>
                <a:path w="275620" h="365760">
                  <a:moveTo>
                    <a:pt x="0" y="365760"/>
                  </a:moveTo>
                  <a:lnTo>
                    <a:pt x="275620" y="0"/>
                  </a:lnTo>
                </a:path>
              </a:pathLst>
            </a:custGeom>
            <a:noFill/>
            <a:ln w="635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endParaRPr lang="en-US">
                <a:solidFill>
                  <a:srgbClr val="FFFFFF"/>
                </a:solidFill>
                <a:latin typeface="Arial Narrow" panose="020B0606020202030204" pitchFamily="34" charset="0"/>
              </a:endParaRPr>
            </a:p>
          </p:txBody>
        </p:sp>
        <p:cxnSp>
          <p:nvCxnSpPr>
            <p:cNvPr id="31" name="Straight Connector 30">
              <a:extLst>
                <a:ext uri="{FF2B5EF4-FFF2-40B4-BE49-F238E27FC236}">
                  <a16:creationId xmlns:a16="http://schemas.microsoft.com/office/drawing/2014/main" id="{28FA363D-970F-4A20-9B6A-444747DF5D01}"/>
                </a:ext>
              </a:extLst>
            </p:cNvPr>
            <p:cNvCxnSpPr>
              <a:cxnSpLocks/>
            </p:cNvCxnSpPr>
            <p:nvPr userDrawn="1"/>
          </p:nvCxnSpPr>
          <p:spPr>
            <a:xfrm>
              <a:off x="1761068" y="1929914"/>
              <a:ext cx="8779702"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F4580D37-4438-4420-BFD6-76ACA28156FE}"/>
                </a:ext>
              </a:extLst>
            </p:cNvPr>
            <p:cNvCxnSpPr>
              <a:cxnSpLocks/>
            </p:cNvCxnSpPr>
            <p:nvPr/>
          </p:nvCxnSpPr>
          <p:spPr>
            <a:xfrm flipH="1">
              <a:off x="2366038" y="1728137"/>
              <a:ext cx="8174732"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33" name="Content Placeholder 8">
            <a:extLst>
              <a:ext uri="{FF2B5EF4-FFF2-40B4-BE49-F238E27FC236}">
                <a16:creationId xmlns:a16="http://schemas.microsoft.com/office/drawing/2014/main" id="{94D774FE-D9AC-4561-8D8C-AABFB9987F39}"/>
              </a:ext>
            </a:extLst>
          </p:cNvPr>
          <p:cNvGraphicFramePr>
            <a:graphicFrameLocks/>
          </p:cNvGraphicFramePr>
          <p:nvPr>
            <p:extLst>
              <p:ext uri="{D42A27DB-BD31-4B8C-83A1-F6EECF244321}">
                <p14:modId xmlns:p14="http://schemas.microsoft.com/office/powerpoint/2010/main" val="1735591386"/>
              </p:ext>
            </p:extLst>
          </p:nvPr>
        </p:nvGraphicFramePr>
        <p:xfrm>
          <a:off x="632891" y="3122186"/>
          <a:ext cx="6493932" cy="3431014"/>
        </p:xfrm>
        <a:graphic>
          <a:graphicData uri="http://schemas.openxmlformats.org/drawingml/2006/chart">
            <c:chart xmlns:c="http://schemas.openxmlformats.org/drawingml/2006/chart" xmlns:r="http://schemas.openxmlformats.org/officeDocument/2006/relationships" r:id="rId3"/>
          </a:graphicData>
        </a:graphic>
      </p:graphicFrame>
      <p:sp>
        <p:nvSpPr>
          <p:cNvPr id="34" name="Rectangle 33">
            <a:extLst>
              <a:ext uri="{FF2B5EF4-FFF2-40B4-BE49-F238E27FC236}">
                <a16:creationId xmlns:a16="http://schemas.microsoft.com/office/drawing/2014/main" id="{CD88F6B0-434B-4DD8-BE43-F42CF4AF8D22}"/>
              </a:ext>
            </a:extLst>
          </p:cNvPr>
          <p:cNvSpPr/>
          <p:nvPr/>
        </p:nvSpPr>
        <p:spPr>
          <a:xfrm>
            <a:off x="1343664" y="5276780"/>
            <a:ext cx="1927131" cy="338554"/>
          </a:xfrm>
          <a:prstGeom prst="rect">
            <a:avLst/>
          </a:prstGeom>
        </p:spPr>
        <p:txBody>
          <a:bodyPr wrap="none">
            <a:spAutoFit/>
          </a:bodyPr>
          <a:lstStyle/>
          <a:p>
            <a:pPr defTabSz="457200" fontAlgn="base">
              <a:spcBef>
                <a:spcPct val="0"/>
              </a:spcBef>
              <a:spcAft>
                <a:spcPct val="0"/>
              </a:spcAft>
            </a:pPr>
            <a:r>
              <a:rPr lang="en-US" sz="1600" b="1" dirty="0">
                <a:solidFill>
                  <a:srgbClr val="0071CE"/>
                </a:solidFill>
                <a:latin typeface="Arial Narrow" panose="020B0606020202030204" pitchFamily="34" charset="0"/>
                <a:ea typeface="ＭＳ Ｐゴシック" charset="0"/>
              </a:rPr>
              <a:t>Plasma concentration</a:t>
            </a:r>
          </a:p>
        </p:txBody>
      </p:sp>
      <p:sp>
        <p:nvSpPr>
          <p:cNvPr id="35" name="Rectangle 34">
            <a:extLst>
              <a:ext uri="{FF2B5EF4-FFF2-40B4-BE49-F238E27FC236}">
                <a16:creationId xmlns:a16="http://schemas.microsoft.com/office/drawing/2014/main" id="{6AD94C58-665C-4CB5-B915-485C044CEDFB}"/>
              </a:ext>
            </a:extLst>
          </p:cNvPr>
          <p:cNvSpPr/>
          <p:nvPr/>
        </p:nvSpPr>
        <p:spPr>
          <a:xfrm>
            <a:off x="2284476" y="3228916"/>
            <a:ext cx="2029723" cy="338554"/>
          </a:xfrm>
          <a:prstGeom prst="rect">
            <a:avLst/>
          </a:prstGeom>
        </p:spPr>
        <p:txBody>
          <a:bodyPr wrap="none">
            <a:spAutoFit/>
          </a:bodyPr>
          <a:lstStyle/>
          <a:p>
            <a:pPr defTabSz="457200" fontAlgn="base">
              <a:spcBef>
                <a:spcPct val="0"/>
              </a:spcBef>
              <a:spcAft>
                <a:spcPct val="0"/>
              </a:spcAft>
            </a:pPr>
            <a:r>
              <a:rPr lang="en-US" sz="1600" b="1" dirty="0">
                <a:solidFill>
                  <a:srgbClr val="0071CE"/>
                </a:solidFill>
                <a:latin typeface="Arial Narrow" panose="020B0606020202030204" pitchFamily="34" charset="0"/>
                <a:ea typeface="ＭＳ Ｐゴシック" charset="0"/>
              </a:rPr>
              <a:t>Synovial concentration</a:t>
            </a:r>
          </a:p>
        </p:txBody>
      </p:sp>
      <p:sp>
        <p:nvSpPr>
          <p:cNvPr id="36" name="Freeform 15">
            <a:extLst>
              <a:ext uri="{FF2B5EF4-FFF2-40B4-BE49-F238E27FC236}">
                <a16:creationId xmlns:a16="http://schemas.microsoft.com/office/drawing/2014/main" id="{DA1956E1-5565-4703-9A59-3153B913AFBF}"/>
              </a:ext>
            </a:extLst>
          </p:cNvPr>
          <p:cNvSpPr/>
          <p:nvPr/>
        </p:nvSpPr>
        <p:spPr>
          <a:xfrm>
            <a:off x="1214530" y="3298250"/>
            <a:ext cx="5403704" cy="2052322"/>
          </a:xfrm>
          <a:custGeom>
            <a:avLst/>
            <a:gdLst>
              <a:gd name="connsiteX0" fmla="*/ 0 w 7221415"/>
              <a:gd name="connsiteY0" fmla="*/ 750277 h 1899138"/>
              <a:gd name="connsiteX1" fmla="*/ 562707 w 7221415"/>
              <a:gd name="connsiteY1" fmla="*/ 0 h 1899138"/>
              <a:gd name="connsiteX2" fmla="*/ 3493477 w 7221415"/>
              <a:gd name="connsiteY2" fmla="*/ 1770184 h 1899138"/>
              <a:gd name="connsiteX3" fmla="*/ 7221415 w 7221415"/>
              <a:gd name="connsiteY3" fmla="*/ 1899138 h 1899138"/>
              <a:gd name="connsiteX0" fmla="*/ 0 w 7221415"/>
              <a:gd name="connsiteY0" fmla="*/ 750277 h 1899138"/>
              <a:gd name="connsiteX1" fmla="*/ 562707 w 7221415"/>
              <a:gd name="connsiteY1" fmla="*/ 0 h 1899138"/>
              <a:gd name="connsiteX2" fmla="*/ 3493477 w 7221415"/>
              <a:gd name="connsiteY2" fmla="*/ 1770184 h 1899138"/>
              <a:gd name="connsiteX3" fmla="*/ 7221415 w 7221415"/>
              <a:gd name="connsiteY3" fmla="*/ 1899138 h 1899138"/>
              <a:gd name="connsiteX0" fmla="*/ 0 w 7221415"/>
              <a:gd name="connsiteY0" fmla="*/ 750277 h 1899138"/>
              <a:gd name="connsiteX1" fmla="*/ 562707 w 7221415"/>
              <a:gd name="connsiteY1" fmla="*/ 0 h 1899138"/>
              <a:gd name="connsiteX2" fmla="*/ 3493477 w 7221415"/>
              <a:gd name="connsiteY2" fmla="*/ 1770184 h 1899138"/>
              <a:gd name="connsiteX3" fmla="*/ 7221415 w 7221415"/>
              <a:gd name="connsiteY3" fmla="*/ 1899138 h 1899138"/>
              <a:gd name="connsiteX0" fmla="*/ 0 w 7221415"/>
              <a:gd name="connsiteY0" fmla="*/ 750277 h 1899138"/>
              <a:gd name="connsiteX1" fmla="*/ 562707 w 7221415"/>
              <a:gd name="connsiteY1" fmla="*/ 0 h 1899138"/>
              <a:gd name="connsiteX2" fmla="*/ 3493477 w 7221415"/>
              <a:gd name="connsiteY2" fmla="*/ 1770184 h 1899138"/>
              <a:gd name="connsiteX3" fmla="*/ 7221415 w 7221415"/>
              <a:gd name="connsiteY3" fmla="*/ 1899138 h 1899138"/>
              <a:gd name="connsiteX0" fmla="*/ 0 w 7221415"/>
              <a:gd name="connsiteY0" fmla="*/ 750277 h 1899138"/>
              <a:gd name="connsiteX1" fmla="*/ 562707 w 7221415"/>
              <a:gd name="connsiteY1" fmla="*/ 0 h 1899138"/>
              <a:gd name="connsiteX2" fmla="*/ 3493477 w 7221415"/>
              <a:gd name="connsiteY2" fmla="*/ 1770184 h 1899138"/>
              <a:gd name="connsiteX3" fmla="*/ 7221415 w 7221415"/>
              <a:gd name="connsiteY3" fmla="*/ 1899138 h 1899138"/>
              <a:gd name="connsiteX0" fmla="*/ 0 w 7221415"/>
              <a:gd name="connsiteY0" fmla="*/ 750277 h 1899138"/>
              <a:gd name="connsiteX1" fmla="*/ 562707 w 7221415"/>
              <a:gd name="connsiteY1" fmla="*/ 0 h 1899138"/>
              <a:gd name="connsiteX2" fmla="*/ 3493477 w 7221415"/>
              <a:gd name="connsiteY2" fmla="*/ 1770184 h 1899138"/>
              <a:gd name="connsiteX3" fmla="*/ 7221415 w 7221415"/>
              <a:gd name="connsiteY3" fmla="*/ 1899138 h 1899138"/>
              <a:gd name="connsiteX0" fmla="*/ 0 w 7221415"/>
              <a:gd name="connsiteY0" fmla="*/ 750277 h 1957753"/>
              <a:gd name="connsiteX1" fmla="*/ 562707 w 7221415"/>
              <a:gd name="connsiteY1" fmla="*/ 0 h 1957753"/>
              <a:gd name="connsiteX2" fmla="*/ 3493477 w 7221415"/>
              <a:gd name="connsiteY2" fmla="*/ 1770184 h 1957753"/>
              <a:gd name="connsiteX3" fmla="*/ 7221415 w 7221415"/>
              <a:gd name="connsiteY3" fmla="*/ 1957753 h 1957753"/>
              <a:gd name="connsiteX0" fmla="*/ 0 w 7221415"/>
              <a:gd name="connsiteY0" fmla="*/ 750277 h 1957753"/>
              <a:gd name="connsiteX1" fmla="*/ 562707 w 7221415"/>
              <a:gd name="connsiteY1" fmla="*/ 0 h 1957753"/>
              <a:gd name="connsiteX2" fmla="*/ 3681047 w 7221415"/>
              <a:gd name="connsiteY2" fmla="*/ 1770184 h 1957753"/>
              <a:gd name="connsiteX3" fmla="*/ 7221415 w 7221415"/>
              <a:gd name="connsiteY3" fmla="*/ 1957753 h 1957753"/>
              <a:gd name="connsiteX0" fmla="*/ 0 w 7221415"/>
              <a:gd name="connsiteY0" fmla="*/ 750277 h 1957753"/>
              <a:gd name="connsiteX1" fmla="*/ 562707 w 7221415"/>
              <a:gd name="connsiteY1" fmla="*/ 0 h 1957753"/>
              <a:gd name="connsiteX2" fmla="*/ 3727939 w 7221415"/>
              <a:gd name="connsiteY2" fmla="*/ 1781907 h 1957753"/>
              <a:gd name="connsiteX3" fmla="*/ 7221415 w 7221415"/>
              <a:gd name="connsiteY3" fmla="*/ 1957753 h 1957753"/>
              <a:gd name="connsiteX0" fmla="*/ 0 w 7221415"/>
              <a:gd name="connsiteY0" fmla="*/ 750277 h 1959663"/>
              <a:gd name="connsiteX1" fmla="*/ 562707 w 7221415"/>
              <a:gd name="connsiteY1" fmla="*/ 0 h 1959663"/>
              <a:gd name="connsiteX2" fmla="*/ 3727939 w 7221415"/>
              <a:gd name="connsiteY2" fmla="*/ 1781907 h 1959663"/>
              <a:gd name="connsiteX3" fmla="*/ 7221415 w 7221415"/>
              <a:gd name="connsiteY3" fmla="*/ 1957753 h 1959663"/>
              <a:gd name="connsiteX0" fmla="*/ 0 w 7221415"/>
              <a:gd name="connsiteY0" fmla="*/ 750277 h 1957753"/>
              <a:gd name="connsiteX1" fmla="*/ 562707 w 7221415"/>
              <a:gd name="connsiteY1" fmla="*/ 0 h 1957753"/>
              <a:gd name="connsiteX2" fmla="*/ 3727939 w 7221415"/>
              <a:gd name="connsiteY2" fmla="*/ 1781907 h 1957753"/>
              <a:gd name="connsiteX3" fmla="*/ 7221415 w 7221415"/>
              <a:gd name="connsiteY3" fmla="*/ 1957753 h 1957753"/>
              <a:gd name="connsiteX0" fmla="*/ 0 w 7221415"/>
              <a:gd name="connsiteY0" fmla="*/ 750277 h 1959663"/>
              <a:gd name="connsiteX1" fmla="*/ 562707 w 7221415"/>
              <a:gd name="connsiteY1" fmla="*/ 0 h 1959663"/>
              <a:gd name="connsiteX2" fmla="*/ 3727939 w 7221415"/>
              <a:gd name="connsiteY2" fmla="*/ 1781907 h 1959663"/>
              <a:gd name="connsiteX3" fmla="*/ 7221415 w 7221415"/>
              <a:gd name="connsiteY3" fmla="*/ 1957753 h 1959663"/>
              <a:gd name="connsiteX0" fmla="*/ 0 w 7221415"/>
              <a:gd name="connsiteY0" fmla="*/ 750277 h 1957753"/>
              <a:gd name="connsiteX1" fmla="*/ 562707 w 7221415"/>
              <a:gd name="connsiteY1" fmla="*/ 0 h 1957753"/>
              <a:gd name="connsiteX2" fmla="*/ 3727939 w 7221415"/>
              <a:gd name="connsiteY2" fmla="*/ 1781907 h 1957753"/>
              <a:gd name="connsiteX3" fmla="*/ 7221415 w 7221415"/>
              <a:gd name="connsiteY3" fmla="*/ 1957753 h 1957753"/>
            </a:gdLst>
            <a:ahLst/>
            <a:cxnLst>
              <a:cxn ang="0">
                <a:pos x="connsiteX0" y="connsiteY0"/>
              </a:cxn>
              <a:cxn ang="0">
                <a:pos x="connsiteX1" y="connsiteY1"/>
              </a:cxn>
              <a:cxn ang="0">
                <a:pos x="connsiteX2" y="connsiteY2"/>
              </a:cxn>
              <a:cxn ang="0">
                <a:pos x="connsiteX3" y="connsiteY3"/>
              </a:cxn>
            </a:cxnLst>
            <a:rect l="l" t="t" r="r" b="b"/>
            <a:pathLst>
              <a:path w="7221415" h="1957753">
                <a:moveTo>
                  <a:pt x="0" y="750277"/>
                </a:moveTo>
                <a:cubicBezTo>
                  <a:pt x="93784" y="465016"/>
                  <a:pt x="246184" y="3907"/>
                  <a:pt x="562707" y="0"/>
                </a:cubicBezTo>
                <a:cubicBezTo>
                  <a:pt x="1269999" y="3908"/>
                  <a:pt x="2563447" y="1602154"/>
                  <a:pt x="3727939" y="1781907"/>
                </a:cubicBezTo>
                <a:cubicBezTo>
                  <a:pt x="5017477" y="1989016"/>
                  <a:pt x="6941099" y="1936540"/>
                  <a:pt x="7221415" y="1957753"/>
                </a:cubicBezTo>
              </a:path>
            </a:pathLst>
          </a:custGeom>
          <a:noFill/>
          <a:ln w="57150" cap="rnd">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dirty="0">
              <a:solidFill>
                <a:srgbClr val="FFFFFF"/>
              </a:solidFill>
              <a:latin typeface="Arial Narrow" panose="020B0606020202030204" pitchFamily="34" charset="0"/>
            </a:endParaRPr>
          </a:p>
        </p:txBody>
      </p:sp>
      <p:sp>
        <p:nvSpPr>
          <p:cNvPr id="24" name="Freeform 15">
            <a:extLst>
              <a:ext uri="{FF2B5EF4-FFF2-40B4-BE49-F238E27FC236}">
                <a16:creationId xmlns:a16="http://schemas.microsoft.com/office/drawing/2014/main" id="{EB130C7F-3042-42A5-91BA-CFE754BF48DC}"/>
              </a:ext>
            </a:extLst>
          </p:cNvPr>
          <p:cNvSpPr/>
          <p:nvPr/>
        </p:nvSpPr>
        <p:spPr>
          <a:xfrm>
            <a:off x="1214531" y="5267213"/>
            <a:ext cx="5423943" cy="237001"/>
          </a:xfrm>
          <a:custGeom>
            <a:avLst/>
            <a:gdLst>
              <a:gd name="connsiteX0" fmla="*/ 0 w 7221415"/>
              <a:gd name="connsiteY0" fmla="*/ 750277 h 1899138"/>
              <a:gd name="connsiteX1" fmla="*/ 562707 w 7221415"/>
              <a:gd name="connsiteY1" fmla="*/ 0 h 1899138"/>
              <a:gd name="connsiteX2" fmla="*/ 3493477 w 7221415"/>
              <a:gd name="connsiteY2" fmla="*/ 1770184 h 1899138"/>
              <a:gd name="connsiteX3" fmla="*/ 7221415 w 7221415"/>
              <a:gd name="connsiteY3" fmla="*/ 1899138 h 1899138"/>
              <a:gd name="connsiteX0" fmla="*/ 0 w 7221415"/>
              <a:gd name="connsiteY0" fmla="*/ 750277 h 1899138"/>
              <a:gd name="connsiteX1" fmla="*/ 562707 w 7221415"/>
              <a:gd name="connsiteY1" fmla="*/ 0 h 1899138"/>
              <a:gd name="connsiteX2" fmla="*/ 3493477 w 7221415"/>
              <a:gd name="connsiteY2" fmla="*/ 1770184 h 1899138"/>
              <a:gd name="connsiteX3" fmla="*/ 7221415 w 7221415"/>
              <a:gd name="connsiteY3" fmla="*/ 1899138 h 1899138"/>
              <a:gd name="connsiteX0" fmla="*/ 0 w 7221415"/>
              <a:gd name="connsiteY0" fmla="*/ 750277 h 1899138"/>
              <a:gd name="connsiteX1" fmla="*/ 562707 w 7221415"/>
              <a:gd name="connsiteY1" fmla="*/ 0 h 1899138"/>
              <a:gd name="connsiteX2" fmla="*/ 3493477 w 7221415"/>
              <a:gd name="connsiteY2" fmla="*/ 1770184 h 1899138"/>
              <a:gd name="connsiteX3" fmla="*/ 7221415 w 7221415"/>
              <a:gd name="connsiteY3" fmla="*/ 1899138 h 1899138"/>
              <a:gd name="connsiteX0" fmla="*/ 0 w 7221415"/>
              <a:gd name="connsiteY0" fmla="*/ 750277 h 1899138"/>
              <a:gd name="connsiteX1" fmla="*/ 562707 w 7221415"/>
              <a:gd name="connsiteY1" fmla="*/ 0 h 1899138"/>
              <a:gd name="connsiteX2" fmla="*/ 3493477 w 7221415"/>
              <a:gd name="connsiteY2" fmla="*/ 1770184 h 1899138"/>
              <a:gd name="connsiteX3" fmla="*/ 7221415 w 7221415"/>
              <a:gd name="connsiteY3" fmla="*/ 1899138 h 1899138"/>
              <a:gd name="connsiteX0" fmla="*/ 0 w 7221415"/>
              <a:gd name="connsiteY0" fmla="*/ 750277 h 1899138"/>
              <a:gd name="connsiteX1" fmla="*/ 562707 w 7221415"/>
              <a:gd name="connsiteY1" fmla="*/ 0 h 1899138"/>
              <a:gd name="connsiteX2" fmla="*/ 3493477 w 7221415"/>
              <a:gd name="connsiteY2" fmla="*/ 1770184 h 1899138"/>
              <a:gd name="connsiteX3" fmla="*/ 7221415 w 7221415"/>
              <a:gd name="connsiteY3" fmla="*/ 1899138 h 1899138"/>
              <a:gd name="connsiteX0" fmla="*/ 0 w 7221415"/>
              <a:gd name="connsiteY0" fmla="*/ 750277 h 1899138"/>
              <a:gd name="connsiteX1" fmla="*/ 562707 w 7221415"/>
              <a:gd name="connsiteY1" fmla="*/ 0 h 1899138"/>
              <a:gd name="connsiteX2" fmla="*/ 3493477 w 7221415"/>
              <a:gd name="connsiteY2" fmla="*/ 1770184 h 1899138"/>
              <a:gd name="connsiteX3" fmla="*/ 7221415 w 7221415"/>
              <a:gd name="connsiteY3" fmla="*/ 1899138 h 1899138"/>
              <a:gd name="connsiteX0" fmla="*/ 0 w 7221415"/>
              <a:gd name="connsiteY0" fmla="*/ 750277 h 1957753"/>
              <a:gd name="connsiteX1" fmla="*/ 562707 w 7221415"/>
              <a:gd name="connsiteY1" fmla="*/ 0 h 1957753"/>
              <a:gd name="connsiteX2" fmla="*/ 3493477 w 7221415"/>
              <a:gd name="connsiteY2" fmla="*/ 1770184 h 1957753"/>
              <a:gd name="connsiteX3" fmla="*/ 7221415 w 7221415"/>
              <a:gd name="connsiteY3" fmla="*/ 1957753 h 1957753"/>
              <a:gd name="connsiteX0" fmla="*/ 0 w 7221415"/>
              <a:gd name="connsiteY0" fmla="*/ 750277 h 1957753"/>
              <a:gd name="connsiteX1" fmla="*/ 562707 w 7221415"/>
              <a:gd name="connsiteY1" fmla="*/ 0 h 1957753"/>
              <a:gd name="connsiteX2" fmla="*/ 3681047 w 7221415"/>
              <a:gd name="connsiteY2" fmla="*/ 1770184 h 1957753"/>
              <a:gd name="connsiteX3" fmla="*/ 7221415 w 7221415"/>
              <a:gd name="connsiteY3" fmla="*/ 1957753 h 1957753"/>
              <a:gd name="connsiteX0" fmla="*/ 0 w 7221415"/>
              <a:gd name="connsiteY0" fmla="*/ 750277 h 1957753"/>
              <a:gd name="connsiteX1" fmla="*/ 562707 w 7221415"/>
              <a:gd name="connsiteY1" fmla="*/ 0 h 1957753"/>
              <a:gd name="connsiteX2" fmla="*/ 3727939 w 7221415"/>
              <a:gd name="connsiteY2" fmla="*/ 1781907 h 1957753"/>
              <a:gd name="connsiteX3" fmla="*/ 7221415 w 7221415"/>
              <a:gd name="connsiteY3" fmla="*/ 1957753 h 1957753"/>
              <a:gd name="connsiteX0" fmla="*/ 0 w 7221415"/>
              <a:gd name="connsiteY0" fmla="*/ 750277 h 1959663"/>
              <a:gd name="connsiteX1" fmla="*/ 562707 w 7221415"/>
              <a:gd name="connsiteY1" fmla="*/ 0 h 1959663"/>
              <a:gd name="connsiteX2" fmla="*/ 3727939 w 7221415"/>
              <a:gd name="connsiteY2" fmla="*/ 1781907 h 1959663"/>
              <a:gd name="connsiteX3" fmla="*/ 7221415 w 7221415"/>
              <a:gd name="connsiteY3" fmla="*/ 1957753 h 1959663"/>
              <a:gd name="connsiteX0" fmla="*/ 0 w 7221415"/>
              <a:gd name="connsiteY0" fmla="*/ 750277 h 1957753"/>
              <a:gd name="connsiteX1" fmla="*/ 562707 w 7221415"/>
              <a:gd name="connsiteY1" fmla="*/ 0 h 1957753"/>
              <a:gd name="connsiteX2" fmla="*/ 3727939 w 7221415"/>
              <a:gd name="connsiteY2" fmla="*/ 1781907 h 1957753"/>
              <a:gd name="connsiteX3" fmla="*/ 7221415 w 7221415"/>
              <a:gd name="connsiteY3" fmla="*/ 1957753 h 1957753"/>
              <a:gd name="connsiteX0" fmla="*/ 0 w 7221415"/>
              <a:gd name="connsiteY0" fmla="*/ 750277 h 1959663"/>
              <a:gd name="connsiteX1" fmla="*/ 562707 w 7221415"/>
              <a:gd name="connsiteY1" fmla="*/ 0 h 1959663"/>
              <a:gd name="connsiteX2" fmla="*/ 3727939 w 7221415"/>
              <a:gd name="connsiteY2" fmla="*/ 1781907 h 1959663"/>
              <a:gd name="connsiteX3" fmla="*/ 7221415 w 7221415"/>
              <a:gd name="connsiteY3" fmla="*/ 1957753 h 1959663"/>
              <a:gd name="connsiteX0" fmla="*/ 0 w 7221415"/>
              <a:gd name="connsiteY0" fmla="*/ 750277 h 1957753"/>
              <a:gd name="connsiteX1" fmla="*/ 562707 w 7221415"/>
              <a:gd name="connsiteY1" fmla="*/ 0 h 1957753"/>
              <a:gd name="connsiteX2" fmla="*/ 3727939 w 7221415"/>
              <a:gd name="connsiteY2" fmla="*/ 1781907 h 1957753"/>
              <a:gd name="connsiteX3" fmla="*/ 7221415 w 7221415"/>
              <a:gd name="connsiteY3" fmla="*/ 1957753 h 1957753"/>
              <a:gd name="connsiteX0" fmla="*/ 0 w 5538977"/>
              <a:gd name="connsiteY0" fmla="*/ 750277 h 2048600"/>
              <a:gd name="connsiteX1" fmla="*/ 562707 w 5538977"/>
              <a:gd name="connsiteY1" fmla="*/ 0 h 2048600"/>
              <a:gd name="connsiteX2" fmla="*/ 3727939 w 5538977"/>
              <a:gd name="connsiteY2" fmla="*/ 1781907 h 2048600"/>
              <a:gd name="connsiteX3" fmla="*/ 5538977 w 5538977"/>
              <a:gd name="connsiteY3" fmla="*/ 2048600 h 2048600"/>
            </a:gdLst>
            <a:ahLst/>
            <a:cxnLst>
              <a:cxn ang="0">
                <a:pos x="connsiteX0" y="connsiteY0"/>
              </a:cxn>
              <a:cxn ang="0">
                <a:pos x="connsiteX1" y="connsiteY1"/>
              </a:cxn>
              <a:cxn ang="0">
                <a:pos x="connsiteX2" y="connsiteY2"/>
              </a:cxn>
              <a:cxn ang="0">
                <a:pos x="connsiteX3" y="connsiteY3"/>
              </a:cxn>
            </a:cxnLst>
            <a:rect l="l" t="t" r="r" b="b"/>
            <a:pathLst>
              <a:path w="5538977" h="2048600">
                <a:moveTo>
                  <a:pt x="0" y="750277"/>
                </a:moveTo>
                <a:cubicBezTo>
                  <a:pt x="93784" y="465016"/>
                  <a:pt x="246184" y="3907"/>
                  <a:pt x="562707" y="0"/>
                </a:cubicBezTo>
                <a:cubicBezTo>
                  <a:pt x="1269999" y="3908"/>
                  <a:pt x="2563447" y="1602154"/>
                  <a:pt x="3727939" y="1781907"/>
                </a:cubicBezTo>
                <a:cubicBezTo>
                  <a:pt x="5017477" y="1989016"/>
                  <a:pt x="5258661" y="2027387"/>
                  <a:pt x="5538977" y="2048600"/>
                </a:cubicBezTo>
              </a:path>
            </a:pathLst>
          </a:custGeom>
          <a:noFill/>
          <a:ln w="57150" cap="rnd">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dirty="0">
              <a:solidFill>
                <a:srgbClr val="FFFFFF"/>
              </a:solidFill>
              <a:latin typeface="Arial Narrow" panose="020B0606020202030204" pitchFamily="34" charset="0"/>
            </a:endParaRPr>
          </a:p>
        </p:txBody>
      </p:sp>
      <p:sp>
        <p:nvSpPr>
          <p:cNvPr id="5" name="Slide Number Placeholder 4">
            <a:extLst>
              <a:ext uri="{FF2B5EF4-FFF2-40B4-BE49-F238E27FC236}">
                <a16:creationId xmlns:a16="http://schemas.microsoft.com/office/drawing/2014/main" id="{3976BD2D-1FE6-4A59-B0DE-9A27457388AF}"/>
              </a:ext>
            </a:extLst>
          </p:cNvPr>
          <p:cNvSpPr>
            <a:spLocks noGrp="1"/>
          </p:cNvSpPr>
          <p:nvPr>
            <p:ph type="sldNum" sz="quarter" idx="12"/>
          </p:nvPr>
        </p:nvSpPr>
        <p:spPr/>
        <p:txBody>
          <a:bodyPr/>
          <a:lstStyle/>
          <a:p>
            <a:fld id="{A033402C-F033-5242-9775-A3E6AAF0197D}" type="slidenum">
              <a:rPr lang="en-US" smtClean="0"/>
              <a:pPr/>
              <a:t>7</a:t>
            </a:fld>
            <a:endParaRPr lang="en-US"/>
          </a:p>
        </p:txBody>
      </p:sp>
    </p:spTree>
    <p:extLst>
      <p:ext uri="{BB962C8B-B14F-4D97-AF65-F5344CB8AC3E}">
        <p14:creationId xmlns:p14="http://schemas.microsoft.com/office/powerpoint/2010/main" val="1301271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Procedures</a:t>
            </a:r>
          </a:p>
        </p:txBody>
      </p:sp>
      <p:sp>
        <p:nvSpPr>
          <p:cNvPr id="3" name="Content Placeholder 2"/>
          <p:cNvSpPr>
            <a:spLocks noGrp="1"/>
          </p:cNvSpPr>
          <p:nvPr>
            <p:ph idx="1"/>
          </p:nvPr>
        </p:nvSpPr>
        <p:spPr/>
        <p:txBody>
          <a:bodyPr>
            <a:normAutofit/>
          </a:bodyPr>
          <a:lstStyle/>
          <a:p>
            <a:r>
              <a:rPr lang="en-US" b="0" u="sng" dirty="0">
                <a:solidFill>
                  <a:srgbClr val="000000"/>
                </a:solidFill>
              </a:rPr>
              <a:t>Index Hip Aspiration</a:t>
            </a:r>
          </a:p>
          <a:p>
            <a:pPr marL="342900" indent="-342900">
              <a:buFont typeface="Arial" panose="020B0604020202020204" pitchFamily="34" charset="0"/>
              <a:buChar char="•"/>
            </a:pPr>
            <a:r>
              <a:rPr lang="en-US" b="0" dirty="0"/>
              <a:t>Aspiration must be attempted prior to injection of study medication at Day 1 and prior to second injection of study medication. </a:t>
            </a:r>
          </a:p>
          <a:p>
            <a:pPr marL="342900" indent="-342900">
              <a:buFont typeface="Arial" panose="020B0604020202020204" pitchFamily="34" charset="0"/>
              <a:buChar char="•"/>
            </a:pPr>
            <a:r>
              <a:rPr lang="en-US" b="0" dirty="0"/>
              <a:t>If effusion is detected by fluoroscopy guidance, withdraw to near dryness prior to injection.</a:t>
            </a:r>
            <a:endParaRPr lang="en-US" b="0" dirty="0">
              <a:solidFill>
                <a:srgbClr val="000000"/>
              </a:solidFill>
            </a:endParaRPr>
          </a:p>
          <a:p>
            <a:endParaRPr lang="en-US" dirty="0"/>
          </a:p>
        </p:txBody>
      </p:sp>
    </p:spTree>
    <p:extLst>
      <p:ext uri="{BB962C8B-B14F-4D97-AF65-F5344CB8AC3E}">
        <p14:creationId xmlns:p14="http://schemas.microsoft.com/office/powerpoint/2010/main" val="25139489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Allowable Medications / Non-Pharmacologic Therapies</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b="0" dirty="0"/>
              <a:t>Any treatment for a pre-existing condition or for an AE, outside of the study indication, that is not listed as restricted (with the exception of antibiotics)</a:t>
            </a:r>
          </a:p>
          <a:p>
            <a:pPr marL="342900" indent="-342900">
              <a:buFont typeface="Arial" panose="020B0604020202020204" pitchFamily="34" charset="0"/>
              <a:buChar char="•"/>
            </a:pPr>
            <a:r>
              <a:rPr lang="en-US" b="0" dirty="0"/>
              <a:t>Study-allocated rescue medication</a:t>
            </a:r>
          </a:p>
          <a:p>
            <a:pPr marL="342900" indent="-342900">
              <a:buFont typeface="Arial" panose="020B0604020202020204" pitchFamily="34" charset="0"/>
              <a:buChar char="•"/>
            </a:pPr>
            <a:r>
              <a:rPr lang="en-US" b="0" dirty="0"/>
              <a:t>Aspirin for cardio protection at a maximum stable dose of 325 mg per day provided the dose has been stable over the 3 months prior to Screening</a:t>
            </a:r>
          </a:p>
          <a:p>
            <a:pPr marL="342900" indent="-342900">
              <a:buFont typeface="Arial" panose="020B0604020202020204" pitchFamily="34" charset="0"/>
              <a:buChar char="•"/>
            </a:pPr>
            <a:r>
              <a:rPr lang="en-US" b="0" dirty="0"/>
              <a:t>Selective serotonin reuptake inhibitors (SSRIs) (e.g., fluoxetine, fluvoxamine) provided the dose has been stable over the 6 months prior to Screening</a:t>
            </a:r>
          </a:p>
          <a:p>
            <a:pPr marL="342900" indent="-342900">
              <a:buFont typeface="Arial" panose="020B0604020202020204" pitchFamily="34" charset="0"/>
              <a:buChar char="•"/>
            </a:pPr>
            <a:r>
              <a:rPr lang="en-US" b="0" dirty="0"/>
              <a:t>Stable lifestyle with regard to physical activity, physical therapy, acupuncture, TENS, or bracing within 1 month prior to Screening and throughout the duration of the study</a:t>
            </a:r>
            <a:endParaRPr lang="en-US" sz="2000" dirty="0"/>
          </a:p>
        </p:txBody>
      </p:sp>
    </p:spTree>
    <p:extLst>
      <p:ext uri="{BB962C8B-B14F-4D97-AF65-F5344CB8AC3E}">
        <p14:creationId xmlns:p14="http://schemas.microsoft.com/office/powerpoint/2010/main" val="9795802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Restricted Medications / Non-Pharmacologic Therapies</a:t>
            </a:r>
          </a:p>
        </p:txBody>
      </p:sp>
      <p:sp>
        <p:nvSpPr>
          <p:cNvPr id="3" name="Content Placeholder 2"/>
          <p:cNvSpPr>
            <a:spLocks noGrp="1"/>
          </p:cNvSpPr>
          <p:nvPr>
            <p:ph idx="1"/>
          </p:nvPr>
        </p:nvSpPr>
        <p:spPr/>
        <p:txBody>
          <a:bodyPr>
            <a:normAutofit lnSpcReduction="10000"/>
          </a:bodyPr>
          <a:lstStyle/>
          <a:p>
            <a:pPr marL="342900" indent="-342900">
              <a:buFont typeface="Arial" panose="020B0604020202020204" pitchFamily="34" charset="0"/>
              <a:buChar char="•"/>
            </a:pPr>
            <a:r>
              <a:rPr lang="it-IT" b="0" dirty="0"/>
              <a:t>Oral non-steroidal anti-inflammatory drugs (NSAIDs)</a:t>
            </a:r>
          </a:p>
          <a:p>
            <a:pPr marL="342900" indent="-342900">
              <a:buFont typeface="Arial" panose="020B0604020202020204" pitchFamily="34" charset="0"/>
              <a:buChar char="•"/>
            </a:pPr>
            <a:r>
              <a:rPr lang="en-US" b="0" dirty="0"/>
              <a:t>Aspirin (&gt;325 mg per day)</a:t>
            </a:r>
          </a:p>
          <a:p>
            <a:pPr marL="342900" indent="-342900">
              <a:buFont typeface="Arial" panose="020B0604020202020204" pitchFamily="34" charset="0"/>
              <a:buChar char="•"/>
            </a:pPr>
            <a:r>
              <a:rPr lang="en-US" b="0" dirty="0"/>
              <a:t>Centrally-acting pain medications (e.g., </a:t>
            </a:r>
            <a:r>
              <a:rPr lang="en-US" b="0" dirty="0" err="1"/>
              <a:t>pregabalin</a:t>
            </a:r>
            <a:r>
              <a:rPr lang="en-US" b="0" dirty="0"/>
              <a:t>, gabapentin, duloxetine, </a:t>
            </a:r>
            <a:r>
              <a:rPr lang="en-US" b="0" dirty="0" err="1"/>
              <a:t>milnacipran</a:t>
            </a:r>
            <a:r>
              <a:rPr lang="en-US" b="0" dirty="0"/>
              <a:t>)</a:t>
            </a:r>
          </a:p>
          <a:p>
            <a:pPr marL="342900" indent="-342900">
              <a:buFont typeface="Arial" panose="020B0604020202020204" pitchFamily="34" charset="0"/>
              <a:buChar char="•"/>
            </a:pPr>
            <a:r>
              <a:rPr lang="en-US" b="0" dirty="0"/>
              <a:t>Opioids</a:t>
            </a:r>
          </a:p>
          <a:p>
            <a:pPr marL="342900" indent="-342900">
              <a:buFont typeface="Arial" panose="020B0604020202020204" pitchFamily="34" charset="0"/>
              <a:buChar char="•"/>
            </a:pPr>
            <a:r>
              <a:rPr lang="en-US" b="0" dirty="0"/>
              <a:t>Topical therapies (e.g., NSAIDs, capsaicin, lidocaine patches, other local treatments) applied to the index hip</a:t>
            </a:r>
          </a:p>
          <a:p>
            <a:pPr marL="342900" indent="-342900">
              <a:buFont typeface="Arial" panose="020B0604020202020204" pitchFamily="34" charset="0"/>
              <a:buChar char="•"/>
            </a:pPr>
            <a:r>
              <a:rPr lang="en-US" b="0" dirty="0"/>
              <a:t>Anesthetic medications injected locally in the index hip (other than lidocaine if used for IA injection procedure)</a:t>
            </a:r>
          </a:p>
          <a:p>
            <a:pPr marL="342900" indent="-342900">
              <a:buFont typeface="Arial" panose="020B0604020202020204" pitchFamily="34" charset="0"/>
              <a:buChar char="•"/>
            </a:pPr>
            <a:r>
              <a:rPr lang="en-US" b="0" dirty="0"/>
              <a:t>Muscle relaxants (e.g., cyclobenzaprine, </a:t>
            </a:r>
            <a:r>
              <a:rPr lang="en-US" b="0" dirty="0" err="1"/>
              <a:t>tetrazepam</a:t>
            </a:r>
            <a:r>
              <a:rPr lang="en-US" b="0" dirty="0"/>
              <a:t>, diazepam)</a:t>
            </a:r>
          </a:p>
          <a:p>
            <a:pPr marL="342900" indent="-342900">
              <a:buFont typeface="Arial" panose="020B0604020202020204" pitchFamily="34" charset="0"/>
              <a:buChar char="•"/>
            </a:pPr>
            <a:r>
              <a:rPr lang="en-US" b="0" dirty="0"/>
              <a:t>IV, IM, oral, inhaled, intranasal or topical corticosteroids</a:t>
            </a:r>
          </a:p>
          <a:p>
            <a:pPr marL="342900" indent="-342900">
              <a:buFont typeface="Arial" panose="020B0604020202020204" pitchFamily="34" charset="0"/>
              <a:buChar char="•"/>
            </a:pPr>
            <a:r>
              <a:rPr lang="en-US" b="0" dirty="0"/>
              <a:t>IA corticosteroids in any joint</a:t>
            </a:r>
          </a:p>
          <a:p>
            <a:pPr marL="342900" indent="-342900">
              <a:buFont typeface="Arial" panose="020B0604020202020204" pitchFamily="34" charset="0"/>
              <a:buChar char="•"/>
            </a:pPr>
            <a:r>
              <a:rPr lang="en-US" b="0" dirty="0"/>
              <a:t>Any IA intervention in the index hip (e.g., IA </a:t>
            </a:r>
            <a:r>
              <a:rPr lang="en-US" b="0" dirty="0" err="1"/>
              <a:t>viscosupplementation</a:t>
            </a:r>
            <a:r>
              <a:rPr lang="en-US" b="0" dirty="0"/>
              <a:t> (hyaluronic acid))</a:t>
            </a:r>
            <a:endParaRPr lang="en-US" dirty="0"/>
          </a:p>
        </p:txBody>
      </p:sp>
    </p:spTree>
    <p:extLst>
      <p:ext uri="{BB962C8B-B14F-4D97-AF65-F5344CB8AC3E}">
        <p14:creationId xmlns:p14="http://schemas.microsoft.com/office/powerpoint/2010/main" val="4755066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Restricted Medications / Non-Pharmacologic Therapies Contd.</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b="0" dirty="0"/>
              <a:t>SSRIs (e.g., fluoxetine, fluvoxamine) if the dose is not stable for at least 6 months prior to Screening visit</a:t>
            </a:r>
          </a:p>
          <a:p>
            <a:pPr marL="342900" indent="-342900">
              <a:buFont typeface="Arial" panose="020B0604020202020204" pitchFamily="34" charset="0"/>
              <a:buChar char="•"/>
            </a:pPr>
            <a:r>
              <a:rPr lang="en-US" b="0" dirty="0"/>
              <a:t>Any investigational drug, device or biologic</a:t>
            </a:r>
          </a:p>
          <a:p>
            <a:pPr marL="342900" indent="-342900">
              <a:buFont typeface="Arial" panose="020B0604020202020204" pitchFamily="34" charset="0"/>
              <a:buChar char="•"/>
            </a:pPr>
            <a:r>
              <a:rPr lang="en-US" b="0" dirty="0" err="1"/>
              <a:t>Immunomodulators</a:t>
            </a:r>
            <a:r>
              <a:rPr lang="en-US" b="0" dirty="0"/>
              <a:t>, </a:t>
            </a:r>
            <a:r>
              <a:rPr lang="en-US" b="0" dirty="0" err="1"/>
              <a:t>immunosuppressives</a:t>
            </a:r>
            <a:r>
              <a:rPr lang="en-US" b="0" dirty="0"/>
              <a:t>, or chemotherapeutic agents</a:t>
            </a:r>
          </a:p>
          <a:p>
            <a:pPr marL="342900" indent="-342900">
              <a:buFont typeface="Arial" panose="020B0604020202020204" pitchFamily="34" charset="0"/>
              <a:buChar char="•"/>
            </a:pPr>
            <a:r>
              <a:rPr lang="en-US" b="0" dirty="0"/>
              <a:t>Live or live-attenuated vaccines</a:t>
            </a:r>
          </a:p>
          <a:p>
            <a:pPr marL="342900" indent="-342900">
              <a:buFont typeface="Arial" panose="020B0604020202020204" pitchFamily="34" charset="0"/>
              <a:buChar char="•"/>
            </a:pPr>
            <a:r>
              <a:rPr lang="en-US" b="0" dirty="0"/>
              <a:t>Changes to lifestyle with regard to physical activity, physical therapy, acupuncture, TENS, or bracing within 1 month prior to Screening and changes throughout the duration of the study</a:t>
            </a:r>
            <a:endParaRPr lang="en-US" dirty="0"/>
          </a:p>
        </p:txBody>
      </p:sp>
    </p:spTree>
    <p:extLst>
      <p:ext uri="{BB962C8B-B14F-4D97-AF65-F5344CB8AC3E}">
        <p14:creationId xmlns:p14="http://schemas.microsoft.com/office/powerpoint/2010/main" val="22029084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Rescue Medications</a:t>
            </a:r>
          </a:p>
        </p:txBody>
      </p:sp>
      <p:sp>
        <p:nvSpPr>
          <p:cNvPr id="3" name="Content Placeholder 2"/>
          <p:cNvSpPr>
            <a:spLocks noGrp="1"/>
          </p:cNvSpPr>
          <p:nvPr>
            <p:ph idx="1"/>
          </p:nvPr>
        </p:nvSpPr>
        <p:spPr/>
        <p:txBody>
          <a:bodyPr/>
          <a:lstStyle/>
          <a:p>
            <a:r>
              <a:rPr lang="en-US" b="0" dirty="0"/>
              <a:t>To standardize pain-relief rescue medication across all patients, starting at screening, patients will discontinue all prohibited medications and follow procedures:</a:t>
            </a:r>
          </a:p>
          <a:p>
            <a:pPr marL="342900" indent="-342900">
              <a:buFont typeface="Arial" panose="020B0604020202020204" pitchFamily="34" charset="0"/>
              <a:buChar char="•"/>
            </a:pPr>
            <a:r>
              <a:rPr lang="en-US" b="0" dirty="0"/>
              <a:t>The designated rescue medication is acetaminophen (paracetamol) 500 mg, one tablet every 4 to 6 </a:t>
            </a:r>
            <a:r>
              <a:rPr lang="en-US" b="0" dirty="0" err="1"/>
              <a:t>hr</a:t>
            </a:r>
            <a:r>
              <a:rPr lang="en-US" b="0" dirty="0"/>
              <a:t>, to a maximum of 6 (six) tablets (3000 mg) per 24 </a:t>
            </a:r>
            <a:r>
              <a:rPr lang="en-US" b="0" dirty="0" err="1"/>
              <a:t>hr</a:t>
            </a:r>
            <a:r>
              <a:rPr lang="en-US" b="0" dirty="0"/>
              <a:t> period.</a:t>
            </a:r>
          </a:p>
          <a:p>
            <a:pPr marL="342900" indent="-342900">
              <a:buFont typeface="Arial" panose="020B0604020202020204" pitchFamily="34" charset="0"/>
              <a:buChar char="•"/>
            </a:pPr>
            <a:r>
              <a:rPr lang="en-US" b="0" dirty="0"/>
              <a:t>Patients may not take any rescue medication during the 48 </a:t>
            </a:r>
            <a:r>
              <a:rPr lang="en-US" b="0" dirty="0" err="1"/>
              <a:t>hr</a:t>
            </a:r>
            <a:r>
              <a:rPr lang="en-US" b="0" dirty="0"/>
              <a:t> prior to a study visit.</a:t>
            </a:r>
          </a:p>
          <a:p>
            <a:pPr marL="342900" indent="-342900">
              <a:buFont typeface="Arial" panose="020B0604020202020204" pitchFamily="34" charset="0"/>
              <a:buChar char="•"/>
            </a:pPr>
            <a:r>
              <a:rPr lang="en-US" b="0" dirty="0"/>
              <a:t>Starting at screening and at each study visit, patients will be provided with a sufficient quantity of rescue medication for the interval to the next scheduled visit.</a:t>
            </a:r>
          </a:p>
          <a:p>
            <a:pPr marL="342900" indent="-342900">
              <a:buFont typeface="Arial" panose="020B0604020202020204" pitchFamily="34" charset="0"/>
              <a:buChar char="•"/>
            </a:pPr>
            <a:r>
              <a:rPr lang="en-US" b="0" dirty="0"/>
              <a:t>At each visit, patients will return the bottles provided at the previous visit for rescue medication accountability and be issued a new supply.</a:t>
            </a:r>
          </a:p>
          <a:p>
            <a:pPr marL="914400" lvl="1" indent="-342900"/>
            <a:r>
              <a:rPr lang="en-US" dirty="0"/>
              <a:t>Unused rescue medication bottles should not be re-dispensed</a:t>
            </a:r>
          </a:p>
        </p:txBody>
      </p:sp>
    </p:spTree>
    <p:extLst>
      <p:ext uri="{BB962C8B-B14F-4D97-AF65-F5344CB8AC3E}">
        <p14:creationId xmlns:p14="http://schemas.microsoft.com/office/powerpoint/2010/main" val="37270615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Investigator/Site Qualifications and Responsibilities</a:t>
            </a:r>
          </a:p>
        </p:txBody>
      </p:sp>
      <p:sp>
        <p:nvSpPr>
          <p:cNvPr id="3" name="Subtitle 2"/>
          <p:cNvSpPr>
            <a:spLocks noGrp="1"/>
          </p:cNvSpPr>
          <p:nvPr>
            <p:ph type="body" idx="1"/>
          </p:nvPr>
        </p:nvSpPr>
        <p:spPr/>
        <p:txBody>
          <a:bodyPr/>
          <a:lstStyle/>
          <a:p>
            <a:r>
              <a:rPr lang="en-US" dirty="0"/>
              <a:t>FX006-2018-015 SIV Training</a:t>
            </a:r>
          </a:p>
        </p:txBody>
      </p:sp>
    </p:spTree>
    <p:extLst>
      <p:ext uri="{BB962C8B-B14F-4D97-AF65-F5344CB8AC3E}">
        <p14:creationId xmlns:p14="http://schemas.microsoft.com/office/powerpoint/2010/main" val="2484783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0000"/>
                </a:solidFill>
              </a:rPr>
              <a:t>Study Staff and Delegation of Tasks</a:t>
            </a:r>
          </a:p>
        </p:txBody>
      </p:sp>
      <p:sp>
        <p:nvSpPr>
          <p:cNvPr id="3" name="Slide Number Placeholder 2"/>
          <p:cNvSpPr>
            <a:spLocks noGrp="1"/>
          </p:cNvSpPr>
          <p:nvPr>
            <p:ph type="sldNum" sz="quarter" idx="10"/>
          </p:nvPr>
        </p:nvSpPr>
        <p:spPr/>
        <p:txBody>
          <a:bodyPr/>
          <a:lstStyle/>
          <a:p>
            <a:pPr>
              <a:defRPr/>
            </a:pPr>
            <a:fld id="{96BD5707-9935-41CD-9F25-73E490A68552}" type="slidenum">
              <a:rPr lang="en-US" smtClean="0"/>
              <a:pPr>
                <a:defRPr/>
              </a:pPr>
              <a:t>76</a:t>
            </a:fld>
            <a:endParaRPr lang="en-US" dirty="0"/>
          </a:p>
        </p:txBody>
      </p:sp>
      <p:sp>
        <p:nvSpPr>
          <p:cNvPr id="4" name="Footer Placeholder 3"/>
          <p:cNvSpPr>
            <a:spLocks noGrp="1"/>
          </p:cNvSpPr>
          <p:nvPr>
            <p:ph type="ftr" sz="quarter" idx="12"/>
          </p:nvPr>
        </p:nvSpPr>
        <p:spPr/>
        <p:txBody>
          <a:bodyPr/>
          <a:lstStyle/>
          <a:p>
            <a:pPr>
              <a:defRPr/>
            </a:pPr>
            <a:r>
              <a:rPr lang="en-US" sz="1200" dirty="0"/>
              <a:t>CONFIDENTIAL</a:t>
            </a:r>
          </a:p>
        </p:txBody>
      </p:sp>
      <p:sp>
        <p:nvSpPr>
          <p:cNvPr id="5" name="Content Placeholder 4"/>
          <p:cNvSpPr>
            <a:spLocks noGrp="1"/>
          </p:cNvSpPr>
          <p:nvPr>
            <p:ph idx="1"/>
          </p:nvPr>
        </p:nvSpPr>
        <p:spPr>
          <a:xfrm>
            <a:off x="381000" y="685801"/>
            <a:ext cx="8610600" cy="1676400"/>
          </a:xfrm>
        </p:spPr>
        <p:txBody>
          <a:bodyPr/>
          <a:lstStyle/>
          <a:p>
            <a:pPr>
              <a:spcBef>
                <a:spcPct val="0"/>
              </a:spcBef>
              <a:spcAft>
                <a:spcPts val="1200"/>
              </a:spcAft>
            </a:pPr>
            <a:r>
              <a:rPr lang="en-US" dirty="0">
                <a:solidFill>
                  <a:srgbClr val="000000"/>
                </a:solidFill>
              </a:rPr>
              <a:t>Medically qualified Principal Investigator (</a:t>
            </a:r>
            <a:r>
              <a:rPr lang="en-US" u="sng" dirty="0">
                <a:solidFill>
                  <a:srgbClr val="000000"/>
                </a:solidFill>
              </a:rPr>
              <a:t>blinded</a:t>
            </a:r>
            <a:r>
              <a:rPr lang="en-US" dirty="0">
                <a:solidFill>
                  <a:srgbClr val="000000"/>
                </a:solidFill>
              </a:rPr>
              <a:t> evaluating), Sub-Investigator (</a:t>
            </a:r>
            <a:r>
              <a:rPr lang="en-US" u="sng" dirty="0">
                <a:solidFill>
                  <a:srgbClr val="000000"/>
                </a:solidFill>
              </a:rPr>
              <a:t>unblinded</a:t>
            </a:r>
            <a:r>
              <a:rPr lang="en-US" dirty="0">
                <a:solidFill>
                  <a:srgbClr val="000000"/>
                </a:solidFill>
              </a:rPr>
              <a:t> injector) and qualified site staff are required for conduct of study</a:t>
            </a:r>
          </a:p>
          <a:p>
            <a:pPr>
              <a:spcBef>
                <a:spcPct val="0"/>
              </a:spcBef>
              <a:spcAft>
                <a:spcPts val="600"/>
              </a:spcAft>
              <a:buFontTx/>
              <a:buNone/>
            </a:pPr>
            <a:r>
              <a:rPr lang="en-US" b="1" i="1" dirty="0">
                <a:solidFill>
                  <a:srgbClr val="000000"/>
                </a:solidFill>
              </a:rPr>
              <a:t>Delegation of study tasks may be done by PI, however… responsibility for conduct of the clinical trial may </a:t>
            </a:r>
            <a:r>
              <a:rPr lang="en-US" b="1" i="1" u="sng" dirty="0">
                <a:solidFill>
                  <a:srgbClr val="000000"/>
                </a:solidFill>
              </a:rPr>
              <a:t>not </a:t>
            </a:r>
            <a:r>
              <a:rPr lang="en-US" b="1" i="1" dirty="0">
                <a:solidFill>
                  <a:srgbClr val="000000"/>
                </a:solidFill>
              </a:rPr>
              <a:t>be delegated by the PI</a:t>
            </a:r>
          </a:p>
        </p:txBody>
      </p:sp>
      <p:sp>
        <p:nvSpPr>
          <p:cNvPr id="6" name="Content Placeholder 4"/>
          <p:cNvSpPr txBox="1">
            <a:spLocks/>
          </p:cNvSpPr>
          <p:nvPr/>
        </p:nvSpPr>
        <p:spPr bwMode="auto">
          <a:xfrm>
            <a:off x="1905000" y="2157248"/>
            <a:ext cx="6553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95263" indent="-195263" algn="l" rtl="0" eaLnBrk="1" fontAlgn="base" hangingPunct="1">
              <a:spcBef>
                <a:spcPct val="20000"/>
              </a:spcBef>
              <a:spcAft>
                <a:spcPct val="0"/>
              </a:spcAft>
              <a:buClr>
                <a:srgbClr val="81B73B"/>
              </a:buClr>
              <a:defRPr sz="2000" b="0">
                <a:solidFill>
                  <a:schemeClr val="tx1"/>
                </a:solidFill>
                <a:latin typeface="Calibri" pitchFamily="34" charset="0"/>
                <a:ea typeface="ＭＳ Ｐゴシック" charset="-128"/>
                <a:cs typeface="+mn-cs"/>
              </a:defRPr>
            </a:lvl1pPr>
            <a:lvl2pPr marL="763588" indent="-285750" algn="l" rtl="0" eaLnBrk="1" fontAlgn="base" hangingPunct="1">
              <a:spcBef>
                <a:spcPct val="20000"/>
              </a:spcBef>
              <a:spcAft>
                <a:spcPct val="0"/>
              </a:spcAft>
              <a:buClr>
                <a:srgbClr val="6EA732"/>
              </a:buClr>
              <a:buSzPct val="120000"/>
              <a:buFont typeface="Arial" pitchFamily="34" charset="0"/>
              <a:buChar char="•"/>
              <a:defRPr sz="1800">
                <a:solidFill>
                  <a:schemeClr val="tx1"/>
                </a:solidFill>
                <a:latin typeface="Calibri" pitchFamily="34" charset="0"/>
                <a:ea typeface="ＭＳ Ｐゴシック" charset="-128"/>
              </a:defRPr>
            </a:lvl2pPr>
            <a:lvl3pPr marL="1182688" indent="-228600" algn="l" rtl="0" eaLnBrk="1" fontAlgn="base" hangingPunct="1">
              <a:spcBef>
                <a:spcPct val="20000"/>
              </a:spcBef>
              <a:spcAft>
                <a:spcPct val="0"/>
              </a:spcAft>
              <a:buClr>
                <a:srgbClr val="6EA732"/>
              </a:buClr>
              <a:buFont typeface="Arial" pitchFamily="34" charset="0"/>
              <a:buChar char="•"/>
              <a:defRPr sz="1600">
                <a:solidFill>
                  <a:schemeClr val="tx1"/>
                </a:solidFill>
                <a:latin typeface="Calibri" pitchFamily="34" charset="0"/>
                <a:ea typeface="ＭＳ Ｐゴシック" charset="-128"/>
              </a:defRPr>
            </a:lvl3pPr>
            <a:lvl4pPr marL="1601788" indent="-228600" algn="l" rtl="0" eaLnBrk="1" fontAlgn="base" hangingPunct="1">
              <a:spcBef>
                <a:spcPct val="20000"/>
              </a:spcBef>
              <a:spcAft>
                <a:spcPct val="0"/>
              </a:spcAft>
              <a:buClr>
                <a:srgbClr val="6EA732"/>
              </a:buClr>
              <a:buFont typeface="Arial" pitchFamily="34" charset="0"/>
              <a:buChar char="•"/>
              <a:defRPr sz="1400">
                <a:solidFill>
                  <a:schemeClr val="tx1"/>
                </a:solidFill>
                <a:latin typeface="Calibri" pitchFamily="34" charset="0"/>
                <a:ea typeface="ＭＳ Ｐゴシック" charset="-128"/>
              </a:defRPr>
            </a:lvl4pPr>
            <a:lvl5pPr marL="2057400" indent="-228600" algn="l" rtl="0" eaLnBrk="1" fontAlgn="base" hangingPunct="1">
              <a:spcBef>
                <a:spcPct val="20000"/>
              </a:spcBef>
              <a:spcAft>
                <a:spcPct val="0"/>
              </a:spcAft>
              <a:buClr>
                <a:srgbClr val="6EA732"/>
              </a:buClr>
              <a:buFont typeface="Arial" pitchFamily="34" charset="0"/>
              <a:buChar char="•"/>
              <a:defRPr sz="1200">
                <a:solidFill>
                  <a:schemeClr val="tx1"/>
                </a:solidFill>
                <a:latin typeface="Calibri" pitchFamily="34" charset="0"/>
                <a:ea typeface="ＭＳ Ｐゴシック" charset="-128"/>
              </a:defRPr>
            </a:lvl5pPr>
            <a:lvl6pPr marL="2514600" indent="-228600" algn="l" rtl="0" eaLnBrk="1" fontAlgn="base" hangingPunct="1">
              <a:spcBef>
                <a:spcPct val="20000"/>
              </a:spcBef>
              <a:spcAft>
                <a:spcPct val="0"/>
              </a:spcAft>
              <a:buClr>
                <a:schemeClr val="folHlink"/>
              </a:buClr>
              <a:buChar char="»"/>
              <a:defRPr sz="1400">
                <a:solidFill>
                  <a:srgbClr val="77787B"/>
                </a:solidFill>
                <a:latin typeface="+mn-lt"/>
                <a:ea typeface="+mn-ea"/>
              </a:defRPr>
            </a:lvl6pPr>
            <a:lvl7pPr marL="2971800" indent="-228600" algn="l" rtl="0" eaLnBrk="1" fontAlgn="base" hangingPunct="1">
              <a:spcBef>
                <a:spcPct val="20000"/>
              </a:spcBef>
              <a:spcAft>
                <a:spcPct val="0"/>
              </a:spcAft>
              <a:buClr>
                <a:schemeClr val="folHlink"/>
              </a:buClr>
              <a:buChar char="»"/>
              <a:defRPr sz="1400">
                <a:solidFill>
                  <a:srgbClr val="77787B"/>
                </a:solidFill>
                <a:latin typeface="+mn-lt"/>
                <a:ea typeface="+mn-ea"/>
              </a:defRPr>
            </a:lvl7pPr>
            <a:lvl8pPr marL="3429000" indent="-228600" algn="l" rtl="0" eaLnBrk="1" fontAlgn="base" hangingPunct="1">
              <a:spcBef>
                <a:spcPct val="20000"/>
              </a:spcBef>
              <a:spcAft>
                <a:spcPct val="0"/>
              </a:spcAft>
              <a:buClr>
                <a:schemeClr val="folHlink"/>
              </a:buClr>
              <a:buChar char="»"/>
              <a:defRPr sz="1400">
                <a:solidFill>
                  <a:srgbClr val="77787B"/>
                </a:solidFill>
                <a:latin typeface="+mn-lt"/>
                <a:ea typeface="+mn-ea"/>
              </a:defRPr>
            </a:lvl8pPr>
            <a:lvl9pPr marL="3886200" indent="-228600" algn="l" rtl="0" eaLnBrk="1" fontAlgn="base" hangingPunct="1">
              <a:spcBef>
                <a:spcPct val="20000"/>
              </a:spcBef>
              <a:spcAft>
                <a:spcPct val="0"/>
              </a:spcAft>
              <a:buClr>
                <a:schemeClr val="folHlink"/>
              </a:buClr>
              <a:buChar char="»"/>
              <a:defRPr sz="1400">
                <a:solidFill>
                  <a:srgbClr val="77787B"/>
                </a:solidFill>
                <a:latin typeface="+mn-lt"/>
                <a:ea typeface="+mn-ea"/>
              </a:defRPr>
            </a:lvl9pPr>
          </a:lstStyle>
          <a:p>
            <a:pPr>
              <a:spcBef>
                <a:spcPts val="1200"/>
              </a:spcBef>
              <a:spcAft>
                <a:spcPts val="600"/>
              </a:spcAft>
            </a:pPr>
            <a:r>
              <a:rPr lang="en-US" kern="0" dirty="0">
                <a:solidFill>
                  <a:srgbClr val="000000"/>
                </a:solidFill>
              </a:rPr>
              <a:t>Principal Investigator exercises oversight of study </a:t>
            </a:r>
          </a:p>
          <a:p>
            <a:pPr lvl="1">
              <a:spcBef>
                <a:spcPct val="0"/>
              </a:spcBef>
              <a:spcAft>
                <a:spcPts val="600"/>
              </a:spcAft>
            </a:pPr>
            <a:r>
              <a:rPr lang="en-US" kern="0" dirty="0">
                <a:solidFill>
                  <a:srgbClr val="000000"/>
                </a:solidFill>
              </a:rPr>
              <a:t>Medical Care of Trial Subjects</a:t>
            </a:r>
          </a:p>
          <a:p>
            <a:pPr lvl="1">
              <a:spcBef>
                <a:spcPct val="0"/>
              </a:spcBef>
              <a:spcAft>
                <a:spcPts val="600"/>
              </a:spcAft>
            </a:pPr>
            <a:r>
              <a:rPr lang="en-US" kern="0" dirty="0">
                <a:solidFill>
                  <a:srgbClr val="000000"/>
                </a:solidFill>
              </a:rPr>
              <a:t>Prompt Communications with IRB</a:t>
            </a:r>
          </a:p>
          <a:p>
            <a:pPr lvl="1">
              <a:spcBef>
                <a:spcPct val="0"/>
              </a:spcBef>
              <a:spcAft>
                <a:spcPts val="600"/>
              </a:spcAft>
            </a:pPr>
            <a:r>
              <a:rPr lang="en-US" kern="0" dirty="0">
                <a:solidFill>
                  <a:srgbClr val="000000"/>
                </a:solidFill>
              </a:rPr>
              <a:t>Compliance with Protocol</a:t>
            </a:r>
          </a:p>
          <a:p>
            <a:pPr lvl="1">
              <a:spcBef>
                <a:spcPct val="0"/>
              </a:spcBef>
              <a:spcAft>
                <a:spcPts val="600"/>
              </a:spcAft>
            </a:pPr>
            <a:r>
              <a:rPr lang="en-US" kern="0" dirty="0">
                <a:solidFill>
                  <a:srgbClr val="000000"/>
                </a:solidFill>
              </a:rPr>
              <a:t>Obtaining Informed Consent of Trial Subjects</a:t>
            </a:r>
          </a:p>
          <a:p>
            <a:pPr lvl="1">
              <a:spcBef>
                <a:spcPct val="0"/>
              </a:spcBef>
              <a:spcAft>
                <a:spcPts val="600"/>
              </a:spcAft>
            </a:pPr>
            <a:r>
              <a:rPr lang="en-US" kern="0" dirty="0">
                <a:solidFill>
                  <a:srgbClr val="000000"/>
                </a:solidFill>
              </a:rPr>
              <a:t>Supervises qualified study personnel</a:t>
            </a:r>
          </a:p>
          <a:p>
            <a:pPr lvl="1">
              <a:spcBef>
                <a:spcPct val="0"/>
              </a:spcBef>
              <a:spcAft>
                <a:spcPts val="600"/>
              </a:spcAft>
            </a:pPr>
            <a:r>
              <a:rPr lang="en-US" kern="0" dirty="0">
                <a:solidFill>
                  <a:srgbClr val="000000"/>
                </a:solidFill>
              </a:rPr>
              <a:t>Careful Management of Investigational Product</a:t>
            </a:r>
          </a:p>
          <a:p>
            <a:pPr lvl="1">
              <a:spcBef>
                <a:spcPct val="0"/>
              </a:spcBef>
              <a:spcAft>
                <a:spcPts val="600"/>
              </a:spcAft>
            </a:pPr>
            <a:r>
              <a:rPr lang="en-US" kern="0" dirty="0">
                <a:solidFill>
                  <a:srgbClr val="000000"/>
                </a:solidFill>
              </a:rPr>
              <a:t>Adherence to Randomization Requirements</a:t>
            </a:r>
          </a:p>
          <a:p>
            <a:pPr lvl="1">
              <a:spcBef>
                <a:spcPct val="0"/>
              </a:spcBef>
              <a:spcAft>
                <a:spcPts val="600"/>
              </a:spcAft>
            </a:pPr>
            <a:r>
              <a:rPr lang="en-US" kern="0" dirty="0">
                <a:solidFill>
                  <a:srgbClr val="000000"/>
                </a:solidFill>
              </a:rPr>
              <a:t>Maintaining Adequate &amp; Accessible Records and Reports</a:t>
            </a:r>
          </a:p>
          <a:p>
            <a:pPr lvl="1">
              <a:spcBef>
                <a:spcPct val="0"/>
              </a:spcBef>
              <a:spcAft>
                <a:spcPts val="600"/>
              </a:spcAft>
            </a:pPr>
            <a:r>
              <a:rPr lang="en-US" kern="0" dirty="0">
                <a:solidFill>
                  <a:srgbClr val="000000"/>
                </a:solidFill>
              </a:rPr>
              <a:t>Providing Periodic Progress Reports to IRB, as needed</a:t>
            </a:r>
          </a:p>
          <a:p>
            <a:pPr lvl="1">
              <a:spcBef>
                <a:spcPct val="0"/>
              </a:spcBef>
              <a:spcAft>
                <a:spcPts val="600"/>
              </a:spcAft>
            </a:pPr>
            <a:r>
              <a:rPr lang="en-US" kern="0" dirty="0">
                <a:solidFill>
                  <a:srgbClr val="000000"/>
                </a:solidFill>
              </a:rPr>
              <a:t>Safety Reporting per Protocol</a:t>
            </a:r>
          </a:p>
          <a:p>
            <a:pPr lvl="1">
              <a:spcBef>
                <a:spcPct val="0"/>
              </a:spcBef>
              <a:spcAft>
                <a:spcPts val="600"/>
              </a:spcAft>
            </a:pPr>
            <a:r>
              <a:rPr lang="en-US" kern="0" dirty="0">
                <a:solidFill>
                  <a:srgbClr val="000000"/>
                </a:solidFill>
              </a:rPr>
              <a:t>Submitting Final Report to IRB, as needed</a:t>
            </a:r>
          </a:p>
          <a:p>
            <a:endParaRPr lang="en-US" kern="0" dirty="0">
              <a:solidFill>
                <a:srgbClr val="000000"/>
              </a:solidFill>
            </a:endParaRPr>
          </a:p>
        </p:txBody>
      </p:sp>
    </p:spTree>
    <p:extLst>
      <p:ext uri="{BB962C8B-B14F-4D97-AF65-F5344CB8AC3E}">
        <p14:creationId xmlns:p14="http://schemas.microsoft.com/office/powerpoint/2010/main" val="35450843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Investigator / Site Responsibilities</a:t>
            </a:r>
          </a:p>
        </p:txBody>
      </p:sp>
      <p:sp>
        <p:nvSpPr>
          <p:cNvPr id="3" name="Slide Number Placeholder 2"/>
          <p:cNvSpPr>
            <a:spLocks noGrp="1"/>
          </p:cNvSpPr>
          <p:nvPr>
            <p:ph type="sldNum" sz="quarter" idx="10"/>
          </p:nvPr>
        </p:nvSpPr>
        <p:spPr/>
        <p:txBody>
          <a:bodyPr/>
          <a:lstStyle/>
          <a:p>
            <a:pPr>
              <a:defRPr/>
            </a:pPr>
            <a:fld id="{96BD5707-9935-41CD-9F25-73E490A68552}" type="slidenum">
              <a:rPr lang="en-US" smtClean="0"/>
              <a:pPr>
                <a:defRPr/>
              </a:pPr>
              <a:t>77</a:t>
            </a:fld>
            <a:endParaRPr lang="en-US" dirty="0"/>
          </a:p>
        </p:txBody>
      </p:sp>
      <p:sp>
        <p:nvSpPr>
          <p:cNvPr id="4" name="Footer Placeholder 3"/>
          <p:cNvSpPr>
            <a:spLocks noGrp="1"/>
          </p:cNvSpPr>
          <p:nvPr>
            <p:ph type="ftr" sz="quarter" idx="12"/>
          </p:nvPr>
        </p:nvSpPr>
        <p:spPr/>
        <p:txBody>
          <a:bodyPr/>
          <a:lstStyle/>
          <a:p>
            <a:pPr>
              <a:defRPr/>
            </a:pPr>
            <a:r>
              <a:rPr lang="en-US" sz="1200" dirty="0"/>
              <a:t>CONFIDENTIAL</a:t>
            </a:r>
          </a:p>
        </p:txBody>
      </p:sp>
      <p:sp>
        <p:nvSpPr>
          <p:cNvPr id="5" name="Content Placeholder 4"/>
          <p:cNvSpPr>
            <a:spLocks noGrp="1"/>
          </p:cNvSpPr>
          <p:nvPr>
            <p:ph idx="1"/>
          </p:nvPr>
        </p:nvSpPr>
        <p:spPr>
          <a:xfrm>
            <a:off x="500063" y="1146175"/>
            <a:ext cx="8077200" cy="4797425"/>
          </a:xfrm>
        </p:spPr>
        <p:txBody>
          <a:bodyPr/>
          <a:lstStyle/>
          <a:p>
            <a:pPr marL="182563" lvl="1" indent="-182563">
              <a:buSzPct val="100000"/>
              <a:defRPr/>
            </a:pPr>
            <a:r>
              <a:rPr lang="en-US" sz="2200" dirty="0">
                <a:solidFill>
                  <a:srgbClr val="000000"/>
                </a:solidFill>
              </a:rPr>
              <a:t>Ensure that eCRFs are completed within 5 days of the subject visit.</a:t>
            </a:r>
          </a:p>
          <a:p>
            <a:pPr marL="601663" lvl="2" indent="-182563">
              <a:buSzPct val="100000"/>
              <a:defRPr/>
            </a:pPr>
            <a:r>
              <a:rPr lang="en-US" sz="2000" dirty="0">
                <a:solidFill>
                  <a:srgbClr val="000000"/>
                </a:solidFill>
              </a:rPr>
              <a:t>Some Screening eCRF Data must be entered before enrollment of the subject can take place</a:t>
            </a:r>
          </a:p>
          <a:p>
            <a:pPr marL="182563" lvl="1" indent="-182563">
              <a:buSzPct val="100000"/>
              <a:defRPr/>
            </a:pPr>
            <a:r>
              <a:rPr lang="en-US" sz="2200" dirty="0">
                <a:solidFill>
                  <a:srgbClr val="000000"/>
                </a:solidFill>
              </a:rPr>
              <a:t>Ensure that all applicable logs are current, i.e. Delegation of Study Related Duties, Confidential List of Subjects</a:t>
            </a:r>
          </a:p>
          <a:p>
            <a:pPr marL="182563" lvl="1" indent="-182563">
              <a:buSzPct val="100000"/>
              <a:defRPr/>
            </a:pPr>
            <a:r>
              <a:rPr lang="en-US" sz="2200" dirty="0">
                <a:solidFill>
                  <a:srgbClr val="000000"/>
                </a:solidFill>
              </a:rPr>
              <a:t>Ensure the quality of regulatory documents</a:t>
            </a:r>
          </a:p>
          <a:p>
            <a:pPr marL="182563" indent="-182563">
              <a:buFont typeface="Arial" charset="0"/>
              <a:buChar char="▪"/>
              <a:defRPr/>
            </a:pPr>
            <a:r>
              <a:rPr lang="en-US" sz="2200" dirty="0">
                <a:solidFill>
                  <a:srgbClr val="000000"/>
                </a:solidFill>
                <a:cs typeface="Arial" charset="0"/>
              </a:rPr>
              <a:t>Ensure proper storage of the investigational product</a:t>
            </a:r>
          </a:p>
          <a:p>
            <a:pPr marL="182563" indent="-182563">
              <a:buFont typeface="Arial" charset="0"/>
              <a:buChar char="▪"/>
              <a:defRPr/>
            </a:pPr>
            <a:r>
              <a:rPr lang="en-US" sz="2200" dirty="0">
                <a:solidFill>
                  <a:srgbClr val="000000"/>
                </a:solidFill>
                <a:cs typeface="Arial" charset="0"/>
              </a:rPr>
              <a:t>Ensure all AEs are documented and reported in the required timelines</a:t>
            </a:r>
          </a:p>
          <a:p>
            <a:pPr marL="182563" indent="-182563">
              <a:buFont typeface="Arial" charset="0"/>
              <a:buChar char="▪"/>
              <a:defRPr/>
            </a:pPr>
            <a:r>
              <a:rPr lang="en-US" sz="2200" dirty="0">
                <a:solidFill>
                  <a:srgbClr val="000000"/>
                </a:solidFill>
                <a:cs typeface="Arial" charset="0"/>
              </a:rPr>
              <a:t>Ensure the Investigator Site File contains all essential documents</a:t>
            </a:r>
          </a:p>
          <a:p>
            <a:pPr marL="182563" indent="-182563">
              <a:buFont typeface="Arial" charset="0"/>
              <a:buChar char="▪"/>
              <a:defRPr/>
            </a:pPr>
            <a:r>
              <a:rPr lang="en-US" sz="2200" dirty="0">
                <a:solidFill>
                  <a:srgbClr val="000000"/>
                </a:solidFill>
                <a:cs typeface="Arial" charset="0"/>
              </a:rPr>
              <a:t>Report deviations to the IRB in accordance with Quorum IRB reporting guidelines</a:t>
            </a:r>
          </a:p>
          <a:p>
            <a:endParaRPr lang="en-US" dirty="0">
              <a:solidFill>
                <a:srgbClr val="000000"/>
              </a:solidFill>
            </a:endParaRPr>
          </a:p>
        </p:txBody>
      </p:sp>
    </p:spTree>
    <p:extLst>
      <p:ext uri="{BB962C8B-B14F-4D97-AF65-F5344CB8AC3E}">
        <p14:creationId xmlns:p14="http://schemas.microsoft.com/office/powerpoint/2010/main" val="373235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Tools</a:t>
            </a:r>
          </a:p>
        </p:txBody>
      </p:sp>
    </p:spTree>
    <p:extLst>
      <p:ext uri="{BB962C8B-B14F-4D97-AF65-F5344CB8AC3E}">
        <p14:creationId xmlns:p14="http://schemas.microsoft.com/office/powerpoint/2010/main" val="28342494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000000"/>
                </a:solidFill>
              </a:rPr>
              <a:t>Vendors involved with Study</a:t>
            </a:r>
          </a:p>
        </p:txBody>
      </p:sp>
      <p:sp>
        <p:nvSpPr>
          <p:cNvPr id="3" name="Slide Number Placeholder 2"/>
          <p:cNvSpPr>
            <a:spLocks noGrp="1"/>
          </p:cNvSpPr>
          <p:nvPr>
            <p:ph type="sldNum" sz="quarter" idx="10"/>
          </p:nvPr>
        </p:nvSpPr>
        <p:spPr/>
        <p:txBody>
          <a:bodyPr/>
          <a:lstStyle/>
          <a:p>
            <a:pPr>
              <a:defRPr/>
            </a:pPr>
            <a:fld id="{96BD5707-9935-41CD-9F25-73E490A68552}" type="slidenum">
              <a:rPr lang="en-US" smtClean="0"/>
              <a:pPr>
                <a:defRPr/>
              </a:pPr>
              <a:t>79</a:t>
            </a:fld>
            <a:endParaRPr lang="en-US" dirty="0"/>
          </a:p>
        </p:txBody>
      </p:sp>
      <p:sp>
        <p:nvSpPr>
          <p:cNvPr id="4" name="Footer Placeholder 3"/>
          <p:cNvSpPr>
            <a:spLocks noGrp="1"/>
          </p:cNvSpPr>
          <p:nvPr>
            <p:ph type="ftr" sz="quarter" idx="12"/>
          </p:nvPr>
        </p:nvSpPr>
        <p:spPr/>
        <p:txBody>
          <a:bodyPr/>
          <a:lstStyle/>
          <a:p>
            <a:pPr>
              <a:defRPr/>
            </a:pPr>
            <a:r>
              <a:rPr lang="en-US" sz="1200" dirty="0"/>
              <a:t>CONFIDENTIAL</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29899127"/>
              </p:ext>
            </p:extLst>
          </p:nvPr>
        </p:nvGraphicFramePr>
        <p:xfrm>
          <a:off x="609600" y="1295400"/>
          <a:ext cx="8000999" cy="4306712"/>
        </p:xfrm>
        <a:graphic>
          <a:graphicData uri="http://schemas.openxmlformats.org/drawingml/2006/table">
            <a:tbl>
              <a:tblPr firstRow="1" firstCol="1" bandRow="1">
                <a:tableStyleId>{21E4AEA4-8DFA-4A89-87EB-49C32662AFE0}</a:tableStyleId>
              </a:tblPr>
              <a:tblGrid>
                <a:gridCol w="1744578">
                  <a:extLst>
                    <a:ext uri="{9D8B030D-6E8A-4147-A177-3AD203B41FA5}">
                      <a16:colId xmlns:a16="http://schemas.microsoft.com/office/drawing/2014/main" val="20000"/>
                    </a:ext>
                  </a:extLst>
                </a:gridCol>
                <a:gridCol w="3985460">
                  <a:extLst>
                    <a:ext uri="{9D8B030D-6E8A-4147-A177-3AD203B41FA5}">
                      <a16:colId xmlns:a16="http://schemas.microsoft.com/office/drawing/2014/main" val="20001"/>
                    </a:ext>
                  </a:extLst>
                </a:gridCol>
                <a:gridCol w="2270961">
                  <a:extLst>
                    <a:ext uri="{9D8B030D-6E8A-4147-A177-3AD203B41FA5}">
                      <a16:colId xmlns:a16="http://schemas.microsoft.com/office/drawing/2014/main" val="20002"/>
                    </a:ext>
                  </a:extLst>
                </a:gridCol>
              </a:tblGrid>
              <a:tr h="618344">
                <a:tc>
                  <a:txBody>
                    <a:bodyPr/>
                    <a:lstStyle/>
                    <a:p>
                      <a:pPr marL="0" marR="0">
                        <a:spcBef>
                          <a:spcPts val="0"/>
                        </a:spcBef>
                        <a:spcAft>
                          <a:spcPts val="0"/>
                        </a:spcAft>
                      </a:pPr>
                      <a:r>
                        <a:rPr lang="en-US" sz="1800" b="1" dirty="0">
                          <a:solidFill>
                            <a:srgbClr val="000000"/>
                          </a:solidFill>
                          <a:effectLst/>
                          <a:latin typeface="Calibri" panose="020F0502020204030204" pitchFamily="34" charset="0"/>
                        </a:rPr>
                        <a:t>Vendor</a:t>
                      </a:r>
                      <a:endParaRPr lang="en-US" sz="1800" b="1" dirty="0">
                        <a:solidFill>
                          <a:srgbClr val="000000"/>
                        </a:solidFill>
                        <a:effectLst/>
                        <a:latin typeface="Calibri" panose="020F0502020204030204" pitchFamily="34" charset="0"/>
                        <a:ea typeface="Times New Roman"/>
                      </a:endParaRPr>
                    </a:p>
                  </a:txBody>
                  <a:tcPr marL="68580" marR="68580" marT="0" marB="0">
                    <a:solidFill>
                      <a:schemeClr val="accent3">
                        <a:lumMod val="60000"/>
                        <a:lumOff val="40000"/>
                      </a:schemeClr>
                    </a:solidFill>
                  </a:tcPr>
                </a:tc>
                <a:tc>
                  <a:txBody>
                    <a:bodyPr/>
                    <a:lstStyle/>
                    <a:p>
                      <a:pPr marL="0" marR="0">
                        <a:spcBef>
                          <a:spcPts val="0"/>
                        </a:spcBef>
                        <a:spcAft>
                          <a:spcPts val="0"/>
                        </a:spcAft>
                      </a:pPr>
                      <a:r>
                        <a:rPr lang="en-US" sz="1800" b="1" dirty="0">
                          <a:solidFill>
                            <a:srgbClr val="000000"/>
                          </a:solidFill>
                          <a:effectLst/>
                          <a:latin typeface="Calibri" panose="020F0502020204030204" pitchFamily="34" charset="0"/>
                        </a:rPr>
                        <a:t>Role</a:t>
                      </a:r>
                      <a:endParaRPr lang="en-US" sz="1800" b="1" dirty="0">
                        <a:solidFill>
                          <a:srgbClr val="000000"/>
                        </a:solidFill>
                        <a:effectLst/>
                        <a:latin typeface="Calibri" panose="020F0502020204030204" pitchFamily="34" charset="0"/>
                        <a:ea typeface="Times New Roman"/>
                      </a:endParaRPr>
                    </a:p>
                  </a:txBody>
                  <a:tcPr marL="68580" marR="68580" marT="0" marB="0">
                    <a:solidFill>
                      <a:schemeClr val="accent3">
                        <a:lumMod val="60000"/>
                        <a:lumOff val="40000"/>
                      </a:schemeClr>
                    </a:solidFill>
                  </a:tcPr>
                </a:tc>
                <a:tc>
                  <a:txBody>
                    <a:bodyPr/>
                    <a:lstStyle/>
                    <a:p>
                      <a:pPr marL="0" marR="0">
                        <a:spcBef>
                          <a:spcPts val="0"/>
                        </a:spcBef>
                        <a:spcAft>
                          <a:spcPts val="0"/>
                        </a:spcAft>
                      </a:pPr>
                      <a:r>
                        <a:rPr lang="en-US" sz="1800" b="1" dirty="0">
                          <a:solidFill>
                            <a:srgbClr val="000000"/>
                          </a:solidFill>
                          <a:effectLst/>
                          <a:latin typeface="Calibri" panose="020F0502020204030204" pitchFamily="34" charset="0"/>
                        </a:rPr>
                        <a:t>For more info refer to</a:t>
                      </a:r>
                      <a:endParaRPr lang="en-US" sz="1800" b="1" dirty="0">
                        <a:solidFill>
                          <a:srgbClr val="000000"/>
                        </a:solidFill>
                        <a:effectLst/>
                        <a:latin typeface="Calibri" panose="020F0502020204030204" pitchFamily="34" charset="0"/>
                        <a:ea typeface="Times New Roman"/>
                      </a:endParaRPr>
                    </a:p>
                  </a:txBody>
                  <a:tcPr marL="68580" marR="68580" marT="0" marB="0">
                    <a:solidFill>
                      <a:schemeClr val="accent3">
                        <a:lumMod val="60000"/>
                        <a:lumOff val="40000"/>
                      </a:schemeClr>
                    </a:solidFill>
                  </a:tcPr>
                </a:tc>
                <a:extLst>
                  <a:ext uri="{0D108BD9-81ED-4DB2-BD59-A6C34878D82A}">
                    <a16:rowId xmlns:a16="http://schemas.microsoft.com/office/drawing/2014/main" val="10000"/>
                  </a:ext>
                </a:extLst>
              </a:tr>
              <a:tr h="372256">
                <a:tc>
                  <a:txBody>
                    <a:bodyPr/>
                    <a:lstStyle/>
                    <a:p>
                      <a:pPr marL="0" marR="0">
                        <a:spcBef>
                          <a:spcPts val="0"/>
                        </a:spcBef>
                        <a:spcAft>
                          <a:spcPts val="0"/>
                        </a:spcAft>
                      </a:pPr>
                      <a:r>
                        <a:rPr lang="en-US" sz="1800" b="1" dirty="0">
                          <a:solidFill>
                            <a:srgbClr val="000000"/>
                          </a:solidFill>
                          <a:effectLst/>
                          <a:latin typeface="Calibri" panose="020F0502020204030204" pitchFamily="34" charset="0"/>
                        </a:rPr>
                        <a:t>PPD </a:t>
                      </a:r>
                      <a:endParaRPr lang="en-US" sz="1800" b="1" dirty="0">
                        <a:solidFill>
                          <a:srgbClr val="000000"/>
                        </a:solidFill>
                        <a:effectLst/>
                        <a:latin typeface="Calibri" panose="020F0502020204030204" pitchFamily="34" charset="0"/>
                        <a:ea typeface="Times New Roman"/>
                      </a:endParaRPr>
                    </a:p>
                  </a:txBody>
                  <a:tcPr marL="68580" marR="68580" marT="0" marB="0">
                    <a:solidFill>
                      <a:schemeClr val="accent1">
                        <a:lumMod val="20000"/>
                        <a:lumOff val="80000"/>
                      </a:schemeClr>
                    </a:solidFill>
                  </a:tcPr>
                </a:tc>
                <a:tc>
                  <a:txBody>
                    <a:bodyPr/>
                    <a:lstStyle/>
                    <a:p>
                      <a:pPr marL="0" marR="0">
                        <a:spcBef>
                          <a:spcPts val="0"/>
                        </a:spcBef>
                        <a:spcAft>
                          <a:spcPts val="0"/>
                        </a:spcAft>
                      </a:pPr>
                      <a:r>
                        <a:rPr lang="en-US" sz="1800" b="0" dirty="0">
                          <a:solidFill>
                            <a:srgbClr val="000000"/>
                          </a:solidFill>
                          <a:effectLst/>
                          <a:latin typeface="Calibri" panose="020F0502020204030204" pitchFamily="34" charset="0"/>
                        </a:rPr>
                        <a:t>Central Lab</a:t>
                      </a:r>
                      <a:endParaRPr lang="en-US" sz="1800" b="0" dirty="0">
                        <a:solidFill>
                          <a:srgbClr val="000000"/>
                        </a:solidFill>
                        <a:effectLst/>
                        <a:latin typeface="Calibri" panose="020F0502020204030204" pitchFamily="34" charset="0"/>
                        <a:ea typeface="Times New Roman"/>
                      </a:endParaRPr>
                    </a:p>
                  </a:txBody>
                  <a:tcPr marL="68580" marR="68580" marT="0" marB="0">
                    <a:solidFill>
                      <a:schemeClr val="accent1">
                        <a:lumMod val="20000"/>
                        <a:lumOff val="80000"/>
                      </a:schemeClr>
                    </a:solidFill>
                  </a:tcPr>
                </a:tc>
                <a:tc>
                  <a:txBody>
                    <a:bodyPr/>
                    <a:lstStyle/>
                    <a:p>
                      <a:pPr marL="0" marR="0">
                        <a:spcBef>
                          <a:spcPts val="0"/>
                        </a:spcBef>
                        <a:spcAft>
                          <a:spcPts val="0"/>
                        </a:spcAft>
                      </a:pPr>
                      <a:r>
                        <a:rPr lang="en-US" sz="1800" b="0" dirty="0">
                          <a:solidFill>
                            <a:srgbClr val="000000"/>
                          </a:solidFill>
                          <a:effectLst/>
                          <a:latin typeface="Calibri" panose="020F0502020204030204" pitchFamily="34" charset="0"/>
                        </a:rPr>
                        <a:t>PPD Lab Manual</a:t>
                      </a:r>
                      <a:endParaRPr lang="en-US" sz="1800" b="0" dirty="0">
                        <a:solidFill>
                          <a:srgbClr val="000000"/>
                        </a:solidFill>
                        <a:effectLst/>
                        <a:latin typeface="Calibri" panose="020F0502020204030204" pitchFamily="34" charset="0"/>
                        <a:ea typeface="Times New Roman"/>
                      </a:endParaRPr>
                    </a:p>
                  </a:txBody>
                  <a:tcPr marL="68580" marR="68580" marT="0" marB="0">
                    <a:solidFill>
                      <a:schemeClr val="accent1">
                        <a:lumMod val="20000"/>
                        <a:lumOff val="80000"/>
                      </a:schemeClr>
                    </a:solidFill>
                  </a:tcPr>
                </a:tc>
                <a:extLst>
                  <a:ext uri="{0D108BD9-81ED-4DB2-BD59-A6C34878D82A}">
                    <a16:rowId xmlns:a16="http://schemas.microsoft.com/office/drawing/2014/main" val="10001"/>
                  </a:ext>
                </a:extLst>
              </a:tr>
              <a:tr h="899160">
                <a:tc>
                  <a:txBody>
                    <a:bodyPr/>
                    <a:lstStyle/>
                    <a:p>
                      <a:pPr marL="0" marR="0">
                        <a:spcBef>
                          <a:spcPts val="0"/>
                        </a:spcBef>
                        <a:spcAft>
                          <a:spcPts val="0"/>
                        </a:spcAft>
                      </a:pPr>
                      <a:r>
                        <a:rPr lang="en-US" sz="1800" b="1" dirty="0">
                          <a:solidFill>
                            <a:srgbClr val="000000"/>
                          </a:solidFill>
                          <a:effectLst/>
                          <a:latin typeface="Calibri" panose="020F0502020204030204" pitchFamily="34" charset="0"/>
                        </a:rPr>
                        <a:t>Axiom</a:t>
                      </a:r>
                      <a:endParaRPr lang="en-US" sz="1800" b="1" dirty="0">
                        <a:solidFill>
                          <a:srgbClr val="000000"/>
                        </a:solidFill>
                        <a:effectLst/>
                        <a:latin typeface="Calibri" panose="020F0502020204030204" pitchFamily="34" charset="0"/>
                        <a:ea typeface="Times New Roman"/>
                      </a:endParaRPr>
                    </a:p>
                  </a:txBody>
                  <a:tcPr marL="68580" marR="68580" marT="0" marB="0">
                    <a:solidFill>
                      <a:schemeClr val="accent1">
                        <a:lumMod val="20000"/>
                        <a:lumOff val="80000"/>
                      </a:schemeClr>
                    </a:solidFill>
                  </a:tcPr>
                </a:tc>
                <a:tc>
                  <a:txBody>
                    <a:bodyPr/>
                    <a:lstStyle/>
                    <a:p>
                      <a:pPr marL="0" marR="0">
                        <a:spcBef>
                          <a:spcPts val="0"/>
                        </a:spcBef>
                        <a:spcAft>
                          <a:spcPts val="0"/>
                        </a:spcAft>
                      </a:pPr>
                      <a:r>
                        <a:rPr lang="en-US" sz="1800" b="0" dirty="0">
                          <a:solidFill>
                            <a:srgbClr val="000000"/>
                          </a:solidFill>
                          <a:effectLst/>
                          <a:latin typeface="Calibri" panose="020F0502020204030204" pitchFamily="34" charset="0"/>
                        </a:rPr>
                        <a:t>EDC, CTMS (Deviations),</a:t>
                      </a:r>
                      <a:r>
                        <a:rPr lang="en-US" sz="1800" b="0" baseline="0" dirty="0">
                          <a:solidFill>
                            <a:srgbClr val="000000"/>
                          </a:solidFill>
                          <a:effectLst/>
                          <a:latin typeface="Calibri" panose="020F0502020204030204" pitchFamily="34" charset="0"/>
                        </a:rPr>
                        <a:t> </a:t>
                      </a:r>
                      <a:r>
                        <a:rPr lang="en-US" sz="1800" b="0" dirty="0">
                          <a:solidFill>
                            <a:srgbClr val="000000"/>
                          </a:solidFill>
                          <a:effectLst/>
                          <a:latin typeface="Calibri" panose="020F0502020204030204" pitchFamily="34" charset="0"/>
                        </a:rPr>
                        <a:t>General Log  (questions for Medical Monitor) </a:t>
                      </a:r>
                    </a:p>
                    <a:p>
                      <a:pPr marL="0" marR="0">
                        <a:spcBef>
                          <a:spcPts val="0"/>
                        </a:spcBef>
                        <a:spcAft>
                          <a:spcPts val="0"/>
                        </a:spcAft>
                      </a:pPr>
                      <a:r>
                        <a:rPr lang="en-US" sz="1800" b="0" dirty="0">
                          <a:solidFill>
                            <a:srgbClr val="000000"/>
                          </a:solidFill>
                          <a:effectLst/>
                          <a:latin typeface="Calibri" panose="020F0502020204030204" pitchFamily="34" charset="0"/>
                        </a:rPr>
                        <a:t>SAE reporting, </a:t>
                      </a:r>
                      <a:r>
                        <a:rPr lang="en-US" sz="1800" b="0" baseline="0" dirty="0">
                          <a:solidFill>
                            <a:srgbClr val="000000"/>
                          </a:solidFill>
                          <a:effectLst/>
                          <a:latin typeface="Calibri" panose="020F0502020204030204" pitchFamily="34" charset="0"/>
                        </a:rPr>
                        <a:t>drug tracking, payment</a:t>
                      </a:r>
                      <a:endParaRPr lang="en-US" sz="1800" b="0" dirty="0">
                        <a:solidFill>
                          <a:srgbClr val="000000"/>
                        </a:solidFill>
                        <a:effectLst/>
                        <a:latin typeface="Calibri" panose="020F0502020204030204" pitchFamily="34" charset="0"/>
                        <a:ea typeface="Times New Roman"/>
                      </a:endParaRPr>
                    </a:p>
                  </a:txBody>
                  <a:tcPr marL="68580" marR="68580" marT="0" marB="0">
                    <a:solidFill>
                      <a:schemeClr val="accent1">
                        <a:lumMod val="20000"/>
                        <a:lumOff val="80000"/>
                      </a:schemeClr>
                    </a:solidFill>
                  </a:tcPr>
                </a:tc>
                <a:tc>
                  <a:txBody>
                    <a:bodyPr/>
                    <a:lstStyle/>
                    <a:p>
                      <a:pPr marL="0" marR="0">
                        <a:spcBef>
                          <a:spcPts val="0"/>
                        </a:spcBef>
                        <a:spcAft>
                          <a:spcPts val="0"/>
                        </a:spcAft>
                      </a:pPr>
                      <a:r>
                        <a:rPr lang="en-US" sz="1800" b="0" dirty="0">
                          <a:solidFill>
                            <a:srgbClr val="000000"/>
                          </a:solidFill>
                          <a:effectLst/>
                          <a:latin typeface="Calibri" panose="020F0502020204030204" pitchFamily="34" charset="0"/>
                        </a:rPr>
                        <a:t>Axiom Website</a:t>
                      </a:r>
                      <a:endParaRPr lang="en-US" sz="1800" b="0" dirty="0">
                        <a:solidFill>
                          <a:srgbClr val="000000"/>
                        </a:solidFill>
                        <a:effectLst/>
                        <a:latin typeface="Calibri" panose="020F0502020204030204" pitchFamily="34" charset="0"/>
                        <a:ea typeface="Times New Roman"/>
                      </a:endParaRPr>
                    </a:p>
                  </a:txBody>
                  <a:tcPr marL="68580" marR="68580" marT="0" marB="0">
                    <a:solidFill>
                      <a:schemeClr val="accent1">
                        <a:lumMod val="20000"/>
                        <a:lumOff val="80000"/>
                      </a:schemeClr>
                    </a:solidFill>
                  </a:tcPr>
                </a:tc>
                <a:extLst>
                  <a:ext uri="{0D108BD9-81ED-4DB2-BD59-A6C34878D82A}">
                    <a16:rowId xmlns:a16="http://schemas.microsoft.com/office/drawing/2014/main" val="10002"/>
                  </a:ext>
                </a:extLst>
              </a:tr>
              <a:tr h="457200">
                <a:tc>
                  <a:txBody>
                    <a:bodyPr/>
                    <a:lstStyle/>
                    <a:p>
                      <a:pPr marL="0" marR="0">
                        <a:spcBef>
                          <a:spcPts val="0"/>
                        </a:spcBef>
                        <a:spcAft>
                          <a:spcPts val="0"/>
                        </a:spcAft>
                      </a:pPr>
                      <a:r>
                        <a:rPr lang="en-US" sz="1800" b="1" dirty="0">
                          <a:solidFill>
                            <a:srgbClr val="000000"/>
                          </a:solidFill>
                          <a:effectLst/>
                          <a:latin typeface="Calibri" panose="020F0502020204030204" pitchFamily="34" charset="0"/>
                          <a:ea typeface="Times New Roman"/>
                        </a:rPr>
                        <a:t>Advarra</a:t>
                      </a:r>
                    </a:p>
                  </a:txBody>
                  <a:tcPr marL="68580" marR="68580" marT="0" marB="0">
                    <a:solidFill>
                      <a:schemeClr val="accent1">
                        <a:lumMod val="20000"/>
                        <a:lumOff val="80000"/>
                      </a:schemeClr>
                    </a:solidFill>
                  </a:tcPr>
                </a:tc>
                <a:tc>
                  <a:txBody>
                    <a:bodyPr/>
                    <a:lstStyle/>
                    <a:p>
                      <a:pPr marL="0" marR="0">
                        <a:spcBef>
                          <a:spcPts val="0"/>
                        </a:spcBef>
                        <a:spcAft>
                          <a:spcPts val="0"/>
                        </a:spcAft>
                      </a:pPr>
                      <a:r>
                        <a:rPr lang="en-US" sz="1800" b="0" dirty="0">
                          <a:solidFill>
                            <a:srgbClr val="000000"/>
                          </a:solidFill>
                          <a:effectLst/>
                          <a:latin typeface="Calibri" panose="020F0502020204030204" pitchFamily="34" charset="0"/>
                          <a:ea typeface="Times New Roman"/>
                        </a:rPr>
                        <a:t>Central IRB</a:t>
                      </a:r>
                    </a:p>
                  </a:txBody>
                  <a:tcPr marL="68580" marR="68580" marT="0" marB="0">
                    <a:solidFill>
                      <a:schemeClr val="accent1">
                        <a:lumMod val="20000"/>
                        <a:lumOff val="80000"/>
                      </a:schemeClr>
                    </a:solidFill>
                  </a:tcPr>
                </a:tc>
                <a:tc>
                  <a:txBody>
                    <a:bodyPr/>
                    <a:lstStyle/>
                    <a:p>
                      <a:pPr marL="0" marR="0">
                        <a:spcBef>
                          <a:spcPts val="0"/>
                        </a:spcBef>
                        <a:spcAft>
                          <a:spcPts val="0"/>
                        </a:spcAft>
                      </a:pPr>
                      <a:r>
                        <a:rPr lang="en-US" sz="1800" b="0" dirty="0">
                          <a:solidFill>
                            <a:srgbClr val="000000"/>
                          </a:solidFill>
                          <a:effectLst/>
                          <a:latin typeface="Calibri" panose="020F0502020204030204" pitchFamily="34" charset="0"/>
                          <a:ea typeface="Times New Roman"/>
                        </a:rPr>
                        <a:t>Advarra IRB website</a:t>
                      </a:r>
                    </a:p>
                  </a:txBody>
                  <a:tcPr marL="68580" marR="68580" marT="0" marB="0">
                    <a:solidFill>
                      <a:schemeClr val="accent1">
                        <a:lumMod val="20000"/>
                        <a:lumOff val="80000"/>
                      </a:schemeClr>
                    </a:solidFill>
                  </a:tcPr>
                </a:tc>
                <a:extLst>
                  <a:ext uri="{0D108BD9-81ED-4DB2-BD59-A6C34878D82A}">
                    <a16:rowId xmlns:a16="http://schemas.microsoft.com/office/drawing/2014/main" val="10003"/>
                  </a:ext>
                </a:extLst>
              </a:tr>
              <a:tr h="929640">
                <a:tc>
                  <a:txBody>
                    <a:bodyPr/>
                    <a:lstStyle/>
                    <a:p>
                      <a:pPr marL="0" marR="0">
                        <a:spcBef>
                          <a:spcPts val="0"/>
                        </a:spcBef>
                        <a:spcAft>
                          <a:spcPts val="0"/>
                        </a:spcAft>
                      </a:pPr>
                      <a:r>
                        <a:rPr lang="en-US" sz="1800" b="1" dirty="0">
                          <a:solidFill>
                            <a:srgbClr val="000000"/>
                          </a:solidFill>
                          <a:effectLst/>
                          <a:latin typeface="Calibri" panose="020F0502020204030204" pitchFamily="34" charset="0"/>
                        </a:rPr>
                        <a:t>TCG</a:t>
                      </a:r>
                      <a:endParaRPr lang="en-US" sz="1800" b="1" dirty="0">
                        <a:solidFill>
                          <a:srgbClr val="000000"/>
                        </a:solidFill>
                        <a:effectLst/>
                        <a:latin typeface="Calibri" panose="020F0502020204030204" pitchFamily="34" charset="0"/>
                        <a:ea typeface="Times New Roman"/>
                      </a:endParaRPr>
                    </a:p>
                  </a:txBody>
                  <a:tcPr marL="68580" marR="68580" marT="0" marB="0">
                    <a:solidFill>
                      <a:schemeClr val="accent1">
                        <a:lumMod val="20000"/>
                        <a:lumOff val="80000"/>
                      </a:schemeClr>
                    </a:solidFill>
                  </a:tcPr>
                </a:tc>
                <a:tc>
                  <a:txBody>
                    <a:bodyPr/>
                    <a:lstStyle/>
                    <a:p>
                      <a:pPr marL="0" marR="0">
                        <a:spcBef>
                          <a:spcPts val="0"/>
                        </a:spcBef>
                        <a:spcAft>
                          <a:spcPts val="0"/>
                        </a:spcAft>
                      </a:pPr>
                      <a:r>
                        <a:rPr lang="en-US" sz="1800" b="0" dirty="0">
                          <a:solidFill>
                            <a:srgbClr val="000000"/>
                          </a:solidFill>
                          <a:effectLst/>
                          <a:latin typeface="Calibri" panose="020F0502020204030204" pitchFamily="34" charset="0"/>
                        </a:rPr>
                        <a:t>Drug Supply</a:t>
                      </a:r>
                    </a:p>
                    <a:p>
                      <a:pPr marL="0" marR="0">
                        <a:spcBef>
                          <a:spcPts val="0"/>
                        </a:spcBef>
                        <a:spcAft>
                          <a:spcPts val="0"/>
                        </a:spcAft>
                      </a:pPr>
                      <a:r>
                        <a:rPr lang="en-US" sz="1800" b="0" dirty="0">
                          <a:solidFill>
                            <a:srgbClr val="000000"/>
                          </a:solidFill>
                          <a:effectLst/>
                          <a:latin typeface="Calibri" panose="020F0502020204030204" pitchFamily="34" charset="0"/>
                          <a:ea typeface="Times New Roman"/>
                        </a:rPr>
                        <a:t>Ancillary</a:t>
                      </a:r>
                      <a:r>
                        <a:rPr lang="en-US" sz="1800" b="0" baseline="0" dirty="0">
                          <a:solidFill>
                            <a:srgbClr val="000000"/>
                          </a:solidFill>
                          <a:effectLst/>
                          <a:latin typeface="Calibri" panose="020F0502020204030204" pitchFamily="34" charset="0"/>
                          <a:ea typeface="Times New Roman"/>
                        </a:rPr>
                        <a:t> supplies</a:t>
                      </a:r>
                    </a:p>
                    <a:p>
                      <a:pPr marL="0" marR="0">
                        <a:spcBef>
                          <a:spcPts val="0"/>
                        </a:spcBef>
                        <a:spcAft>
                          <a:spcPts val="0"/>
                        </a:spcAft>
                      </a:pPr>
                      <a:r>
                        <a:rPr lang="en-US" sz="1800" b="0" baseline="0" dirty="0">
                          <a:solidFill>
                            <a:srgbClr val="000000"/>
                          </a:solidFill>
                          <a:effectLst/>
                          <a:latin typeface="Calibri" panose="020F0502020204030204" pitchFamily="34" charset="0"/>
                          <a:ea typeface="Times New Roman"/>
                        </a:rPr>
                        <a:t>Rescue medication</a:t>
                      </a:r>
                      <a:endParaRPr lang="en-US" sz="1800" b="0" dirty="0">
                        <a:solidFill>
                          <a:srgbClr val="000000"/>
                        </a:solidFill>
                        <a:effectLst/>
                        <a:latin typeface="Calibri" panose="020F0502020204030204" pitchFamily="34" charset="0"/>
                        <a:ea typeface="Times New Roman"/>
                      </a:endParaRPr>
                    </a:p>
                  </a:txBody>
                  <a:tcPr marL="68580" marR="68580" marT="0" marB="0">
                    <a:solidFill>
                      <a:schemeClr val="accent1">
                        <a:lumMod val="20000"/>
                        <a:lumOff val="80000"/>
                      </a:schemeClr>
                    </a:solidFill>
                  </a:tcPr>
                </a:tc>
                <a:tc>
                  <a:txBody>
                    <a:bodyPr/>
                    <a:lstStyle/>
                    <a:p>
                      <a:pPr marL="0" marR="0">
                        <a:spcBef>
                          <a:spcPts val="0"/>
                        </a:spcBef>
                        <a:spcAft>
                          <a:spcPts val="0"/>
                        </a:spcAft>
                      </a:pPr>
                      <a:r>
                        <a:rPr lang="en-US" sz="1800" b="0" dirty="0">
                          <a:solidFill>
                            <a:srgbClr val="000000"/>
                          </a:solidFill>
                          <a:effectLst/>
                          <a:latin typeface="Calibri" panose="020F0502020204030204" pitchFamily="34" charset="0"/>
                        </a:rPr>
                        <a:t>Pharmacy Manual (</a:t>
                      </a:r>
                      <a:r>
                        <a:rPr lang="en-US" sz="1800" b="1" dirty="0">
                          <a:solidFill>
                            <a:srgbClr val="000000"/>
                          </a:solidFill>
                          <a:effectLst/>
                          <a:latin typeface="Calibri" panose="020F0502020204030204" pitchFamily="34" charset="0"/>
                        </a:rPr>
                        <a:t>unblinded</a:t>
                      </a:r>
                      <a:r>
                        <a:rPr lang="en-US" sz="1800" b="0" baseline="0" dirty="0">
                          <a:solidFill>
                            <a:srgbClr val="000000"/>
                          </a:solidFill>
                          <a:effectLst/>
                          <a:latin typeface="Calibri" panose="020F0502020204030204" pitchFamily="34" charset="0"/>
                        </a:rPr>
                        <a:t> only)</a:t>
                      </a:r>
                      <a:endParaRPr lang="en-US" sz="1800" b="0" dirty="0">
                        <a:solidFill>
                          <a:srgbClr val="000000"/>
                        </a:solidFill>
                        <a:effectLst/>
                        <a:latin typeface="Calibri" panose="020F0502020204030204" pitchFamily="34" charset="0"/>
                        <a:ea typeface="Times New Roman"/>
                      </a:endParaRPr>
                    </a:p>
                  </a:txBody>
                  <a:tcPr marL="68580" marR="68580" marT="0" marB="0">
                    <a:solidFill>
                      <a:schemeClr val="accent1">
                        <a:lumMod val="20000"/>
                        <a:lumOff val="80000"/>
                      </a:schemeClr>
                    </a:solidFill>
                  </a:tcPr>
                </a:tc>
                <a:extLst>
                  <a:ext uri="{0D108BD9-81ED-4DB2-BD59-A6C34878D82A}">
                    <a16:rowId xmlns:a16="http://schemas.microsoft.com/office/drawing/2014/main" val="10004"/>
                  </a:ext>
                </a:extLst>
              </a:tr>
              <a:tr h="481472">
                <a:tc>
                  <a:txBody>
                    <a:bodyPr/>
                    <a:lstStyle/>
                    <a:p>
                      <a:pPr marL="0" marR="0">
                        <a:spcBef>
                          <a:spcPts val="0"/>
                        </a:spcBef>
                        <a:spcAft>
                          <a:spcPts val="0"/>
                        </a:spcAft>
                      </a:pPr>
                      <a:r>
                        <a:rPr lang="en-US" sz="1800" b="1" dirty="0">
                          <a:solidFill>
                            <a:srgbClr val="000000"/>
                          </a:solidFill>
                          <a:effectLst/>
                          <a:latin typeface="Calibri" panose="020F0502020204030204" pitchFamily="34" charset="0"/>
                          <a:ea typeface="Times New Roman"/>
                        </a:rPr>
                        <a:t>Spire</a:t>
                      </a:r>
                    </a:p>
                  </a:txBody>
                  <a:tcPr marL="68580" marR="68580" marT="0" marB="0">
                    <a:solidFill>
                      <a:schemeClr val="accent1">
                        <a:lumMod val="20000"/>
                        <a:lumOff val="80000"/>
                      </a:schemeClr>
                    </a:solidFill>
                  </a:tcPr>
                </a:tc>
                <a:tc>
                  <a:txBody>
                    <a:bodyPr/>
                    <a:lstStyle/>
                    <a:p>
                      <a:pPr marL="0" marR="0">
                        <a:spcBef>
                          <a:spcPts val="0"/>
                        </a:spcBef>
                        <a:spcAft>
                          <a:spcPts val="0"/>
                        </a:spcAft>
                      </a:pPr>
                      <a:r>
                        <a:rPr lang="en-US" sz="1800" b="0" dirty="0">
                          <a:solidFill>
                            <a:srgbClr val="000000"/>
                          </a:solidFill>
                          <a:effectLst/>
                          <a:latin typeface="Calibri" panose="020F0502020204030204" pitchFamily="34" charset="0"/>
                          <a:ea typeface="Times New Roman"/>
                        </a:rPr>
                        <a:t>Imaging</a:t>
                      </a:r>
                    </a:p>
                  </a:txBody>
                  <a:tcPr marL="68580" marR="68580" marT="0" marB="0">
                    <a:solidFill>
                      <a:schemeClr val="accent1">
                        <a:lumMod val="20000"/>
                        <a:lumOff val="80000"/>
                      </a:schemeClr>
                    </a:solidFill>
                  </a:tcPr>
                </a:tc>
                <a:tc>
                  <a:txBody>
                    <a:bodyPr/>
                    <a:lstStyle/>
                    <a:p>
                      <a:pPr marL="0" marR="0">
                        <a:spcBef>
                          <a:spcPts val="0"/>
                        </a:spcBef>
                        <a:spcAft>
                          <a:spcPts val="0"/>
                        </a:spcAft>
                      </a:pPr>
                      <a:r>
                        <a:rPr lang="en-US" sz="1800" b="0" dirty="0">
                          <a:solidFill>
                            <a:srgbClr val="000000"/>
                          </a:solidFill>
                          <a:effectLst/>
                          <a:latin typeface="Calibri" panose="020F0502020204030204" pitchFamily="34" charset="0"/>
                          <a:ea typeface="Times New Roman"/>
                        </a:rPr>
                        <a:t>Imaging Manual</a:t>
                      </a:r>
                    </a:p>
                  </a:txBody>
                  <a:tcPr marL="68580" marR="68580" marT="0" marB="0">
                    <a:solidFill>
                      <a:schemeClr val="accent1">
                        <a:lumMod val="20000"/>
                        <a:lumOff val="80000"/>
                      </a:schemeClr>
                    </a:solidFill>
                  </a:tcPr>
                </a:tc>
                <a:extLst>
                  <a:ext uri="{0D108BD9-81ED-4DB2-BD59-A6C34878D82A}">
                    <a16:rowId xmlns:a16="http://schemas.microsoft.com/office/drawing/2014/main" val="10005"/>
                  </a:ext>
                </a:extLst>
              </a:tr>
              <a:tr h="481472">
                <a:tc>
                  <a:txBody>
                    <a:bodyPr/>
                    <a:lstStyle/>
                    <a:p>
                      <a:pPr marL="0" marR="0">
                        <a:spcBef>
                          <a:spcPts val="0"/>
                        </a:spcBef>
                        <a:spcAft>
                          <a:spcPts val="0"/>
                        </a:spcAft>
                      </a:pPr>
                      <a:r>
                        <a:rPr lang="en-US" sz="1800" b="1" dirty="0">
                          <a:solidFill>
                            <a:srgbClr val="000000"/>
                          </a:solidFill>
                          <a:effectLst/>
                          <a:latin typeface="Calibri" panose="020F0502020204030204" pitchFamily="34" charset="0"/>
                          <a:ea typeface="Times New Roman"/>
                        </a:rPr>
                        <a:t>Analgesic Solutions</a:t>
                      </a:r>
                    </a:p>
                  </a:txBody>
                  <a:tcPr marL="68580" marR="68580" marT="0" marB="0">
                    <a:solidFill>
                      <a:schemeClr val="accent1">
                        <a:lumMod val="20000"/>
                        <a:lumOff val="80000"/>
                      </a:schemeClr>
                    </a:solidFill>
                  </a:tcPr>
                </a:tc>
                <a:tc>
                  <a:txBody>
                    <a:bodyPr/>
                    <a:lstStyle/>
                    <a:p>
                      <a:pPr marL="0" marR="0">
                        <a:spcBef>
                          <a:spcPts val="0"/>
                        </a:spcBef>
                        <a:spcAft>
                          <a:spcPts val="0"/>
                        </a:spcAft>
                      </a:pPr>
                      <a:r>
                        <a:rPr lang="en-US" sz="1800" b="0" dirty="0">
                          <a:solidFill>
                            <a:srgbClr val="000000"/>
                          </a:solidFill>
                          <a:effectLst/>
                          <a:latin typeface="Calibri" panose="020F0502020204030204" pitchFamily="34" charset="0"/>
                          <a:ea typeface="Times New Roman"/>
                        </a:rPr>
                        <a:t>APR/PRR Training</a:t>
                      </a:r>
                    </a:p>
                  </a:txBody>
                  <a:tcPr marL="68580" marR="68580" marT="0" marB="0">
                    <a:solidFill>
                      <a:schemeClr val="accent1">
                        <a:lumMod val="20000"/>
                        <a:lumOff val="80000"/>
                      </a:schemeClr>
                    </a:solidFill>
                  </a:tcPr>
                </a:tc>
                <a:tc>
                  <a:txBody>
                    <a:bodyPr/>
                    <a:lstStyle/>
                    <a:p>
                      <a:pPr marL="0" marR="0">
                        <a:spcBef>
                          <a:spcPts val="0"/>
                        </a:spcBef>
                        <a:spcAft>
                          <a:spcPts val="0"/>
                        </a:spcAft>
                      </a:pPr>
                      <a:r>
                        <a:rPr lang="en-US" sz="1800" b="0" dirty="0">
                          <a:solidFill>
                            <a:srgbClr val="000000"/>
                          </a:solidFill>
                          <a:effectLst/>
                          <a:latin typeface="Calibri" panose="020F0502020204030204" pitchFamily="34" charset="0"/>
                          <a:ea typeface="Times New Roman"/>
                        </a:rPr>
                        <a:t>Training Modules</a:t>
                      </a:r>
                    </a:p>
                  </a:txBody>
                  <a:tcPr marL="68580" marR="68580" marT="0" marB="0">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127454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89754"/>
            <a:ext cx="8276884" cy="702213"/>
          </a:xfrm>
        </p:spPr>
        <p:txBody>
          <a:bodyPr>
            <a:normAutofit/>
          </a:bodyPr>
          <a:lstStyle/>
          <a:p>
            <a:r>
              <a:rPr lang="en-US" dirty="0"/>
              <a:t>ZILRETTA:  The First and Only FDA-Approved Extended Release, Intra-articular Therapy for OA Knee Pain </a:t>
            </a:r>
          </a:p>
        </p:txBody>
      </p:sp>
      <p:sp>
        <p:nvSpPr>
          <p:cNvPr id="4" name="Slide Number Placeholder 3"/>
          <p:cNvSpPr>
            <a:spLocks noGrp="1"/>
          </p:cNvSpPr>
          <p:nvPr>
            <p:ph type="sldNum" sz="quarter" idx="12"/>
          </p:nvPr>
        </p:nvSpPr>
        <p:spPr/>
        <p:txBody>
          <a:bodyPr/>
          <a:lstStyle/>
          <a:p>
            <a:fld id="{78E2AA3D-D990-4B6F-97B7-291C1FC73D54}" type="slidenum">
              <a:rPr lang="en-US" sz="1600">
                <a:solidFill>
                  <a:srgbClr val="77787C"/>
                </a:solidFill>
              </a:rPr>
              <a:pPr/>
              <a:t>8</a:t>
            </a:fld>
            <a:endParaRPr lang="en-US" sz="1600" dirty="0">
              <a:solidFill>
                <a:srgbClr val="77787C"/>
              </a:solidFill>
            </a:endParaRPr>
          </a:p>
        </p:txBody>
      </p:sp>
      <p:sp>
        <p:nvSpPr>
          <p:cNvPr id="5" name="Content Placeholder 2"/>
          <p:cNvSpPr txBox="1">
            <a:spLocks/>
          </p:cNvSpPr>
          <p:nvPr/>
        </p:nvSpPr>
        <p:spPr>
          <a:xfrm>
            <a:off x="205382" y="1138394"/>
            <a:ext cx="5233517" cy="3483969"/>
          </a:xfrm>
          <a:prstGeom prst="rect">
            <a:avLst/>
          </a:prstGeom>
        </p:spPr>
        <p:txBody>
          <a:bodyPr/>
          <a:lstStyle/>
          <a:p>
            <a:pPr marL="342900" indent="-342900" eaLnBrk="0" hangingPunct="0">
              <a:lnSpc>
                <a:spcPct val="90000"/>
              </a:lnSpc>
              <a:spcBef>
                <a:spcPts val="600"/>
              </a:spcBef>
              <a:spcAft>
                <a:spcPts val="600"/>
              </a:spcAft>
              <a:buClr>
                <a:srgbClr val="81B73B"/>
              </a:buClr>
              <a:buSzPct val="120000"/>
              <a:buFont typeface="Arial" pitchFamily="34" charset="0"/>
              <a:buChar char="•"/>
              <a:defRPr/>
            </a:pPr>
            <a:endParaRPr lang="en-US" sz="2000" kern="0" spc="-30" dirty="0">
              <a:solidFill>
                <a:srgbClr val="000000"/>
              </a:solidFill>
              <a:ea typeface="MS PGothic"/>
            </a:endParaRPr>
          </a:p>
        </p:txBody>
      </p:sp>
      <p:sp>
        <p:nvSpPr>
          <p:cNvPr id="3" name="Oval 2"/>
          <p:cNvSpPr/>
          <p:nvPr/>
        </p:nvSpPr>
        <p:spPr bwMode="auto">
          <a:xfrm>
            <a:off x="6105740" y="1166749"/>
            <a:ext cx="5588469" cy="1713629"/>
          </a:xfrm>
          <a:prstGeom prst="ellipse">
            <a:avLst/>
          </a:prstGeom>
          <a:solidFill>
            <a:schemeClr val="bg1">
              <a:alpha val="73000"/>
            </a:schemeClr>
          </a:solidFill>
          <a:ln w="9525" cap="flat" cmpd="sng" algn="ctr">
            <a:noFill/>
            <a:prstDash val="solid"/>
            <a:round/>
            <a:headEnd type="none" w="med" len="med"/>
            <a:tailEnd type="none" w="med" len="med"/>
          </a:ln>
          <a:effectLst>
            <a:softEdge rad="419100"/>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prstClr val="black"/>
              </a:solidFill>
              <a:latin typeface="Arial" pitchFamily="34" charset="0"/>
              <a:ea typeface="MS PGothic" pitchFamily="34" charset="-128"/>
            </a:endParaRPr>
          </a:p>
        </p:txBody>
      </p:sp>
      <p:sp>
        <p:nvSpPr>
          <p:cNvPr id="9" name="Rectangle 8"/>
          <p:cNvSpPr/>
          <p:nvPr/>
        </p:nvSpPr>
        <p:spPr>
          <a:xfrm>
            <a:off x="416482" y="6623737"/>
            <a:ext cx="1426994" cy="200055"/>
          </a:xfrm>
          <a:prstGeom prst="rect">
            <a:avLst/>
          </a:prstGeom>
        </p:spPr>
        <p:txBody>
          <a:bodyPr wrap="none">
            <a:spAutoFit/>
          </a:bodyPr>
          <a:lstStyle/>
          <a:p>
            <a:r>
              <a:rPr lang="en-US" sz="700" dirty="0">
                <a:solidFill>
                  <a:srgbClr val="DADADC">
                    <a:lumMod val="25000"/>
                  </a:srgbClr>
                </a:solidFill>
              </a:rPr>
              <a:t>¹PLGA: poly(lactic-co-glycolic acid)</a:t>
            </a:r>
          </a:p>
        </p:txBody>
      </p:sp>
      <p:pic>
        <p:nvPicPr>
          <p:cNvPr id="10" name="Picture 9"/>
          <p:cNvPicPr>
            <a:picLocks noChangeAspect="1"/>
          </p:cNvPicPr>
          <p:nvPr/>
        </p:nvPicPr>
        <p:blipFill rotWithShape="1">
          <a:blip r:embed="rId3"/>
          <a:srcRect t="2989" b="2989"/>
          <a:stretch/>
        </p:blipFill>
        <p:spPr>
          <a:xfrm>
            <a:off x="5438899" y="935029"/>
            <a:ext cx="3687334" cy="3687334"/>
          </a:xfrm>
          <a:prstGeom prst="ellipse">
            <a:avLst/>
          </a:prstGeom>
          <a:noFill/>
          <a:ln>
            <a:noFill/>
          </a:ln>
        </p:spPr>
      </p:pic>
      <p:sp>
        <p:nvSpPr>
          <p:cNvPr id="11" name="Rectangle 10"/>
          <p:cNvSpPr/>
          <p:nvPr/>
        </p:nvSpPr>
        <p:spPr>
          <a:xfrm>
            <a:off x="7976175" y="4440813"/>
            <a:ext cx="1150058" cy="369332"/>
          </a:xfrm>
          <a:prstGeom prst="rect">
            <a:avLst/>
          </a:prstGeom>
        </p:spPr>
        <p:txBody>
          <a:bodyPr wrap="square">
            <a:spAutoFit/>
          </a:bodyPr>
          <a:lstStyle/>
          <a:p>
            <a:pPr algn="ctr"/>
            <a:r>
              <a:rPr lang="en-US" sz="900" kern="0" spc="-30" dirty="0">
                <a:solidFill>
                  <a:srgbClr val="000000"/>
                </a:solidFill>
                <a:ea typeface="MS PGothic"/>
              </a:rPr>
              <a:t>Illustration by Robert Margulies, M.S.</a:t>
            </a:r>
          </a:p>
        </p:txBody>
      </p:sp>
      <p:sp>
        <p:nvSpPr>
          <p:cNvPr id="19" name="TextBox 18"/>
          <p:cNvSpPr txBox="1"/>
          <p:nvPr/>
        </p:nvSpPr>
        <p:spPr>
          <a:xfrm>
            <a:off x="7369284" y="6071582"/>
            <a:ext cx="1405617" cy="405956"/>
          </a:xfrm>
          <a:prstGeom prst="rect">
            <a:avLst/>
          </a:prstGeom>
          <a:noFill/>
        </p:spPr>
        <p:txBody>
          <a:bodyPr wrap="square" lIns="81994" tIns="40995" rIns="81994" bIns="40995" rtlCol="0" anchor="ctr">
            <a:spAutoFit/>
          </a:bodyPr>
          <a:lstStyle/>
          <a:p>
            <a:pPr algn="ctr"/>
            <a:r>
              <a:rPr lang="en-US" sz="1050" b="1" dirty="0">
                <a:solidFill>
                  <a:prstClr val="black"/>
                </a:solidFill>
              </a:rPr>
              <a:t>Green:  PLGA matrix </a:t>
            </a:r>
          </a:p>
          <a:p>
            <a:pPr algn="ctr"/>
            <a:r>
              <a:rPr lang="en-US" sz="1050" b="1" dirty="0">
                <a:solidFill>
                  <a:prstClr val="black"/>
                </a:solidFill>
              </a:rPr>
              <a:t>Blue: TA crystals</a:t>
            </a:r>
          </a:p>
        </p:txBody>
      </p:sp>
      <p:sp>
        <p:nvSpPr>
          <p:cNvPr id="20" name="TextBox 19"/>
          <p:cNvSpPr txBox="1"/>
          <p:nvPr/>
        </p:nvSpPr>
        <p:spPr>
          <a:xfrm>
            <a:off x="5096083" y="6050890"/>
            <a:ext cx="2388358" cy="405956"/>
          </a:xfrm>
          <a:prstGeom prst="rect">
            <a:avLst/>
          </a:prstGeom>
          <a:noFill/>
        </p:spPr>
        <p:txBody>
          <a:bodyPr wrap="square" lIns="81994" tIns="40995" rIns="81994" bIns="40995" rtlCol="0" anchor="ctr">
            <a:spAutoFit/>
          </a:bodyPr>
          <a:lstStyle/>
          <a:p>
            <a:pPr algn="ctr"/>
            <a:r>
              <a:rPr lang="en-US" sz="1050" b="1" dirty="0">
                <a:solidFill>
                  <a:prstClr val="black"/>
                </a:solidFill>
              </a:rPr>
              <a:t>Controlled diffusion of TA</a:t>
            </a:r>
          </a:p>
          <a:p>
            <a:pPr algn="ctr"/>
            <a:r>
              <a:rPr lang="en-US" sz="1050" b="1" dirty="0">
                <a:solidFill>
                  <a:prstClr val="black"/>
                </a:solidFill>
              </a:rPr>
              <a:t> via  </a:t>
            </a:r>
            <a:r>
              <a:rPr lang="en-US" sz="1050" b="1" dirty="0" err="1">
                <a:solidFill>
                  <a:prstClr val="black"/>
                </a:solidFill>
              </a:rPr>
              <a:t>nano</a:t>
            </a:r>
            <a:r>
              <a:rPr lang="en-US" sz="1050" b="1" dirty="0">
                <a:solidFill>
                  <a:prstClr val="black"/>
                </a:solidFill>
              </a:rPr>
              <a:t>-channels </a:t>
            </a:r>
          </a:p>
        </p:txBody>
      </p:sp>
      <p:sp>
        <p:nvSpPr>
          <p:cNvPr id="22" name="Content Placeholder 7"/>
          <p:cNvSpPr txBox="1">
            <a:spLocks/>
          </p:cNvSpPr>
          <p:nvPr/>
        </p:nvSpPr>
        <p:spPr>
          <a:xfrm>
            <a:off x="222923" y="964795"/>
            <a:ext cx="5198434" cy="5512743"/>
          </a:xfrm>
          <a:prstGeom prst="rect">
            <a:avLst/>
          </a:prstGeom>
        </p:spPr>
        <p:txBody>
          <a:bodyPr>
            <a:normAutofit fontScale="92500" lnSpcReduction="10000"/>
          </a:bodyPr>
          <a:lstStyle>
            <a:lvl1pPr marL="0" indent="0" algn="l" defTabSz="914400" rtl="0" eaLnBrk="1" latinLnBrk="0" hangingPunct="1">
              <a:lnSpc>
                <a:spcPct val="90000"/>
              </a:lnSpc>
              <a:spcBef>
                <a:spcPts val="1000"/>
              </a:spcBef>
              <a:buClr>
                <a:schemeClr val="accent1"/>
              </a:buClr>
              <a:buSzPct val="120000"/>
              <a:buFont typeface="Wingdings" panose="05000000000000000000" pitchFamily="2" charset="2"/>
              <a:buNone/>
              <a:defRPr sz="2000" b="1" kern="1200" spc="-30" baseline="0">
                <a:solidFill>
                  <a:schemeClr val="tx1"/>
                </a:solidFill>
                <a:latin typeface="+mn-lt"/>
                <a:ea typeface="+mn-ea"/>
                <a:cs typeface="+mn-cs"/>
              </a:defRPr>
            </a:lvl1pPr>
            <a:lvl2pPr marL="571500" indent="-228600" algn="l" defTabSz="914400" rtl="0" eaLnBrk="1" latinLnBrk="0" hangingPunct="1">
              <a:lnSpc>
                <a:spcPct val="90000"/>
              </a:lnSpc>
              <a:spcBef>
                <a:spcPts val="500"/>
              </a:spcBef>
              <a:buClr>
                <a:schemeClr val="accent1"/>
              </a:buClr>
              <a:buSzPct val="100000"/>
              <a:buFont typeface="Calibri" panose="020F0502020204030204" pitchFamily="34" charset="0"/>
              <a:buChar char="•"/>
              <a:defRPr sz="1800" kern="1200" spc="-30" baseline="0">
                <a:solidFill>
                  <a:schemeClr val="tx1"/>
                </a:solidFill>
                <a:latin typeface="+mn-lt"/>
                <a:ea typeface="+mn-ea"/>
                <a:cs typeface="+mn-cs"/>
              </a:defRPr>
            </a:lvl2pPr>
            <a:lvl3pPr marL="1031875" indent="-231775" algn="l" defTabSz="914400" rtl="0" eaLnBrk="1" latinLnBrk="0" hangingPunct="1">
              <a:lnSpc>
                <a:spcPct val="90000"/>
              </a:lnSpc>
              <a:spcBef>
                <a:spcPts val="500"/>
              </a:spcBef>
              <a:buClr>
                <a:schemeClr val="accent1"/>
              </a:buClr>
              <a:buSzPct val="120000"/>
              <a:buFont typeface="Calibri" panose="020F0502020204030204" pitchFamily="34" charset="0"/>
              <a:buChar char="–"/>
              <a:defRPr sz="1600" kern="1200" spc="-30" baseline="0">
                <a:solidFill>
                  <a:schemeClr val="tx1"/>
                </a:solidFill>
                <a:latin typeface="+mn-lt"/>
                <a:ea typeface="+mn-ea"/>
                <a:cs typeface="+mn-cs"/>
              </a:defRPr>
            </a:lvl3pPr>
            <a:lvl4pPr marL="1543050" indent="-171450" algn="l" defTabSz="914400" rtl="0" eaLnBrk="1" latinLnBrk="0" hangingPunct="1">
              <a:lnSpc>
                <a:spcPct val="90000"/>
              </a:lnSpc>
              <a:spcBef>
                <a:spcPts val="500"/>
              </a:spcBef>
              <a:buClr>
                <a:schemeClr val="accent1"/>
              </a:buClr>
              <a:buSzPct val="120000"/>
              <a:buFont typeface="Wingdings" panose="05000000000000000000" pitchFamily="2" charset="2"/>
              <a:buChar char="§"/>
              <a:defRPr sz="1400" kern="1200" spc="-30" baseline="0">
                <a:solidFill>
                  <a:schemeClr val="tx1"/>
                </a:solidFill>
                <a:latin typeface="+mn-lt"/>
                <a:ea typeface="+mn-ea"/>
                <a:cs typeface="+mn-cs"/>
              </a:defRPr>
            </a:lvl4pPr>
            <a:lvl5pPr marL="2000250" indent="-171450" algn="l" defTabSz="914400" rtl="0" eaLnBrk="1" latinLnBrk="0" hangingPunct="1">
              <a:lnSpc>
                <a:spcPct val="90000"/>
              </a:lnSpc>
              <a:spcBef>
                <a:spcPts val="500"/>
              </a:spcBef>
              <a:buClr>
                <a:schemeClr val="accent1"/>
              </a:buClr>
              <a:buSzPct val="120000"/>
              <a:buFont typeface="Arial" panose="020B0604020202020204" pitchFamily="34" charset="0"/>
              <a:buChar char="•"/>
              <a:defRPr sz="14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buClr>
                <a:srgbClr val="628F31"/>
              </a:buClr>
            </a:pPr>
            <a:r>
              <a:rPr lang="en-US" sz="2200" dirty="0">
                <a:solidFill>
                  <a:srgbClr val="699D2F"/>
                </a:solidFill>
                <a:ea typeface="MS PGothic"/>
                <a:cs typeface="Calibri" pitchFamily="34" charset="0"/>
              </a:rPr>
              <a:t>ZILRETTA is a non-opioid therapy which utilizes triamcinolone acetonide (TA) embedded in Flexion’s proprietary PLGA microsphere formulation to: </a:t>
            </a:r>
            <a:endParaRPr lang="en-US" dirty="0">
              <a:solidFill>
                <a:prstClr val="black"/>
              </a:solidFill>
            </a:endParaRPr>
          </a:p>
          <a:p>
            <a:pPr marL="400050" lvl="1">
              <a:spcBef>
                <a:spcPts val="600"/>
              </a:spcBef>
              <a:spcAft>
                <a:spcPts val="200"/>
              </a:spcAft>
              <a:buClr>
                <a:srgbClr val="628F31"/>
              </a:buClr>
            </a:pPr>
            <a:r>
              <a:rPr lang="en-US" dirty="0">
                <a:solidFill>
                  <a:prstClr val="black"/>
                </a:solidFill>
              </a:rPr>
              <a:t>Provide proven pain relief over 12 weeks, with a safety profile similar to placebo.</a:t>
            </a:r>
          </a:p>
          <a:p>
            <a:pPr marL="400050" lvl="1">
              <a:spcBef>
                <a:spcPts val="600"/>
              </a:spcBef>
              <a:spcAft>
                <a:spcPts val="200"/>
              </a:spcAft>
              <a:buClr>
                <a:srgbClr val="628F31"/>
              </a:buClr>
            </a:pPr>
            <a:r>
              <a:rPr lang="en-US" dirty="0">
                <a:solidFill>
                  <a:prstClr val="black"/>
                </a:solidFill>
              </a:rPr>
              <a:t>Deliver extended release of medicine at the source of the patient’s pain</a:t>
            </a:r>
          </a:p>
          <a:p>
            <a:pPr marL="400050" lvl="1">
              <a:spcBef>
                <a:spcPts val="600"/>
              </a:spcBef>
              <a:spcAft>
                <a:spcPts val="200"/>
              </a:spcAft>
              <a:buClr>
                <a:srgbClr val="628F31"/>
              </a:buClr>
            </a:pPr>
            <a:r>
              <a:rPr lang="en-US" dirty="0">
                <a:solidFill>
                  <a:prstClr val="black"/>
                </a:solidFill>
              </a:rPr>
              <a:t>Provide significant therapeutic benefit through targeted delivery</a:t>
            </a:r>
          </a:p>
          <a:p>
            <a:pPr marL="171450" lvl="1" indent="0">
              <a:spcBef>
                <a:spcPts val="600"/>
              </a:spcBef>
              <a:spcAft>
                <a:spcPts val="200"/>
              </a:spcAft>
              <a:buClr>
                <a:srgbClr val="628F31"/>
              </a:buClr>
              <a:buFont typeface="Calibri" panose="020F0502020204030204" pitchFamily="34" charset="0"/>
              <a:buNone/>
            </a:pPr>
            <a:endParaRPr lang="en-US" sz="2400" b="1" dirty="0">
              <a:solidFill>
                <a:srgbClr val="0063AE"/>
              </a:solidFill>
            </a:endParaRPr>
          </a:p>
          <a:p>
            <a:pPr marL="0" lvl="1" indent="0">
              <a:spcBef>
                <a:spcPts val="600"/>
              </a:spcBef>
              <a:spcAft>
                <a:spcPts val="600"/>
              </a:spcAft>
              <a:buClr>
                <a:srgbClr val="628F31"/>
              </a:buClr>
              <a:buSzPct val="120000"/>
              <a:buFont typeface="Calibri" panose="020F0502020204030204" pitchFamily="34" charset="0"/>
              <a:buNone/>
            </a:pPr>
            <a:r>
              <a:rPr lang="en-US" sz="2200" b="1" dirty="0">
                <a:solidFill>
                  <a:srgbClr val="699D2F"/>
                </a:solidFill>
                <a:ea typeface="MS PGothic"/>
                <a:cs typeface="Calibri" pitchFamily="34" charset="0"/>
              </a:rPr>
              <a:t>ZILRETTA PK/PD studies showed:</a:t>
            </a:r>
          </a:p>
          <a:p>
            <a:pPr marL="400050" lvl="1">
              <a:spcBef>
                <a:spcPts val="600"/>
              </a:spcBef>
              <a:spcAft>
                <a:spcPts val="200"/>
              </a:spcAft>
              <a:buClr>
                <a:srgbClr val="628F31"/>
              </a:buClr>
            </a:pPr>
            <a:r>
              <a:rPr lang="en-US" dirty="0">
                <a:solidFill>
                  <a:prstClr val="black"/>
                </a:solidFill>
              </a:rPr>
              <a:t>Documented Synovial Fluid concentrations through 12 weeks</a:t>
            </a:r>
          </a:p>
          <a:p>
            <a:pPr marL="400050" lvl="1">
              <a:spcBef>
                <a:spcPts val="600"/>
              </a:spcBef>
              <a:spcAft>
                <a:spcPts val="200"/>
              </a:spcAft>
              <a:buClr>
                <a:srgbClr val="628F31"/>
              </a:buClr>
            </a:pPr>
            <a:r>
              <a:rPr lang="en-US" dirty="0">
                <a:solidFill>
                  <a:prstClr val="black"/>
                </a:solidFill>
              </a:rPr>
              <a:t>Peak plasma concentrations were 11-fold lower than immediate release TA</a:t>
            </a:r>
          </a:p>
          <a:p>
            <a:pPr marL="400050" lvl="1">
              <a:spcBef>
                <a:spcPts val="600"/>
              </a:spcBef>
              <a:spcAft>
                <a:spcPts val="200"/>
              </a:spcAft>
              <a:buClr>
                <a:srgbClr val="628F31"/>
              </a:buClr>
            </a:pPr>
            <a:r>
              <a:rPr lang="en-US" dirty="0">
                <a:solidFill>
                  <a:prstClr val="black"/>
                </a:solidFill>
              </a:rPr>
              <a:t>Minimal effects on blood glucose vs a standard steroid in Type 2 diabetes patients with knee OA 72 hours post dosing (primary endpoint)</a:t>
            </a:r>
          </a:p>
          <a:p>
            <a:pPr marL="400050" lvl="1">
              <a:spcBef>
                <a:spcPts val="600"/>
              </a:spcBef>
              <a:spcAft>
                <a:spcPts val="200"/>
              </a:spcAft>
              <a:buClr>
                <a:srgbClr val="628F31"/>
              </a:buClr>
            </a:pPr>
            <a:endParaRPr lang="en-US" dirty="0">
              <a:solidFill>
                <a:prstClr val="black"/>
              </a:solidFill>
            </a:endParaRPr>
          </a:p>
          <a:p>
            <a:pPr marL="860425" lvl="2">
              <a:spcBef>
                <a:spcPts val="600"/>
              </a:spcBef>
              <a:spcAft>
                <a:spcPts val="200"/>
              </a:spcAft>
              <a:buClr>
                <a:srgbClr val="628F31"/>
              </a:buClr>
            </a:pPr>
            <a:endParaRPr lang="en-US" dirty="0">
              <a:solidFill>
                <a:prstClr val="black"/>
              </a:solidFill>
            </a:endParaRPr>
          </a:p>
          <a:p>
            <a:pPr marL="400050" lvl="1">
              <a:spcBef>
                <a:spcPts val="600"/>
              </a:spcBef>
              <a:spcAft>
                <a:spcPts val="200"/>
              </a:spcAft>
              <a:buClr>
                <a:srgbClr val="628F31"/>
              </a:buClr>
            </a:pPr>
            <a:endParaRPr lang="en-US" dirty="0">
              <a:solidFill>
                <a:prstClr val="black"/>
              </a:solidFill>
            </a:endParaRPr>
          </a:p>
          <a:p>
            <a:pPr marL="339725" lvl="1">
              <a:spcBef>
                <a:spcPts val="600"/>
              </a:spcBef>
              <a:spcAft>
                <a:spcPts val="600"/>
              </a:spcAft>
              <a:buClr>
                <a:srgbClr val="628F31"/>
              </a:buClr>
            </a:pPr>
            <a:endParaRPr lang="en-US" dirty="0">
              <a:solidFill>
                <a:srgbClr val="DADADC">
                  <a:lumMod val="25000"/>
                </a:srgbClr>
              </a:solidFill>
            </a:endParaRPr>
          </a:p>
        </p:txBody>
      </p:sp>
      <p:pic>
        <p:nvPicPr>
          <p:cNvPr id="9219" name="Picture 3" descr="C:\Users\syoung\Desktop\FlexionMOAima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8898" y="4830147"/>
            <a:ext cx="1748001" cy="121630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syoung\Desktop\RamanMicroscopycross-sectionalview_microspher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84441" y="4810145"/>
            <a:ext cx="1302223" cy="1288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386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000000"/>
                </a:solidFill>
              </a:rPr>
              <a:t>Tools provided to Sites</a:t>
            </a:r>
          </a:p>
        </p:txBody>
      </p:sp>
      <p:sp>
        <p:nvSpPr>
          <p:cNvPr id="3" name="Slide Number Placeholder 2"/>
          <p:cNvSpPr>
            <a:spLocks noGrp="1"/>
          </p:cNvSpPr>
          <p:nvPr>
            <p:ph type="sldNum" sz="quarter" idx="10"/>
          </p:nvPr>
        </p:nvSpPr>
        <p:spPr/>
        <p:txBody>
          <a:bodyPr/>
          <a:lstStyle/>
          <a:p>
            <a:pPr>
              <a:defRPr/>
            </a:pPr>
            <a:fld id="{96BD5707-9935-41CD-9F25-73E490A68552}" type="slidenum">
              <a:rPr lang="en-US" smtClean="0"/>
              <a:pPr>
                <a:defRPr/>
              </a:pPr>
              <a:t>80</a:t>
            </a:fld>
            <a:endParaRPr lang="en-US" dirty="0"/>
          </a:p>
        </p:txBody>
      </p:sp>
      <p:sp>
        <p:nvSpPr>
          <p:cNvPr id="4" name="Footer Placeholder 3"/>
          <p:cNvSpPr>
            <a:spLocks noGrp="1"/>
          </p:cNvSpPr>
          <p:nvPr>
            <p:ph type="ftr" sz="quarter" idx="12"/>
          </p:nvPr>
        </p:nvSpPr>
        <p:spPr/>
        <p:txBody>
          <a:bodyPr/>
          <a:lstStyle/>
          <a:p>
            <a:pPr>
              <a:defRPr/>
            </a:pPr>
            <a:r>
              <a:rPr lang="en-US" sz="1200" dirty="0"/>
              <a:t>CONFIDENTIAL</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54606923"/>
              </p:ext>
            </p:extLst>
          </p:nvPr>
        </p:nvGraphicFramePr>
        <p:xfrm>
          <a:off x="304800" y="1210381"/>
          <a:ext cx="8534400" cy="4504619"/>
        </p:xfrm>
        <a:graphic>
          <a:graphicData uri="http://schemas.openxmlformats.org/drawingml/2006/table">
            <a:tbl>
              <a:tblPr firstRow="1" firstCol="1" bandRow="1">
                <a:tableStyleId>{21E4AEA4-8DFA-4A89-87EB-49C32662AFE0}</a:tableStyleId>
              </a:tblPr>
              <a:tblGrid>
                <a:gridCol w="2743200">
                  <a:extLst>
                    <a:ext uri="{9D8B030D-6E8A-4147-A177-3AD203B41FA5}">
                      <a16:colId xmlns:a16="http://schemas.microsoft.com/office/drawing/2014/main" val="20000"/>
                    </a:ext>
                  </a:extLst>
                </a:gridCol>
                <a:gridCol w="3843130">
                  <a:extLst>
                    <a:ext uri="{9D8B030D-6E8A-4147-A177-3AD203B41FA5}">
                      <a16:colId xmlns:a16="http://schemas.microsoft.com/office/drawing/2014/main" val="20001"/>
                    </a:ext>
                  </a:extLst>
                </a:gridCol>
                <a:gridCol w="1948070">
                  <a:extLst>
                    <a:ext uri="{9D8B030D-6E8A-4147-A177-3AD203B41FA5}">
                      <a16:colId xmlns:a16="http://schemas.microsoft.com/office/drawing/2014/main" val="20002"/>
                    </a:ext>
                  </a:extLst>
                </a:gridCol>
              </a:tblGrid>
              <a:tr h="594815">
                <a:tc>
                  <a:txBody>
                    <a:bodyPr/>
                    <a:lstStyle/>
                    <a:p>
                      <a:pPr marL="0" marR="0">
                        <a:spcBef>
                          <a:spcPts val="0"/>
                        </a:spcBef>
                        <a:spcAft>
                          <a:spcPts val="0"/>
                        </a:spcAft>
                      </a:pPr>
                      <a:r>
                        <a:rPr lang="en-US" sz="1800" dirty="0">
                          <a:solidFill>
                            <a:srgbClr val="000000"/>
                          </a:solidFill>
                          <a:effectLst/>
                          <a:latin typeface="Calibri" panose="020F0502020204030204" pitchFamily="34" charset="0"/>
                        </a:rPr>
                        <a:t>Tool</a:t>
                      </a:r>
                      <a:endParaRPr lang="en-US" sz="1800" dirty="0">
                        <a:solidFill>
                          <a:srgbClr val="000000"/>
                        </a:solidFill>
                        <a:effectLst/>
                        <a:latin typeface="Calibri" panose="020F0502020204030204" pitchFamily="34" charset="0"/>
                        <a:ea typeface="Times New Roman"/>
                      </a:endParaRPr>
                    </a:p>
                  </a:txBody>
                  <a:tcPr marL="68580" marR="68580" marT="0" marB="0">
                    <a:solidFill>
                      <a:schemeClr val="accent3">
                        <a:lumMod val="60000"/>
                        <a:lumOff val="40000"/>
                      </a:schemeClr>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rPr>
                        <a:t>Target audience</a:t>
                      </a:r>
                      <a:endParaRPr lang="en-US" sz="1800" dirty="0">
                        <a:solidFill>
                          <a:srgbClr val="000000"/>
                        </a:solidFill>
                        <a:effectLst/>
                        <a:latin typeface="Calibri" panose="020F0502020204030204" pitchFamily="34" charset="0"/>
                        <a:ea typeface="Times New Roman"/>
                      </a:endParaRPr>
                    </a:p>
                  </a:txBody>
                  <a:tcPr marL="68580" marR="68580" marT="0" marB="0">
                    <a:solidFill>
                      <a:schemeClr val="accent3">
                        <a:lumMod val="60000"/>
                        <a:lumOff val="40000"/>
                      </a:schemeClr>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rPr>
                        <a:t>Provided from</a:t>
                      </a:r>
                      <a:endParaRPr lang="en-US" sz="1800" dirty="0">
                        <a:solidFill>
                          <a:srgbClr val="000000"/>
                        </a:solidFill>
                        <a:effectLst/>
                        <a:latin typeface="Calibri" panose="020F0502020204030204" pitchFamily="34" charset="0"/>
                        <a:ea typeface="Times New Roman"/>
                      </a:endParaRPr>
                    </a:p>
                  </a:txBody>
                  <a:tcPr marL="68580" marR="68580" marT="0" marB="0">
                    <a:solidFill>
                      <a:schemeClr val="accent3">
                        <a:lumMod val="60000"/>
                        <a:lumOff val="40000"/>
                      </a:schemeClr>
                    </a:solidFill>
                  </a:tcPr>
                </a:tc>
                <a:extLst>
                  <a:ext uri="{0D108BD9-81ED-4DB2-BD59-A6C34878D82A}">
                    <a16:rowId xmlns:a16="http://schemas.microsoft.com/office/drawing/2014/main" val="10000"/>
                  </a:ext>
                </a:extLst>
              </a:tr>
              <a:tr h="929185">
                <a:tc>
                  <a:txBody>
                    <a:bodyPr/>
                    <a:lstStyle/>
                    <a:p>
                      <a:pPr marL="0" marR="0">
                        <a:spcBef>
                          <a:spcPts val="0"/>
                        </a:spcBef>
                        <a:spcAft>
                          <a:spcPts val="0"/>
                        </a:spcAft>
                      </a:pPr>
                      <a:r>
                        <a:rPr lang="en-US" sz="1800" dirty="0">
                          <a:solidFill>
                            <a:srgbClr val="000000"/>
                          </a:solidFill>
                          <a:effectLst/>
                          <a:latin typeface="Calibri" panose="020F0502020204030204" pitchFamily="34" charset="0"/>
                        </a:rPr>
                        <a:t>Investigator Study File (ISF)</a:t>
                      </a:r>
                      <a:endParaRPr lang="en-US" sz="1800" dirty="0">
                        <a:solidFill>
                          <a:srgbClr val="000000"/>
                        </a:solidFill>
                        <a:effectLst/>
                        <a:latin typeface="Calibri" panose="020F0502020204030204" pitchFamily="34" charset="0"/>
                        <a:ea typeface="Times New Roman"/>
                      </a:endParaRPr>
                    </a:p>
                  </a:txBody>
                  <a:tcPr marL="68580" marR="68580" marT="0" marB="0">
                    <a:solidFill>
                      <a:schemeClr val="accent1">
                        <a:lumMod val="20000"/>
                        <a:lumOff val="80000"/>
                      </a:schemeClr>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rPr>
                        <a:t>PI/SUB-I/SC</a:t>
                      </a:r>
                    </a:p>
                    <a:p>
                      <a:pPr marL="0" marR="0">
                        <a:spcBef>
                          <a:spcPts val="0"/>
                        </a:spcBef>
                        <a:spcAft>
                          <a:spcPts val="0"/>
                        </a:spcAft>
                      </a:pPr>
                      <a:r>
                        <a:rPr lang="en-US" sz="1800" dirty="0">
                          <a:solidFill>
                            <a:srgbClr val="000000"/>
                          </a:solidFill>
                          <a:effectLst/>
                          <a:latin typeface="Calibri" panose="020F0502020204030204" pitchFamily="34" charset="0"/>
                        </a:rPr>
                        <a:t>Includes regulatory documentation and Restricted Medication List</a:t>
                      </a:r>
                    </a:p>
                  </a:txBody>
                  <a:tcPr marL="68580" marR="68580" marT="0" marB="0">
                    <a:solidFill>
                      <a:schemeClr val="accent1">
                        <a:lumMod val="20000"/>
                        <a:lumOff val="80000"/>
                      </a:schemeClr>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rPr>
                        <a:t>Flexion/CRMG</a:t>
                      </a:r>
                      <a:endParaRPr lang="en-US" sz="1800" dirty="0">
                        <a:solidFill>
                          <a:srgbClr val="000000"/>
                        </a:solidFill>
                        <a:effectLst/>
                        <a:latin typeface="Calibri" panose="020F0502020204030204" pitchFamily="34" charset="0"/>
                        <a:ea typeface="Times New Roman"/>
                      </a:endParaRPr>
                    </a:p>
                  </a:txBody>
                  <a:tcPr marL="68580" marR="68580" marT="0" marB="0">
                    <a:solidFill>
                      <a:schemeClr val="accent1">
                        <a:lumMod val="20000"/>
                        <a:lumOff val="80000"/>
                      </a:schemeClr>
                    </a:solidFill>
                  </a:tcPr>
                </a:tc>
                <a:extLst>
                  <a:ext uri="{0D108BD9-81ED-4DB2-BD59-A6C34878D82A}">
                    <a16:rowId xmlns:a16="http://schemas.microsoft.com/office/drawing/2014/main" val="10001"/>
                  </a:ext>
                </a:extLst>
              </a:tr>
              <a:tr h="457200">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Times New Roman"/>
                        </a:rPr>
                        <a:t>Pharmacy Binder</a:t>
                      </a:r>
                    </a:p>
                  </a:txBody>
                  <a:tcPr marL="68580" marR="68580" marT="0" marB="0">
                    <a:solidFill>
                      <a:schemeClr val="accent1">
                        <a:lumMod val="20000"/>
                        <a:lumOff val="80000"/>
                      </a:schemeClr>
                    </a:solidFill>
                  </a:tcPr>
                </a:tc>
                <a:tc>
                  <a:txBody>
                    <a:bodyPr/>
                    <a:lstStyle/>
                    <a:p>
                      <a:pPr marL="0" marR="0">
                        <a:spcBef>
                          <a:spcPts val="0"/>
                        </a:spcBef>
                        <a:spcAft>
                          <a:spcPts val="0"/>
                        </a:spcAft>
                      </a:pPr>
                      <a:r>
                        <a:rPr lang="en-US" sz="1800" b="1" dirty="0">
                          <a:solidFill>
                            <a:srgbClr val="000000"/>
                          </a:solidFill>
                          <a:effectLst/>
                          <a:latin typeface="Calibri" panose="020F0502020204030204" pitchFamily="34" charset="0"/>
                        </a:rPr>
                        <a:t>Unblinded</a:t>
                      </a:r>
                      <a:r>
                        <a:rPr lang="en-US" sz="1800" baseline="0" dirty="0">
                          <a:solidFill>
                            <a:srgbClr val="000000"/>
                          </a:solidFill>
                          <a:effectLst/>
                          <a:latin typeface="Calibri" panose="020F0502020204030204" pitchFamily="34" charset="0"/>
                        </a:rPr>
                        <a:t> Staff</a:t>
                      </a:r>
                      <a:endParaRPr lang="en-US" sz="1800" dirty="0">
                        <a:solidFill>
                          <a:srgbClr val="000000"/>
                        </a:solidFill>
                        <a:effectLst/>
                        <a:latin typeface="Calibri" panose="020F0502020204030204" pitchFamily="34" charset="0"/>
                      </a:endParaRPr>
                    </a:p>
                  </a:txBody>
                  <a:tcPr marL="68580" marR="68580" marT="0" marB="0">
                    <a:solidFill>
                      <a:schemeClr val="accent1">
                        <a:lumMod val="20000"/>
                        <a:lumOff val="80000"/>
                      </a:schemeClr>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Times New Roman"/>
                        </a:rPr>
                        <a:t>Flexion/CRMG</a:t>
                      </a:r>
                    </a:p>
                  </a:txBody>
                  <a:tcPr marL="68580" marR="68580" marT="0" marB="0">
                    <a:solidFill>
                      <a:schemeClr val="accent1">
                        <a:lumMod val="20000"/>
                        <a:lumOff val="80000"/>
                      </a:schemeClr>
                    </a:solidFill>
                  </a:tcPr>
                </a:tc>
                <a:extLst>
                  <a:ext uri="{0D108BD9-81ED-4DB2-BD59-A6C34878D82A}">
                    <a16:rowId xmlns:a16="http://schemas.microsoft.com/office/drawing/2014/main" val="10002"/>
                  </a:ext>
                </a:extLst>
              </a:tr>
              <a:tr h="381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rPr>
                        <a:t>Mini protocols </a:t>
                      </a:r>
                      <a:endParaRPr lang="en-US" sz="1800" dirty="0">
                        <a:solidFill>
                          <a:srgbClr val="000000"/>
                        </a:solidFill>
                        <a:effectLst/>
                        <a:latin typeface="Calibri" panose="020F0502020204030204" pitchFamily="34" charset="0"/>
                        <a:ea typeface="Times New Roman"/>
                      </a:endParaRPr>
                    </a:p>
                  </a:txBody>
                  <a:tcPr marL="68580" marR="68580" marT="0" marB="0">
                    <a:solidFill>
                      <a:schemeClr val="accent1">
                        <a:lumMod val="20000"/>
                        <a:lumOff val="80000"/>
                      </a:schemeClr>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rPr>
                        <a:t>All staff</a:t>
                      </a:r>
                      <a:endParaRPr lang="en-US" sz="1800" dirty="0">
                        <a:solidFill>
                          <a:srgbClr val="000000"/>
                        </a:solidFill>
                        <a:effectLst/>
                        <a:latin typeface="Calibri" panose="020F0502020204030204" pitchFamily="34" charset="0"/>
                        <a:ea typeface="Times New Roman"/>
                      </a:endParaRPr>
                    </a:p>
                  </a:txBody>
                  <a:tcPr marL="68580" marR="68580" marT="0" marB="0">
                    <a:solidFill>
                      <a:schemeClr val="accent1">
                        <a:lumMod val="20000"/>
                        <a:lumOff val="80000"/>
                      </a:schemeClr>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rPr>
                        <a:t>Flexion/CRMG</a:t>
                      </a:r>
                      <a:endParaRPr lang="en-US" sz="1800" dirty="0">
                        <a:solidFill>
                          <a:srgbClr val="000000"/>
                        </a:solidFill>
                        <a:effectLst/>
                        <a:latin typeface="Calibri" panose="020F0502020204030204" pitchFamily="34" charset="0"/>
                        <a:ea typeface="Times New Roman"/>
                      </a:endParaRPr>
                    </a:p>
                  </a:txBody>
                  <a:tcPr marL="68580" marR="68580" marT="0" marB="0">
                    <a:solidFill>
                      <a:schemeClr val="accent1">
                        <a:lumMod val="20000"/>
                        <a:lumOff val="80000"/>
                      </a:schemeClr>
                    </a:solidFill>
                  </a:tcPr>
                </a:tc>
                <a:extLst>
                  <a:ext uri="{0D108BD9-81ED-4DB2-BD59-A6C34878D82A}">
                    <a16:rowId xmlns:a16="http://schemas.microsoft.com/office/drawing/2014/main" val="10003"/>
                  </a:ext>
                </a:extLst>
              </a:tr>
              <a:tr h="381000">
                <a:tc>
                  <a:txBody>
                    <a:bodyPr/>
                    <a:lstStyle/>
                    <a:p>
                      <a:pPr marL="0" marR="0">
                        <a:spcBef>
                          <a:spcPts val="0"/>
                        </a:spcBef>
                        <a:spcAft>
                          <a:spcPts val="0"/>
                        </a:spcAft>
                      </a:pPr>
                      <a:r>
                        <a:rPr lang="en-US" sz="1800" dirty="0">
                          <a:solidFill>
                            <a:srgbClr val="000000"/>
                          </a:solidFill>
                          <a:effectLst/>
                          <a:latin typeface="Calibri" panose="020F0502020204030204" pitchFamily="34" charset="0"/>
                        </a:rPr>
                        <a:t>PPD Lab Manual</a:t>
                      </a:r>
                      <a:endParaRPr lang="en-US" sz="1800" dirty="0">
                        <a:solidFill>
                          <a:srgbClr val="000000"/>
                        </a:solidFill>
                        <a:effectLst/>
                        <a:latin typeface="Calibri" panose="020F0502020204030204" pitchFamily="34" charset="0"/>
                        <a:ea typeface="Times New Roman"/>
                      </a:endParaRPr>
                    </a:p>
                  </a:txBody>
                  <a:tcPr marL="68580" marR="68580" marT="0" marB="0">
                    <a:solidFill>
                      <a:schemeClr val="accent1">
                        <a:lumMod val="20000"/>
                        <a:lumOff val="80000"/>
                      </a:schemeClr>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rPr>
                        <a:t>PI,</a:t>
                      </a:r>
                      <a:r>
                        <a:rPr lang="en-US" sz="1800" baseline="0" dirty="0">
                          <a:solidFill>
                            <a:srgbClr val="000000"/>
                          </a:solidFill>
                          <a:effectLst/>
                          <a:latin typeface="Calibri" panose="020F0502020204030204" pitchFamily="34" charset="0"/>
                        </a:rPr>
                        <a:t> Blinded </a:t>
                      </a:r>
                      <a:r>
                        <a:rPr lang="en-US" sz="1800" dirty="0">
                          <a:solidFill>
                            <a:srgbClr val="000000"/>
                          </a:solidFill>
                          <a:effectLst/>
                          <a:latin typeface="Calibri" panose="020F0502020204030204" pitchFamily="34" charset="0"/>
                        </a:rPr>
                        <a:t>Sub-Investigator,</a:t>
                      </a:r>
                      <a:r>
                        <a:rPr lang="en-US" sz="1800" baseline="0" dirty="0">
                          <a:solidFill>
                            <a:srgbClr val="000000"/>
                          </a:solidFill>
                          <a:effectLst/>
                          <a:latin typeface="Calibri" panose="020F0502020204030204" pitchFamily="34" charset="0"/>
                        </a:rPr>
                        <a:t> Blinded </a:t>
                      </a:r>
                      <a:r>
                        <a:rPr lang="en-US" sz="1800" dirty="0">
                          <a:solidFill>
                            <a:srgbClr val="000000"/>
                          </a:solidFill>
                          <a:effectLst/>
                          <a:latin typeface="Calibri" panose="020F0502020204030204" pitchFamily="34" charset="0"/>
                        </a:rPr>
                        <a:t>SC</a:t>
                      </a:r>
                    </a:p>
                  </a:txBody>
                  <a:tcPr marL="68580" marR="68580" marT="0" marB="0">
                    <a:solidFill>
                      <a:schemeClr val="accent1">
                        <a:lumMod val="20000"/>
                        <a:lumOff val="80000"/>
                      </a:schemeClr>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rPr>
                        <a:t>PPD</a:t>
                      </a:r>
                      <a:endParaRPr lang="en-US" sz="1800" dirty="0">
                        <a:solidFill>
                          <a:srgbClr val="000000"/>
                        </a:solidFill>
                        <a:effectLst/>
                        <a:latin typeface="Calibri" panose="020F0502020204030204" pitchFamily="34" charset="0"/>
                        <a:ea typeface="Times New Roman"/>
                      </a:endParaRPr>
                    </a:p>
                  </a:txBody>
                  <a:tcPr marL="68580" marR="68580" marT="0" marB="0">
                    <a:solidFill>
                      <a:schemeClr val="accent1">
                        <a:lumMod val="20000"/>
                        <a:lumOff val="80000"/>
                      </a:schemeClr>
                    </a:solidFill>
                  </a:tcPr>
                </a:tc>
                <a:extLst>
                  <a:ext uri="{0D108BD9-81ED-4DB2-BD59-A6C34878D82A}">
                    <a16:rowId xmlns:a16="http://schemas.microsoft.com/office/drawing/2014/main" val="10004"/>
                  </a:ext>
                </a:extLst>
              </a:tr>
              <a:tr h="649835">
                <a:tc>
                  <a:txBody>
                    <a:bodyPr/>
                    <a:lstStyle/>
                    <a:p>
                      <a:pPr marL="0" marR="0">
                        <a:spcBef>
                          <a:spcPts val="0"/>
                        </a:spcBef>
                        <a:spcAft>
                          <a:spcPts val="0"/>
                        </a:spcAft>
                      </a:pPr>
                      <a:r>
                        <a:rPr lang="en-US" sz="1800" dirty="0">
                          <a:solidFill>
                            <a:srgbClr val="000000"/>
                          </a:solidFill>
                          <a:effectLst/>
                          <a:latin typeface="Calibri" panose="020F0502020204030204" pitchFamily="34" charset="0"/>
                        </a:rPr>
                        <a:t>Source Document Binders</a:t>
                      </a:r>
                    </a:p>
                  </a:txBody>
                  <a:tcPr marL="68580" marR="68580" marT="0" marB="0">
                    <a:solidFill>
                      <a:schemeClr val="accent1">
                        <a:lumMod val="20000"/>
                        <a:lumOff val="80000"/>
                      </a:schemeClr>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rPr>
                        <a:t>PI,</a:t>
                      </a:r>
                      <a:r>
                        <a:rPr lang="en-US" sz="1800" baseline="0" dirty="0">
                          <a:solidFill>
                            <a:srgbClr val="000000"/>
                          </a:solidFill>
                          <a:effectLst/>
                          <a:latin typeface="Calibri" panose="020F0502020204030204" pitchFamily="34" charset="0"/>
                        </a:rPr>
                        <a:t> Blinded </a:t>
                      </a:r>
                      <a:r>
                        <a:rPr lang="en-US" sz="1800" dirty="0">
                          <a:solidFill>
                            <a:srgbClr val="000000"/>
                          </a:solidFill>
                          <a:effectLst/>
                          <a:latin typeface="Calibri" panose="020F0502020204030204" pitchFamily="34" charset="0"/>
                        </a:rPr>
                        <a:t>Sub-Investigator,</a:t>
                      </a:r>
                      <a:r>
                        <a:rPr lang="en-US" sz="1800" baseline="0" dirty="0">
                          <a:solidFill>
                            <a:srgbClr val="000000"/>
                          </a:solidFill>
                          <a:effectLst/>
                          <a:latin typeface="Calibri" panose="020F0502020204030204" pitchFamily="34" charset="0"/>
                        </a:rPr>
                        <a:t> Blinded </a:t>
                      </a:r>
                      <a:r>
                        <a:rPr lang="en-US" sz="1800" dirty="0">
                          <a:solidFill>
                            <a:srgbClr val="000000"/>
                          </a:solidFill>
                          <a:effectLst/>
                          <a:latin typeface="Calibri" panose="020F0502020204030204" pitchFamily="34" charset="0"/>
                        </a:rPr>
                        <a:t>SC</a:t>
                      </a:r>
                    </a:p>
                    <a:p>
                      <a:pPr marL="0" marR="0">
                        <a:spcBef>
                          <a:spcPts val="0"/>
                        </a:spcBef>
                        <a:spcAft>
                          <a:spcPts val="0"/>
                        </a:spcAft>
                      </a:pPr>
                      <a:r>
                        <a:rPr lang="en-US" sz="1800" dirty="0">
                          <a:solidFill>
                            <a:srgbClr val="000000"/>
                          </a:solidFill>
                          <a:effectLst/>
                          <a:latin typeface="Calibri" panose="020F0502020204030204" pitchFamily="34" charset="0"/>
                        </a:rPr>
                        <a:t>Includes </a:t>
                      </a:r>
                      <a:r>
                        <a:rPr lang="en-US" sz="1800" baseline="0" dirty="0">
                          <a:solidFill>
                            <a:srgbClr val="000000"/>
                          </a:solidFill>
                          <a:effectLst/>
                          <a:latin typeface="Calibri" panose="020F0502020204030204" pitchFamily="34" charset="0"/>
                        </a:rPr>
                        <a:t>Multiple Patient Binders</a:t>
                      </a:r>
                      <a:endParaRPr lang="en-US" sz="1800" dirty="0">
                        <a:solidFill>
                          <a:srgbClr val="000000"/>
                        </a:solidFill>
                        <a:effectLst/>
                        <a:latin typeface="Calibri" panose="020F0502020204030204" pitchFamily="34" charset="0"/>
                      </a:endParaRPr>
                    </a:p>
                  </a:txBody>
                  <a:tcPr marL="68580" marR="68580" marT="0" marB="0">
                    <a:solidFill>
                      <a:schemeClr val="accent1">
                        <a:lumMod val="20000"/>
                        <a:lumOff val="80000"/>
                      </a:schemeClr>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rPr>
                        <a:t>CRMG</a:t>
                      </a:r>
                      <a:endParaRPr lang="en-US" sz="1800" dirty="0">
                        <a:solidFill>
                          <a:srgbClr val="000000"/>
                        </a:solidFill>
                        <a:effectLst/>
                        <a:latin typeface="Calibri" panose="020F0502020204030204" pitchFamily="34" charset="0"/>
                        <a:ea typeface="Times New Roman"/>
                      </a:endParaRPr>
                    </a:p>
                  </a:txBody>
                  <a:tcPr marL="68580" marR="68580" marT="0" marB="0">
                    <a:solidFill>
                      <a:schemeClr val="accent1">
                        <a:lumMod val="20000"/>
                        <a:lumOff val="80000"/>
                      </a:schemeClr>
                    </a:solidFill>
                  </a:tcPr>
                </a:tc>
                <a:extLst>
                  <a:ext uri="{0D108BD9-81ED-4DB2-BD59-A6C34878D82A}">
                    <a16:rowId xmlns:a16="http://schemas.microsoft.com/office/drawing/2014/main" val="10005"/>
                  </a:ext>
                </a:extLst>
              </a:tr>
              <a:tr h="562944">
                <a:tc>
                  <a:txBody>
                    <a:bodyPr/>
                    <a:lstStyle/>
                    <a:p>
                      <a:pPr marL="0" marR="0">
                        <a:spcBef>
                          <a:spcPts val="0"/>
                        </a:spcBef>
                        <a:spcAft>
                          <a:spcPts val="0"/>
                        </a:spcAft>
                      </a:pPr>
                      <a:r>
                        <a:rPr lang="en-US" sz="1800" dirty="0">
                          <a:solidFill>
                            <a:srgbClr val="000000"/>
                          </a:solidFill>
                          <a:effectLst/>
                          <a:latin typeface="Calibri" panose="020F0502020204030204" pitchFamily="34" charset="0"/>
                        </a:rPr>
                        <a:t>eCRF Completion Guidelines</a:t>
                      </a:r>
                      <a:endParaRPr lang="en-US" sz="1800" dirty="0">
                        <a:solidFill>
                          <a:srgbClr val="000000"/>
                        </a:solidFill>
                        <a:effectLst/>
                        <a:latin typeface="Calibri" panose="020F0502020204030204" pitchFamily="34" charset="0"/>
                        <a:ea typeface="Times New Roman"/>
                      </a:endParaRPr>
                    </a:p>
                  </a:txBody>
                  <a:tcPr marL="68580" marR="68580" marT="0" marB="0">
                    <a:solidFill>
                      <a:schemeClr val="accent1">
                        <a:lumMod val="20000"/>
                        <a:lumOff val="80000"/>
                      </a:schemeClr>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rPr>
                        <a:t>PI,</a:t>
                      </a:r>
                      <a:r>
                        <a:rPr lang="en-US" sz="1800" baseline="0" dirty="0">
                          <a:solidFill>
                            <a:srgbClr val="000000"/>
                          </a:solidFill>
                          <a:effectLst/>
                          <a:latin typeface="Calibri" panose="020F0502020204030204" pitchFamily="34" charset="0"/>
                        </a:rPr>
                        <a:t> Blinded </a:t>
                      </a:r>
                      <a:r>
                        <a:rPr lang="en-US" sz="1800" dirty="0">
                          <a:solidFill>
                            <a:srgbClr val="000000"/>
                          </a:solidFill>
                          <a:effectLst/>
                          <a:latin typeface="Calibri" panose="020F0502020204030204" pitchFamily="34" charset="0"/>
                        </a:rPr>
                        <a:t>Sub-Investigator,</a:t>
                      </a:r>
                      <a:r>
                        <a:rPr lang="en-US" sz="1800" baseline="0" dirty="0">
                          <a:solidFill>
                            <a:srgbClr val="000000"/>
                          </a:solidFill>
                          <a:effectLst/>
                          <a:latin typeface="Calibri" panose="020F0502020204030204" pitchFamily="34" charset="0"/>
                        </a:rPr>
                        <a:t> Blinded </a:t>
                      </a:r>
                      <a:r>
                        <a:rPr lang="en-US" sz="1800" dirty="0">
                          <a:solidFill>
                            <a:srgbClr val="000000"/>
                          </a:solidFill>
                          <a:effectLst/>
                          <a:latin typeface="Calibri" panose="020F0502020204030204" pitchFamily="34" charset="0"/>
                        </a:rPr>
                        <a:t>SC</a:t>
                      </a:r>
                    </a:p>
                  </a:txBody>
                  <a:tcPr marL="68580" marR="68580" marT="0" marB="0">
                    <a:solidFill>
                      <a:schemeClr val="accent1">
                        <a:lumMod val="20000"/>
                        <a:lumOff val="80000"/>
                      </a:schemeClr>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rPr>
                        <a:t>Axiom</a:t>
                      </a:r>
                      <a:endParaRPr lang="en-US" sz="1800" dirty="0">
                        <a:solidFill>
                          <a:srgbClr val="000000"/>
                        </a:solidFill>
                        <a:effectLst/>
                        <a:latin typeface="Calibri" panose="020F0502020204030204" pitchFamily="34" charset="0"/>
                        <a:ea typeface="Times New Roman"/>
                      </a:endParaRPr>
                    </a:p>
                  </a:txBody>
                  <a:tcPr marL="68580" marR="68580" marT="0" marB="0">
                    <a:solidFill>
                      <a:schemeClr val="accent1">
                        <a:lumMod val="20000"/>
                        <a:lumOff val="80000"/>
                      </a:schemeClr>
                    </a:solidFill>
                  </a:tcPr>
                </a:tc>
                <a:extLst>
                  <a:ext uri="{0D108BD9-81ED-4DB2-BD59-A6C34878D82A}">
                    <a16:rowId xmlns:a16="http://schemas.microsoft.com/office/drawing/2014/main" val="10006"/>
                  </a:ext>
                </a:extLst>
              </a:tr>
              <a:tr h="175728">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Times New Roman"/>
                        </a:rPr>
                        <a:t>Imaging Manuals</a:t>
                      </a:r>
                    </a:p>
                  </a:txBody>
                  <a:tcPr marL="68580" marR="68580" marT="0" marB="0">
                    <a:solidFill>
                      <a:schemeClr val="accent1">
                        <a:lumMod val="20000"/>
                        <a:lumOff val="80000"/>
                      </a:schemeClr>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Times New Roman"/>
                        </a:rPr>
                        <a:t>Injector, Unblinded</a:t>
                      </a:r>
                      <a:r>
                        <a:rPr lang="en-US" sz="1800" baseline="0" dirty="0">
                          <a:solidFill>
                            <a:srgbClr val="000000"/>
                          </a:solidFill>
                          <a:effectLst/>
                          <a:latin typeface="Calibri" panose="020F0502020204030204" pitchFamily="34" charset="0"/>
                          <a:ea typeface="Times New Roman"/>
                        </a:rPr>
                        <a:t> Pharmacist/SC</a:t>
                      </a:r>
                      <a:endParaRPr lang="en-US" sz="1800" dirty="0">
                        <a:solidFill>
                          <a:srgbClr val="000000"/>
                        </a:solidFill>
                        <a:effectLst/>
                        <a:latin typeface="Calibri" panose="020F0502020204030204" pitchFamily="34" charset="0"/>
                        <a:ea typeface="Times New Roman"/>
                      </a:endParaRPr>
                    </a:p>
                  </a:txBody>
                  <a:tcPr marL="68580" marR="68580" marT="0" marB="0">
                    <a:solidFill>
                      <a:schemeClr val="accent1">
                        <a:lumMod val="20000"/>
                        <a:lumOff val="80000"/>
                      </a:schemeClr>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Times New Roman"/>
                        </a:rPr>
                        <a:t>Spire</a:t>
                      </a:r>
                    </a:p>
                  </a:txBody>
                  <a:tcPr marL="68580" marR="68580" marT="0" marB="0">
                    <a:solidFill>
                      <a:schemeClr val="accent1">
                        <a:lumMod val="20000"/>
                        <a:lumOff val="80000"/>
                      </a:schemeClr>
                    </a:solidFill>
                  </a:tcPr>
                </a:tc>
                <a:extLst>
                  <a:ext uri="{0D108BD9-81ED-4DB2-BD59-A6C34878D82A}">
                    <a16:rowId xmlns:a16="http://schemas.microsoft.com/office/drawing/2014/main" val="10007"/>
                  </a:ext>
                </a:extLst>
              </a:tr>
              <a:tr h="175728">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Times New Roman"/>
                        </a:rPr>
                        <a:t>iPad (APR/PRR Training)</a:t>
                      </a:r>
                    </a:p>
                  </a:txBody>
                  <a:tcPr marL="68580" marR="68580" marT="0" marB="0">
                    <a:solidFill>
                      <a:schemeClr val="accent1">
                        <a:lumMod val="20000"/>
                        <a:lumOff val="80000"/>
                      </a:schemeClr>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Times New Roman"/>
                        </a:rPr>
                        <a:t>Blinded Study Coordinator </a:t>
                      </a:r>
                    </a:p>
                  </a:txBody>
                  <a:tcPr marL="68580" marR="68580" marT="0" marB="0">
                    <a:solidFill>
                      <a:schemeClr val="accent1">
                        <a:lumMod val="20000"/>
                        <a:lumOff val="80000"/>
                      </a:schemeClr>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Times New Roman"/>
                        </a:rPr>
                        <a:t>Flexion</a:t>
                      </a:r>
                    </a:p>
                  </a:txBody>
                  <a:tcPr marL="68580" marR="68580" marT="0" marB="0">
                    <a:solidFill>
                      <a:schemeClr val="accent1">
                        <a:lumMod val="20000"/>
                        <a:lumOff val="80000"/>
                      </a:schemeClr>
                    </a:solidFill>
                  </a:tcPr>
                </a:tc>
                <a:extLst>
                  <a:ext uri="{0D108BD9-81ED-4DB2-BD59-A6C34878D82A}">
                    <a16:rowId xmlns:a16="http://schemas.microsoft.com/office/drawing/2014/main" val="471011086"/>
                  </a:ext>
                </a:extLst>
              </a:tr>
            </a:tbl>
          </a:graphicData>
        </a:graphic>
      </p:graphicFrame>
    </p:spTree>
    <p:extLst>
      <p:ext uri="{BB962C8B-B14F-4D97-AF65-F5344CB8AC3E}">
        <p14:creationId xmlns:p14="http://schemas.microsoft.com/office/powerpoint/2010/main" val="12946657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000000"/>
                </a:solidFill>
              </a:rPr>
              <a:t>Regulatory Binder/ISF – Blinded </a:t>
            </a:r>
          </a:p>
        </p:txBody>
      </p:sp>
      <p:sp>
        <p:nvSpPr>
          <p:cNvPr id="3" name="Slide Number Placeholder 2"/>
          <p:cNvSpPr>
            <a:spLocks noGrp="1"/>
          </p:cNvSpPr>
          <p:nvPr>
            <p:ph type="sldNum" sz="quarter" idx="10"/>
          </p:nvPr>
        </p:nvSpPr>
        <p:spPr/>
        <p:txBody>
          <a:bodyPr/>
          <a:lstStyle/>
          <a:p>
            <a:pPr>
              <a:defRPr/>
            </a:pPr>
            <a:fld id="{96BD5707-9935-41CD-9F25-73E490A68552}" type="slidenum">
              <a:rPr lang="en-US" smtClean="0"/>
              <a:pPr>
                <a:defRPr/>
              </a:pPr>
              <a:t>81</a:t>
            </a:fld>
            <a:endParaRPr lang="en-US" dirty="0"/>
          </a:p>
        </p:txBody>
      </p:sp>
      <p:sp>
        <p:nvSpPr>
          <p:cNvPr id="4" name="Footer Placeholder 3"/>
          <p:cNvSpPr>
            <a:spLocks noGrp="1"/>
          </p:cNvSpPr>
          <p:nvPr>
            <p:ph type="ftr" sz="quarter" idx="12"/>
          </p:nvPr>
        </p:nvSpPr>
        <p:spPr/>
        <p:txBody>
          <a:bodyPr/>
          <a:lstStyle/>
          <a:p>
            <a:pPr>
              <a:defRPr/>
            </a:pPr>
            <a:r>
              <a:rPr lang="en-US" sz="1200" dirty="0"/>
              <a:t>CONFIDENTIAL</a:t>
            </a:r>
          </a:p>
        </p:txBody>
      </p:sp>
      <p:sp>
        <p:nvSpPr>
          <p:cNvPr id="6" name="Content Placeholder 2"/>
          <p:cNvSpPr>
            <a:spLocks noGrp="1"/>
          </p:cNvSpPr>
          <p:nvPr>
            <p:ph idx="1"/>
          </p:nvPr>
        </p:nvSpPr>
        <p:spPr>
          <a:xfrm>
            <a:off x="228600" y="990600"/>
            <a:ext cx="8610600" cy="5638800"/>
          </a:xfrm>
        </p:spPr>
        <p:txBody>
          <a:bodyPr/>
          <a:lstStyle/>
          <a:p>
            <a:pPr marL="342900" indent="-342900">
              <a:spcBef>
                <a:spcPct val="0"/>
              </a:spcBef>
              <a:spcAft>
                <a:spcPts val="600"/>
              </a:spcAft>
              <a:buFont typeface="Arial" panose="020B0604020202020204" pitchFamily="34" charset="0"/>
              <a:buChar char="•"/>
            </a:pPr>
            <a:r>
              <a:rPr lang="en-US" dirty="0">
                <a:solidFill>
                  <a:srgbClr val="000000"/>
                </a:solidFill>
              </a:rPr>
              <a:t>The Regulatory Binder/ISF serves as the permanent file for all study-specific documents at site.</a:t>
            </a:r>
          </a:p>
          <a:p>
            <a:pPr lvl="1">
              <a:spcBef>
                <a:spcPct val="0"/>
              </a:spcBef>
              <a:spcAft>
                <a:spcPts val="600"/>
              </a:spcAft>
            </a:pPr>
            <a:r>
              <a:rPr lang="en-US" sz="2000" dirty="0">
                <a:solidFill>
                  <a:srgbClr val="000000"/>
                </a:solidFill>
              </a:rPr>
              <a:t>Any/all study documentation to be filed in ISF, with the exception of the site budget and site contract</a:t>
            </a:r>
          </a:p>
          <a:p>
            <a:pPr lvl="1">
              <a:spcBef>
                <a:spcPct val="0"/>
              </a:spcBef>
              <a:spcAft>
                <a:spcPts val="600"/>
              </a:spcAft>
            </a:pPr>
            <a:r>
              <a:rPr lang="en-US" sz="2000" dirty="0">
                <a:solidFill>
                  <a:srgbClr val="000000"/>
                </a:solidFill>
              </a:rPr>
              <a:t>Documents to be filed in chronological order, newest on top within each tab</a:t>
            </a:r>
          </a:p>
          <a:p>
            <a:pPr lvl="1">
              <a:spcBef>
                <a:spcPct val="0"/>
              </a:spcBef>
              <a:spcAft>
                <a:spcPts val="600"/>
              </a:spcAft>
            </a:pPr>
            <a:r>
              <a:rPr lang="en-US" sz="2000" dirty="0">
                <a:solidFill>
                  <a:srgbClr val="000000"/>
                </a:solidFill>
              </a:rPr>
              <a:t>If divided into several binders (due to size), must clearly label each binder with protocol #, protocol name, and brief description of contents</a:t>
            </a:r>
          </a:p>
          <a:p>
            <a:pPr marL="477838" lvl="1" indent="0">
              <a:spcBef>
                <a:spcPct val="0"/>
              </a:spcBef>
              <a:spcAft>
                <a:spcPts val="600"/>
              </a:spcAft>
              <a:buNone/>
            </a:pPr>
            <a:r>
              <a:rPr lang="en-US" sz="2000" i="1" u="sng" dirty="0">
                <a:solidFill>
                  <a:srgbClr val="000000"/>
                </a:solidFill>
              </a:rPr>
              <a:t>IRB-approved Materials</a:t>
            </a:r>
          </a:p>
          <a:p>
            <a:pPr marL="477838" lvl="1" indent="0">
              <a:spcBef>
                <a:spcPct val="0"/>
              </a:spcBef>
              <a:spcAft>
                <a:spcPts val="600"/>
              </a:spcAft>
              <a:buNone/>
            </a:pPr>
            <a:r>
              <a:rPr lang="en-US" sz="2000" dirty="0">
                <a:solidFill>
                  <a:srgbClr val="000000"/>
                </a:solidFill>
              </a:rPr>
              <a:t>It is the site’s responsibility to file the IRB approved versions of the following patient materials in the ISF for use. </a:t>
            </a:r>
          </a:p>
          <a:p>
            <a:pPr lvl="1">
              <a:spcBef>
                <a:spcPct val="0"/>
              </a:spcBef>
              <a:spcAft>
                <a:spcPts val="600"/>
              </a:spcAft>
              <a:buFontTx/>
              <a:buChar char="-"/>
            </a:pPr>
            <a:r>
              <a:rPr lang="en-US" sz="2000" dirty="0">
                <a:solidFill>
                  <a:srgbClr val="000000"/>
                </a:solidFill>
              </a:rPr>
              <a:t>ICF </a:t>
            </a:r>
          </a:p>
          <a:p>
            <a:pPr lvl="1">
              <a:spcBef>
                <a:spcPct val="0"/>
              </a:spcBef>
              <a:spcAft>
                <a:spcPts val="600"/>
              </a:spcAft>
              <a:buFontTx/>
              <a:buChar char="-"/>
            </a:pPr>
            <a:r>
              <a:rPr lang="en-US" sz="2000" dirty="0">
                <a:solidFill>
                  <a:srgbClr val="000000"/>
                </a:solidFill>
              </a:rPr>
              <a:t>Protocol</a:t>
            </a:r>
          </a:p>
          <a:p>
            <a:pPr lvl="1">
              <a:spcBef>
                <a:spcPct val="0"/>
              </a:spcBef>
              <a:spcAft>
                <a:spcPts val="600"/>
              </a:spcAft>
              <a:buFontTx/>
              <a:buChar char="-"/>
            </a:pPr>
            <a:r>
              <a:rPr lang="en-US" sz="2000" dirty="0">
                <a:solidFill>
                  <a:srgbClr val="000000"/>
                </a:solidFill>
              </a:rPr>
              <a:t>Additional Approvals</a:t>
            </a:r>
          </a:p>
          <a:p>
            <a:pPr marL="477838" lvl="1" indent="0">
              <a:spcBef>
                <a:spcPct val="0"/>
              </a:spcBef>
              <a:spcAft>
                <a:spcPts val="600"/>
              </a:spcAft>
              <a:buNone/>
            </a:pPr>
            <a:endParaRPr lang="en-US" sz="2000" dirty="0">
              <a:solidFill>
                <a:srgbClr val="000000"/>
              </a:solidFill>
            </a:endParaRPr>
          </a:p>
          <a:p>
            <a:pPr marL="477838" lvl="1" indent="0">
              <a:spcBef>
                <a:spcPct val="0"/>
              </a:spcBef>
              <a:spcAft>
                <a:spcPts val="600"/>
              </a:spcAft>
              <a:buNone/>
            </a:pPr>
            <a:endParaRPr lang="en-US" sz="2000" dirty="0">
              <a:solidFill>
                <a:srgbClr val="000000"/>
              </a:solidFill>
            </a:endParaRPr>
          </a:p>
        </p:txBody>
      </p:sp>
    </p:spTree>
    <p:extLst>
      <p:ext uri="{BB962C8B-B14F-4D97-AF65-F5344CB8AC3E}">
        <p14:creationId xmlns:p14="http://schemas.microsoft.com/office/powerpoint/2010/main" val="19628097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000000"/>
                </a:solidFill>
              </a:rPr>
              <a:t>Pharmacy Binder - Unblinded</a:t>
            </a:r>
          </a:p>
        </p:txBody>
      </p:sp>
      <p:sp>
        <p:nvSpPr>
          <p:cNvPr id="3" name="Slide Number Placeholder 2"/>
          <p:cNvSpPr>
            <a:spLocks noGrp="1"/>
          </p:cNvSpPr>
          <p:nvPr>
            <p:ph type="sldNum" sz="quarter" idx="10"/>
          </p:nvPr>
        </p:nvSpPr>
        <p:spPr/>
        <p:txBody>
          <a:bodyPr/>
          <a:lstStyle/>
          <a:p>
            <a:pPr>
              <a:defRPr/>
            </a:pPr>
            <a:fld id="{96BD5707-9935-41CD-9F25-73E490A68552}" type="slidenum">
              <a:rPr lang="en-US" smtClean="0"/>
              <a:pPr>
                <a:defRPr/>
              </a:pPr>
              <a:t>82</a:t>
            </a:fld>
            <a:endParaRPr lang="en-US" dirty="0"/>
          </a:p>
        </p:txBody>
      </p:sp>
      <p:sp>
        <p:nvSpPr>
          <p:cNvPr id="4" name="Footer Placeholder 3"/>
          <p:cNvSpPr>
            <a:spLocks noGrp="1"/>
          </p:cNvSpPr>
          <p:nvPr>
            <p:ph type="ftr" sz="quarter" idx="12"/>
          </p:nvPr>
        </p:nvSpPr>
        <p:spPr/>
        <p:txBody>
          <a:bodyPr/>
          <a:lstStyle/>
          <a:p>
            <a:pPr>
              <a:defRPr/>
            </a:pPr>
            <a:r>
              <a:rPr lang="en-US" sz="1200" dirty="0"/>
              <a:t>CONFIDENTIAL</a:t>
            </a:r>
          </a:p>
        </p:txBody>
      </p:sp>
      <p:sp>
        <p:nvSpPr>
          <p:cNvPr id="6" name="Content Placeholder 2"/>
          <p:cNvSpPr>
            <a:spLocks noGrp="1"/>
          </p:cNvSpPr>
          <p:nvPr>
            <p:ph idx="1"/>
          </p:nvPr>
        </p:nvSpPr>
        <p:spPr>
          <a:xfrm>
            <a:off x="228600" y="990600"/>
            <a:ext cx="8610600" cy="5638800"/>
          </a:xfrm>
        </p:spPr>
        <p:txBody>
          <a:bodyPr/>
          <a:lstStyle/>
          <a:p>
            <a:pPr marL="342900" indent="-342900">
              <a:spcBef>
                <a:spcPct val="0"/>
              </a:spcBef>
              <a:spcAft>
                <a:spcPts val="600"/>
              </a:spcAft>
              <a:buFont typeface="Arial" panose="020B0604020202020204" pitchFamily="34" charset="0"/>
              <a:buChar char="•"/>
            </a:pPr>
            <a:r>
              <a:rPr lang="en-US" dirty="0">
                <a:solidFill>
                  <a:srgbClr val="000000"/>
                </a:solidFill>
              </a:rPr>
              <a:t>The Pharmacy Binder will be maintained by unblinded pharmacist/study coordinator </a:t>
            </a:r>
          </a:p>
          <a:p>
            <a:pPr marL="342900" indent="-342900">
              <a:spcBef>
                <a:spcPct val="0"/>
              </a:spcBef>
              <a:spcAft>
                <a:spcPts val="600"/>
              </a:spcAft>
              <a:buFont typeface="Arial" panose="020B0604020202020204" pitchFamily="34" charset="0"/>
              <a:buChar char="•"/>
            </a:pPr>
            <a:r>
              <a:rPr lang="en-US" dirty="0">
                <a:solidFill>
                  <a:srgbClr val="000000"/>
                </a:solidFill>
              </a:rPr>
              <a:t>Blinded staff will not have access.</a:t>
            </a:r>
          </a:p>
          <a:p>
            <a:pPr marL="342900" indent="-342900">
              <a:spcBef>
                <a:spcPct val="0"/>
              </a:spcBef>
              <a:spcAft>
                <a:spcPts val="600"/>
              </a:spcAft>
              <a:buFont typeface="Arial" panose="020B0604020202020204" pitchFamily="34" charset="0"/>
              <a:buChar char="•"/>
            </a:pPr>
            <a:r>
              <a:rPr lang="en-US" dirty="0">
                <a:solidFill>
                  <a:srgbClr val="000000"/>
                </a:solidFill>
              </a:rPr>
              <a:t>Product Complaint Form</a:t>
            </a:r>
          </a:p>
          <a:p>
            <a:pPr marL="1106488" lvl="1" indent="-342900">
              <a:spcBef>
                <a:spcPct val="0"/>
              </a:spcBef>
              <a:spcAft>
                <a:spcPts val="600"/>
              </a:spcAft>
            </a:pPr>
            <a:r>
              <a:rPr lang="en-US" sz="2000" dirty="0">
                <a:solidFill>
                  <a:srgbClr val="000000"/>
                </a:solidFill>
              </a:rPr>
              <a:t>Email to </a:t>
            </a:r>
            <a:r>
              <a:rPr lang="en-US" sz="2000" dirty="0">
                <a:solidFill>
                  <a:srgbClr val="000000"/>
                </a:solidFill>
                <a:hlinkClick r:id="rId2"/>
              </a:rPr>
              <a:t>ProductComplaints@flexiontherapeutics.com</a:t>
            </a:r>
            <a:r>
              <a:rPr lang="en-US" sz="2000" dirty="0">
                <a:solidFill>
                  <a:srgbClr val="000000"/>
                </a:solidFill>
              </a:rPr>
              <a:t> </a:t>
            </a:r>
          </a:p>
          <a:p>
            <a:pPr marL="342900" indent="-342900">
              <a:spcBef>
                <a:spcPct val="0"/>
              </a:spcBef>
              <a:spcAft>
                <a:spcPts val="600"/>
              </a:spcAft>
              <a:buFont typeface="Arial" panose="020B0604020202020204" pitchFamily="34" charset="0"/>
              <a:buChar char="•"/>
            </a:pPr>
            <a:r>
              <a:rPr lang="en-US" dirty="0">
                <a:solidFill>
                  <a:srgbClr val="000000"/>
                </a:solidFill>
              </a:rPr>
              <a:t>Temperature Excursion Form</a:t>
            </a:r>
          </a:p>
          <a:p>
            <a:pPr marL="1106488" lvl="1" indent="-342900">
              <a:spcBef>
                <a:spcPct val="0"/>
              </a:spcBef>
              <a:spcAft>
                <a:spcPts val="600"/>
              </a:spcAft>
            </a:pPr>
            <a:r>
              <a:rPr lang="en-US" sz="2000" dirty="0">
                <a:solidFill>
                  <a:srgbClr val="000000"/>
                </a:solidFill>
              </a:rPr>
              <a:t>Email to </a:t>
            </a:r>
            <a:r>
              <a:rPr lang="en-US" sz="2000" dirty="0">
                <a:solidFill>
                  <a:srgbClr val="000000"/>
                </a:solidFill>
                <a:hlinkClick r:id="rId3"/>
              </a:rPr>
              <a:t>clinicalsupplies@flexiontherapeutics.com</a:t>
            </a:r>
            <a:r>
              <a:rPr lang="en-US" sz="2000" dirty="0">
                <a:solidFill>
                  <a:srgbClr val="000000"/>
                </a:solidFill>
              </a:rPr>
              <a:t> </a:t>
            </a:r>
          </a:p>
          <a:p>
            <a:pPr marL="477838" lvl="1" indent="0">
              <a:spcBef>
                <a:spcPct val="0"/>
              </a:spcBef>
              <a:spcAft>
                <a:spcPts val="600"/>
              </a:spcAft>
              <a:buNone/>
            </a:pPr>
            <a:endParaRPr lang="en-US" sz="2000" dirty="0">
              <a:solidFill>
                <a:srgbClr val="000000"/>
              </a:solidFill>
            </a:endParaRPr>
          </a:p>
          <a:p>
            <a:pPr marL="477838" lvl="1" indent="0">
              <a:spcBef>
                <a:spcPct val="0"/>
              </a:spcBef>
              <a:spcAft>
                <a:spcPts val="600"/>
              </a:spcAft>
              <a:buNone/>
            </a:pPr>
            <a:endParaRPr lang="en-US" sz="2000" dirty="0">
              <a:solidFill>
                <a:srgbClr val="000000"/>
              </a:solidFill>
            </a:endParaRPr>
          </a:p>
        </p:txBody>
      </p:sp>
    </p:spTree>
    <p:extLst>
      <p:ext uri="{BB962C8B-B14F-4D97-AF65-F5344CB8AC3E}">
        <p14:creationId xmlns:p14="http://schemas.microsoft.com/office/powerpoint/2010/main" val="17519117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000000"/>
                </a:solidFill>
              </a:rPr>
              <a:t>Complaint Notification Form</a:t>
            </a:r>
          </a:p>
        </p:txBody>
      </p:sp>
      <p:sp>
        <p:nvSpPr>
          <p:cNvPr id="3" name="Slide Number Placeholder 2"/>
          <p:cNvSpPr>
            <a:spLocks noGrp="1"/>
          </p:cNvSpPr>
          <p:nvPr>
            <p:ph type="sldNum" sz="quarter" idx="10"/>
          </p:nvPr>
        </p:nvSpPr>
        <p:spPr/>
        <p:txBody>
          <a:bodyPr/>
          <a:lstStyle/>
          <a:p>
            <a:pPr>
              <a:defRPr/>
            </a:pPr>
            <a:fld id="{96BD5707-9935-41CD-9F25-73E490A68552}" type="slidenum">
              <a:rPr lang="en-US" smtClean="0"/>
              <a:pPr>
                <a:defRPr/>
              </a:pPr>
              <a:t>83</a:t>
            </a:fld>
            <a:endParaRPr lang="en-US" dirty="0"/>
          </a:p>
        </p:txBody>
      </p:sp>
      <p:sp>
        <p:nvSpPr>
          <p:cNvPr id="4" name="Footer Placeholder 3"/>
          <p:cNvSpPr>
            <a:spLocks noGrp="1"/>
          </p:cNvSpPr>
          <p:nvPr>
            <p:ph type="ftr" sz="quarter" idx="12"/>
          </p:nvPr>
        </p:nvSpPr>
        <p:spPr/>
        <p:txBody>
          <a:bodyPr/>
          <a:lstStyle/>
          <a:p>
            <a:pPr>
              <a:defRPr/>
            </a:pPr>
            <a:r>
              <a:rPr lang="en-US" sz="1200" dirty="0"/>
              <a:t>CONFIDENTIAL</a:t>
            </a:r>
          </a:p>
        </p:txBody>
      </p:sp>
      <p:pic>
        <p:nvPicPr>
          <p:cNvPr id="5" name="Picture 4">
            <a:extLst>
              <a:ext uri="{FF2B5EF4-FFF2-40B4-BE49-F238E27FC236}">
                <a16:creationId xmlns:a16="http://schemas.microsoft.com/office/drawing/2014/main" id="{BC189B1C-D9E3-4DBD-ADC2-5A440CB9F10D}"/>
              </a:ext>
            </a:extLst>
          </p:cNvPr>
          <p:cNvPicPr>
            <a:picLocks noChangeAspect="1"/>
          </p:cNvPicPr>
          <p:nvPr/>
        </p:nvPicPr>
        <p:blipFill>
          <a:blip r:embed="rId2"/>
          <a:stretch>
            <a:fillRect/>
          </a:stretch>
        </p:blipFill>
        <p:spPr>
          <a:xfrm>
            <a:off x="2677795" y="763392"/>
            <a:ext cx="3895725" cy="5524500"/>
          </a:xfrm>
          <a:prstGeom prst="rect">
            <a:avLst/>
          </a:prstGeom>
        </p:spPr>
      </p:pic>
    </p:spTree>
    <p:extLst>
      <p:ext uri="{BB962C8B-B14F-4D97-AF65-F5344CB8AC3E}">
        <p14:creationId xmlns:p14="http://schemas.microsoft.com/office/powerpoint/2010/main" val="21715878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Temperature Excursion Form</a:t>
            </a:r>
            <a:endParaRPr lang="en-US" sz="2400" dirty="0">
              <a:solidFill>
                <a:srgbClr val="000000"/>
              </a:solidFill>
            </a:endParaRPr>
          </a:p>
        </p:txBody>
      </p:sp>
      <p:sp>
        <p:nvSpPr>
          <p:cNvPr id="3" name="Slide Number Placeholder 2"/>
          <p:cNvSpPr>
            <a:spLocks noGrp="1"/>
          </p:cNvSpPr>
          <p:nvPr>
            <p:ph type="sldNum" sz="quarter" idx="10"/>
          </p:nvPr>
        </p:nvSpPr>
        <p:spPr/>
        <p:txBody>
          <a:bodyPr/>
          <a:lstStyle/>
          <a:p>
            <a:pPr>
              <a:defRPr/>
            </a:pPr>
            <a:fld id="{96BD5707-9935-41CD-9F25-73E490A68552}" type="slidenum">
              <a:rPr lang="en-US" smtClean="0"/>
              <a:pPr>
                <a:defRPr/>
              </a:pPr>
              <a:t>84</a:t>
            </a:fld>
            <a:endParaRPr lang="en-US" dirty="0"/>
          </a:p>
        </p:txBody>
      </p:sp>
      <p:sp>
        <p:nvSpPr>
          <p:cNvPr id="4" name="Footer Placeholder 3"/>
          <p:cNvSpPr>
            <a:spLocks noGrp="1"/>
          </p:cNvSpPr>
          <p:nvPr>
            <p:ph type="ftr" sz="quarter" idx="12"/>
          </p:nvPr>
        </p:nvSpPr>
        <p:spPr/>
        <p:txBody>
          <a:bodyPr/>
          <a:lstStyle/>
          <a:p>
            <a:pPr>
              <a:defRPr/>
            </a:pPr>
            <a:r>
              <a:rPr lang="en-US" sz="1200" dirty="0"/>
              <a:t>CONFIDENTIAL</a:t>
            </a:r>
          </a:p>
        </p:txBody>
      </p:sp>
      <p:sp>
        <p:nvSpPr>
          <p:cNvPr id="6" name="Content Placeholder 2"/>
          <p:cNvSpPr>
            <a:spLocks noGrp="1"/>
          </p:cNvSpPr>
          <p:nvPr>
            <p:ph idx="1"/>
          </p:nvPr>
        </p:nvSpPr>
        <p:spPr>
          <a:xfrm>
            <a:off x="228600" y="990600"/>
            <a:ext cx="8610600" cy="5638800"/>
          </a:xfrm>
        </p:spPr>
        <p:txBody>
          <a:bodyPr/>
          <a:lstStyle/>
          <a:p>
            <a:pPr marL="477838" lvl="1" indent="0">
              <a:spcBef>
                <a:spcPct val="0"/>
              </a:spcBef>
              <a:spcAft>
                <a:spcPts val="600"/>
              </a:spcAft>
              <a:buNone/>
            </a:pPr>
            <a:endParaRPr lang="en-US" sz="2000" dirty="0">
              <a:solidFill>
                <a:srgbClr val="000000"/>
              </a:solidFill>
            </a:endParaRPr>
          </a:p>
          <a:p>
            <a:pPr marL="477838" lvl="1" indent="0">
              <a:spcBef>
                <a:spcPct val="0"/>
              </a:spcBef>
              <a:spcAft>
                <a:spcPts val="600"/>
              </a:spcAft>
              <a:buNone/>
            </a:pPr>
            <a:endParaRPr lang="en-US" sz="2000" dirty="0">
              <a:solidFill>
                <a:srgbClr val="000000"/>
              </a:solidFill>
            </a:endParaRPr>
          </a:p>
        </p:txBody>
      </p:sp>
      <p:pic>
        <p:nvPicPr>
          <p:cNvPr id="5" name="Picture 4">
            <a:extLst>
              <a:ext uri="{FF2B5EF4-FFF2-40B4-BE49-F238E27FC236}">
                <a16:creationId xmlns:a16="http://schemas.microsoft.com/office/drawing/2014/main" id="{9CB48A25-2C60-42AF-B45C-B18ACCFDF473}"/>
              </a:ext>
            </a:extLst>
          </p:cNvPr>
          <p:cNvPicPr>
            <a:picLocks noChangeAspect="1"/>
          </p:cNvPicPr>
          <p:nvPr/>
        </p:nvPicPr>
        <p:blipFill>
          <a:blip r:embed="rId2"/>
          <a:stretch>
            <a:fillRect/>
          </a:stretch>
        </p:blipFill>
        <p:spPr>
          <a:xfrm>
            <a:off x="2667000" y="776287"/>
            <a:ext cx="3810000" cy="5305425"/>
          </a:xfrm>
          <a:prstGeom prst="rect">
            <a:avLst/>
          </a:prstGeom>
        </p:spPr>
      </p:pic>
    </p:spTree>
    <p:extLst>
      <p:ext uri="{BB962C8B-B14F-4D97-AF65-F5344CB8AC3E}">
        <p14:creationId xmlns:p14="http://schemas.microsoft.com/office/powerpoint/2010/main" val="15350506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000000"/>
                </a:solidFill>
              </a:rPr>
              <a:t>Supplies Sent to Site</a:t>
            </a:r>
          </a:p>
        </p:txBody>
      </p:sp>
      <p:sp>
        <p:nvSpPr>
          <p:cNvPr id="3" name="Slide Number Placeholder 2"/>
          <p:cNvSpPr>
            <a:spLocks noGrp="1"/>
          </p:cNvSpPr>
          <p:nvPr>
            <p:ph type="sldNum" sz="quarter" idx="10"/>
          </p:nvPr>
        </p:nvSpPr>
        <p:spPr/>
        <p:txBody>
          <a:bodyPr/>
          <a:lstStyle/>
          <a:p>
            <a:pPr>
              <a:defRPr/>
            </a:pPr>
            <a:fld id="{96BD5707-9935-41CD-9F25-73E490A68552}" type="slidenum">
              <a:rPr lang="en-US" smtClean="0"/>
              <a:pPr>
                <a:defRPr/>
              </a:pPr>
              <a:t>85</a:t>
            </a:fld>
            <a:endParaRPr lang="en-US" dirty="0"/>
          </a:p>
        </p:txBody>
      </p:sp>
      <p:sp>
        <p:nvSpPr>
          <p:cNvPr id="4" name="Footer Placeholder 3"/>
          <p:cNvSpPr>
            <a:spLocks noGrp="1"/>
          </p:cNvSpPr>
          <p:nvPr>
            <p:ph type="ftr" sz="quarter" idx="12"/>
          </p:nvPr>
        </p:nvSpPr>
        <p:spPr/>
        <p:txBody>
          <a:bodyPr/>
          <a:lstStyle/>
          <a:p>
            <a:pPr>
              <a:defRPr/>
            </a:pPr>
            <a:r>
              <a:rPr lang="en-US" sz="1200" dirty="0"/>
              <a:t>CONFIDENTIAL</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12612573"/>
              </p:ext>
            </p:extLst>
          </p:nvPr>
        </p:nvGraphicFramePr>
        <p:xfrm>
          <a:off x="533400" y="1264920"/>
          <a:ext cx="8001000" cy="3840481"/>
        </p:xfrm>
        <a:graphic>
          <a:graphicData uri="http://schemas.openxmlformats.org/drawingml/2006/table">
            <a:tbl>
              <a:tblPr firstRow="1" firstCol="1" bandRow="1">
                <a:tableStyleId>{21E4AEA4-8DFA-4A89-87EB-49C32662AFE0}</a:tableStyleId>
              </a:tblPr>
              <a:tblGrid>
                <a:gridCol w="26670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476092">
                <a:tc>
                  <a:txBody>
                    <a:bodyPr/>
                    <a:lstStyle/>
                    <a:p>
                      <a:pPr marL="0" marR="0">
                        <a:spcBef>
                          <a:spcPts val="0"/>
                        </a:spcBef>
                        <a:spcAft>
                          <a:spcPts val="0"/>
                        </a:spcAft>
                      </a:pPr>
                      <a:r>
                        <a:rPr lang="en-US" sz="1800" b="0" dirty="0">
                          <a:solidFill>
                            <a:srgbClr val="000000"/>
                          </a:solidFill>
                          <a:effectLst/>
                          <a:latin typeface="Calibri" panose="020F0502020204030204" pitchFamily="34" charset="0"/>
                        </a:rPr>
                        <a:t>Supplies</a:t>
                      </a:r>
                      <a:endParaRPr lang="en-US" sz="1800" b="0" dirty="0">
                        <a:solidFill>
                          <a:srgbClr val="000000"/>
                        </a:solidFill>
                        <a:effectLst/>
                        <a:latin typeface="Calibri" panose="020F0502020204030204" pitchFamily="34" charset="0"/>
                        <a:ea typeface="Times New Roman"/>
                      </a:endParaRPr>
                    </a:p>
                  </a:txBody>
                  <a:tcPr marL="68580" marR="68580" marT="0" marB="0">
                    <a:solidFill>
                      <a:schemeClr val="accent2">
                        <a:lumMod val="40000"/>
                        <a:lumOff val="60000"/>
                      </a:schemeClr>
                    </a:solidFill>
                  </a:tcPr>
                </a:tc>
                <a:tc>
                  <a:txBody>
                    <a:bodyPr/>
                    <a:lstStyle/>
                    <a:p>
                      <a:pPr marL="0" marR="0">
                        <a:spcBef>
                          <a:spcPts val="0"/>
                        </a:spcBef>
                        <a:spcAft>
                          <a:spcPts val="0"/>
                        </a:spcAft>
                      </a:pPr>
                      <a:r>
                        <a:rPr lang="en-US" sz="1800" b="0" dirty="0">
                          <a:solidFill>
                            <a:srgbClr val="000000"/>
                          </a:solidFill>
                          <a:effectLst/>
                          <a:latin typeface="Calibri" panose="020F0502020204030204" pitchFamily="34" charset="0"/>
                        </a:rPr>
                        <a:t>Provided From</a:t>
                      </a:r>
                      <a:endParaRPr lang="en-US" sz="1800" b="0" dirty="0">
                        <a:solidFill>
                          <a:srgbClr val="000000"/>
                        </a:solidFill>
                        <a:effectLst/>
                        <a:latin typeface="Calibri" panose="020F0502020204030204" pitchFamily="34" charset="0"/>
                        <a:ea typeface="Times New Roman"/>
                      </a:endParaRPr>
                    </a:p>
                  </a:txBody>
                  <a:tcPr marL="68580" marR="68580" marT="0" marB="0">
                    <a:solidFill>
                      <a:schemeClr val="accent2">
                        <a:lumMod val="40000"/>
                        <a:lumOff val="60000"/>
                      </a:schemeClr>
                    </a:solidFill>
                  </a:tcPr>
                </a:tc>
                <a:tc>
                  <a:txBody>
                    <a:bodyPr/>
                    <a:lstStyle/>
                    <a:p>
                      <a:pPr marL="0" marR="0">
                        <a:spcBef>
                          <a:spcPts val="0"/>
                        </a:spcBef>
                        <a:spcAft>
                          <a:spcPts val="0"/>
                        </a:spcAft>
                      </a:pPr>
                      <a:r>
                        <a:rPr lang="en-US" sz="1800" b="0" dirty="0">
                          <a:solidFill>
                            <a:srgbClr val="000000"/>
                          </a:solidFill>
                          <a:effectLst/>
                          <a:latin typeface="Calibri" panose="020F0502020204030204" pitchFamily="34" charset="0"/>
                        </a:rPr>
                        <a:t>When</a:t>
                      </a:r>
                      <a:endParaRPr lang="en-US" sz="1800" b="0" dirty="0">
                        <a:solidFill>
                          <a:srgbClr val="000000"/>
                        </a:solidFill>
                        <a:effectLst/>
                        <a:latin typeface="Calibri" panose="020F0502020204030204" pitchFamily="34" charset="0"/>
                        <a:ea typeface="Times New Roman"/>
                      </a:endParaRPr>
                    </a:p>
                  </a:txBody>
                  <a:tcPr marL="68580" marR="68580" marT="0" marB="0">
                    <a:solidFill>
                      <a:schemeClr val="accent2">
                        <a:lumMod val="40000"/>
                        <a:lumOff val="60000"/>
                      </a:schemeClr>
                    </a:solidFill>
                  </a:tcPr>
                </a:tc>
                <a:extLst>
                  <a:ext uri="{0D108BD9-81ED-4DB2-BD59-A6C34878D82A}">
                    <a16:rowId xmlns:a16="http://schemas.microsoft.com/office/drawing/2014/main" val="10000"/>
                  </a:ext>
                </a:extLst>
              </a:tr>
              <a:tr h="793489">
                <a:tc>
                  <a:txBody>
                    <a:bodyPr/>
                    <a:lstStyle/>
                    <a:p>
                      <a:pPr marL="0" marR="0">
                        <a:spcBef>
                          <a:spcPts val="0"/>
                        </a:spcBef>
                        <a:spcAft>
                          <a:spcPts val="0"/>
                        </a:spcAft>
                      </a:pPr>
                      <a:r>
                        <a:rPr lang="en-US" sz="1800" b="0" dirty="0">
                          <a:solidFill>
                            <a:srgbClr val="000000"/>
                          </a:solidFill>
                          <a:effectLst/>
                          <a:latin typeface="Calibri" panose="020F0502020204030204" pitchFamily="34" charset="0"/>
                        </a:rPr>
                        <a:t>Lab Kits and Bulk Supplies </a:t>
                      </a:r>
                      <a:endParaRPr lang="en-US" sz="1800" b="0" dirty="0">
                        <a:solidFill>
                          <a:srgbClr val="000000"/>
                        </a:solidFill>
                        <a:effectLst/>
                        <a:latin typeface="Calibri" panose="020F0502020204030204" pitchFamily="34" charset="0"/>
                        <a:ea typeface="Times New Roman"/>
                      </a:endParaRPr>
                    </a:p>
                  </a:txBody>
                  <a:tcPr marL="68580" marR="68580" marT="0" marB="0">
                    <a:solidFill>
                      <a:schemeClr val="accent1">
                        <a:lumMod val="20000"/>
                        <a:lumOff val="80000"/>
                      </a:schemeClr>
                    </a:solidFill>
                  </a:tcPr>
                </a:tc>
                <a:tc>
                  <a:txBody>
                    <a:bodyPr/>
                    <a:lstStyle/>
                    <a:p>
                      <a:pPr marL="0" marR="0">
                        <a:spcBef>
                          <a:spcPts val="0"/>
                        </a:spcBef>
                        <a:spcAft>
                          <a:spcPts val="0"/>
                        </a:spcAft>
                      </a:pPr>
                      <a:r>
                        <a:rPr lang="en-US" sz="1800" b="0" dirty="0">
                          <a:solidFill>
                            <a:srgbClr val="000000"/>
                          </a:solidFill>
                          <a:effectLst/>
                          <a:latin typeface="Calibri" panose="020F0502020204030204" pitchFamily="34" charset="0"/>
                        </a:rPr>
                        <a:t>PPD</a:t>
                      </a:r>
                      <a:endParaRPr lang="en-US" sz="1800" b="0" dirty="0">
                        <a:solidFill>
                          <a:srgbClr val="000000"/>
                        </a:solidFill>
                        <a:effectLst/>
                        <a:latin typeface="Calibri" panose="020F0502020204030204" pitchFamily="34" charset="0"/>
                        <a:ea typeface="Times New Roman"/>
                      </a:endParaRPr>
                    </a:p>
                  </a:txBody>
                  <a:tcPr marL="68580" marR="68580" marT="0" marB="0">
                    <a:solidFill>
                      <a:schemeClr val="accent1">
                        <a:lumMod val="20000"/>
                        <a:lumOff val="80000"/>
                      </a:schemeClr>
                    </a:solidFill>
                  </a:tcPr>
                </a:tc>
                <a:tc>
                  <a:txBody>
                    <a:bodyPr/>
                    <a:lstStyle/>
                    <a:p>
                      <a:pPr marL="0" marR="0">
                        <a:spcBef>
                          <a:spcPts val="0"/>
                        </a:spcBef>
                        <a:spcAft>
                          <a:spcPts val="0"/>
                        </a:spcAft>
                      </a:pPr>
                      <a:r>
                        <a:rPr lang="en-US" sz="1800" b="0" dirty="0">
                          <a:solidFill>
                            <a:srgbClr val="000000"/>
                          </a:solidFill>
                          <a:effectLst/>
                          <a:latin typeface="Calibri" panose="020F0502020204030204" pitchFamily="34" charset="0"/>
                        </a:rPr>
                        <a:t>Prior to SIV</a:t>
                      </a:r>
                      <a:endParaRPr lang="en-US" sz="1800" b="0" dirty="0">
                        <a:solidFill>
                          <a:srgbClr val="000000"/>
                        </a:solidFill>
                        <a:effectLst/>
                        <a:latin typeface="Calibri" panose="020F0502020204030204" pitchFamily="34" charset="0"/>
                        <a:ea typeface="Times New Roman"/>
                      </a:endParaRPr>
                    </a:p>
                  </a:txBody>
                  <a:tcPr marL="68580" marR="68580" marT="0" marB="0">
                    <a:solidFill>
                      <a:schemeClr val="accent1">
                        <a:lumMod val="20000"/>
                        <a:lumOff val="80000"/>
                      </a:schemeClr>
                    </a:solidFill>
                  </a:tcPr>
                </a:tc>
                <a:extLst>
                  <a:ext uri="{0D108BD9-81ED-4DB2-BD59-A6C34878D82A}">
                    <a16:rowId xmlns:a16="http://schemas.microsoft.com/office/drawing/2014/main" val="10001"/>
                  </a:ext>
                </a:extLst>
              </a:tr>
              <a:tr h="2570900">
                <a:tc>
                  <a:txBody>
                    <a:bodyPr/>
                    <a:lstStyle/>
                    <a:p>
                      <a:pPr marL="0" marR="0">
                        <a:spcBef>
                          <a:spcPts val="0"/>
                        </a:spcBef>
                        <a:spcAft>
                          <a:spcPts val="0"/>
                        </a:spcAft>
                      </a:pPr>
                      <a:r>
                        <a:rPr lang="en-US" sz="1800" b="0" u="none" dirty="0">
                          <a:solidFill>
                            <a:srgbClr val="000000"/>
                          </a:solidFill>
                          <a:effectLst/>
                          <a:latin typeface="Calibri" panose="020F0502020204030204" pitchFamily="34" charset="0"/>
                        </a:rPr>
                        <a:t>Ancillary</a:t>
                      </a:r>
                      <a:r>
                        <a:rPr lang="en-US" sz="1800" b="0" u="none" baseline="0" dirty="0">
                          <a:solidFill>
                            <a:srgbClr val="000000"/>
                          </a:solidFill>
                          <a:effectLst/>
                          <a:latin typeface="Calibri" panose="020F0502020204030204" pitchFamily="34" charset="0"/>
                        </a:rPr>
                        <a:t> Supplies:</a:t>
                      </a:r>
                    </a:p>
                    <a:p>
                      <a:pPr marL="285750" marR="0" indent="-285750">
                        <a:spcBef>
                          <a:spcPts val="0"/>
                        </a:spcBef>
                        <a:spcAft>
                          <a:spcPts val="0"/>
                        </a:spcAft>
                        <a:buFont typeface="Arial" panose="020B0604020202020204" pitchFamily="34" charset="0"/>
                        <a:buChar char="•"/>
                      </a:pPr>
                      <a:r>
                        <a:rPr lang="en-US" sz="1800" b="0" dirty="0">
                          <a:solidFill>
                            <a:srgbClr val="000000"/>
                          </a:solidFill>
                          <a:latin typeface="Calibri" panose="020F0502020204030204" pitchFamily="34" charset="0"/>
                        </a:rPr>
                        <a:t>Needles/Syringes</a:t>
                      </a:r>
                    </a:p>
                    <a:p>
                      <a:pPr marL="285750" marR="0" indent="-285750">
                        <a:spcBef>
                          <a:spcPts val="0"/>
                        </a:spcBef>
                        <a:spcAft>
                          <a:spcPts val="0"/>
                        </a:spcAft>
                        <a:buFont typeface="Arial" panose="020B0604020202020204" pitchFamily="34" charset="0"/>
                        <a:buChar char="•"/>
                      </a:pPr>
                      <a:r>
                        <a:rPr lang="en-US" sz="1800" b="0" dirty="0">
                          <a:solidFill>
                            <a:srgbClr val="000000"/>
                          </a:solidFill>
                          <a:latin typeface="Calibri" panose="020F0502020204030204" pitchFamily="34" charset="0"/>
                        </a:rPr>
                        <a:t>Rescue medication</a:t>
                      </a:r>
                    </a:p>
                    <a:p>
                      <a:pPr marL="0" marR="0">
                        <a:spcBef>
                          <a:spcPts val="0"/>
                        </a:spcBef>
                        <a:spcAft>
                          <a:spcPts val="0"/>
                        </a:spcAft>
                      </a:pPr>
                      <a:endParaRPr lang="en-US" sz="1800" b="0" u="sng" dirty="0">
                        <a:solidFill>
                          <a:srgbClr val="000000"/>
                        </a:solidFill>
                        <a:latin typeface="Calibri" panose="020F0502020204030204" pitchFamily="34" charset="0"/>
                      </a:endParaRPr>
                    </a:p>
                    <a:p>
                      <a:pPr marL="0" marR="0">
                        <a:spcBef>
                          <a:spcPts val="0"/>
                        </a:spcBef>
                        <a:spcAft>
                          <a:spcPts val="0"/>
                        </a:spcAft>
                      </a:pPr>
                      <a:r>
                        <a:rPr lang="en-US" sz="1800" b="0" u="none" dirty="0">
                          <a:solidFill>
                            <a:srgbClr val="000000"/>
                          </a:solidFill>
                          <a:latin typeface="Calibri" panose="020F0502020204030204" pitchFamily="34" charset="0"/>
                        </a:rPr>
                        <a:t>IP:</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a:solidFill>
                            <a:srgbClr val="000000"/>
                          </a:solidFill>
                          <a:latin typeface="Calibri" panose="020F0502020204030204" pitchFamily="34" charset="0"/>
                        </a:rPr>
                        <a:t>FX006 Packaged Kits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a:solidFill>
                            <a:srgbClr val="000000"/>
                          </a:solidFill>
                          <a:latin typeface="Calibri" panose="020F0502020204030204" pitchFamily="34" charset="0"/>
                        </a:rPr>
                        <a:t>Normal Saline Vials</a:t>
                      </a:r>
                    </a:p>
                  </a:txBody>
                  <a:tcPr marL="68580" marR="68580" marT="0" marB="0">
                    <a:solidFill>
                      <a:schemeClr val="accent1">
                        <a:lumMod val="20000"/>
                        <a:lumOff val="80000"/>
                      </a:schemeClr>
                    </a:solidFill>
                  </a:tcPr>
                </a:tc>
                <a:tc>
                  <a:txBody>
                    <a:bodyPr/>
                    <a:lstStyle/>
                    <a:p>
                      <a:pPr marL="0" marR="0" algn="l">
                        <a:spcBef>
                          <a:spcPts val="0"/>
                        </a:spcBef>
                        <a:spcAft>
                          <a:spcPts val="0"/>
                        </a:spcAft>
                      </a:pPr>
                      <a:endParaRPr lang="en-US" sz="1800" b="0" dirty="0">
                        <a:solidFill>
                          <a:srgbClr val="000000"/>
                        </a:solidFill>
                        <a:effectLst/>
                        <a:latin typeface="Calibri" panose="020F0502020204030204" pitchFamily="34" charset="0"/>
                      </a:endParaRPr>
                    </a:p>
                    <a:p>
                      <a:pPr marL="0" marR="0" algn="l">
                        <a:spcBef>
                          <a:spcPts val="0"/>
                        </a:spcBef>
                        <a:spcAft>
                          <a:spcPts val="0"/>
                        </a:spcAft>
                      </a:pPr>
                      <a:endParaRPr lang="en-US" sz="1800" b="0" dirty="0">
                        <a:solidFill>
                          <a:srgbClr val="000000"/>
                        </a:solidFill>
                        <a:effectLst/>
                        <a:latin typeface="Calibri" panose="020F0502020204030204" pitchFamily="34" charset="0"/>
                      </a:endParaRPr>
                    </a:p>
                    <a:p>
                      <a:pPr marL="0" marR="0" algn="l">
                        <a:spcBef>
                          <a:spcPts val="0"/>
                        </a:spcBef>
                        <a:spcAft>
                          <a:spcPts val="0"/>
                        </a:spcAft>
                      </a:pPr>
                      <a:endParaRPr lang="en-US" sz="1800" b="0" dirty="0">
                        <a:solidFill>
                          <a:srgbClr val="000000"/>
                        </a:solidFill>
                        <a:effectLst/>
                        <a:latin typeface="Calibri" panose="020F0502020204030204" pitchFamily="34" charset="0"/>
                      </a:endParaRPr>
                    </a:p>
                    <a:p>
                      <a:pPr marL="0" marR="0" algn="l">
                        <a:spcBef>
                          <a:spcPts val="0"/>
                        </a:spcBef>
                        <a:spcAft>
                          <a:spcPts val="0"/>
                        </a:spcAft>
                      </a:pPr>
                      <a:endParaRPr lang="en-US" sz="1800" b="0" dirty="0">
                        <a:solidFill>
                          <a:srgbClr val="000000"/>
                        </a:solidFill>
                        <a:effectLst/>
                        <a:latin typeface="Calibri" panose="020F0502020204030204" pitchFamily="34" charset="0"/>
                      </a:endParaRPr>
                    </a:p>
                    <a:p>
                      <a:pPr marL="0" marR="0" algn="l">
                        <a:spcBef>
                          <a:spcPts val="0"/>
                        </a:spcBef>
                        <a:spcAft>
                          <a:spcPts val="0"/>
                        </a:spcAft>
                      </a:pPr>
                      <a:r>
                        <a:rPr lang="en-US" sz="1800" b="0" dirty="0">
                          <a:solidFill>
                            <a:srgbClr val="000000"/>
                          </a:solidFill>
                          <a:effectLst/>
                          <a:latin typeface="Calibri" panose="020F0502020204030204" pitchFamily="34" charset="0"/>
                        </a:rPr>
                        <a:t>TCG</a:t>
                      </a:r>
                      <a:endParaRPr lang="en-US" sz="1800" b="0" dirty="0">
                        <a:solidFill>
                          <a:srgbClr val="000000"/>
                        </a:solidFill>
                        <a:effectLst/>
                        <a:latin typeface="Calibri" panose="020F0502020204030204" pitchFamily="34" charset="0"/>
                        <a:ea typeface="Times New Roman"/>
                      </a:endParaRPr>
                    </a:p>
                  </a:txBody>
                  <a:tcPr marL="68580" marR="68580" marT="0" marB="0">
                    <a:solidFill>
                      <a:schemeClr val="accent1">
                        <a:lumMod val="20000"/>
                        <a:lumOff val="80000"/>
                      </a:schemeClr>
                    </a:solidFill>
                  </a:tcPr>
                </a:tc>
                <a:tc>
                  <a:txBody>
                    <a:bodyPr/>
                    <a:lstStyle/>
                    <a:p>
                      <a:pPr marL="0" marR="0">
                        <a:spcBef>
                          <a:spcPts val="0"/>
                        </a:spcBef>
                        <a:spcAft>
                          <a:spcPts val="0"/>
                        </a:spcAft>
                      </a:pPr>
                      <a:endParaRPr lang="en-US" sz="1800" b="0" dirty="0">
                        <a:solidFill>
                          <a:srgbClr val="000000"/>
                        </a:solidFill>
                        <a:effectLst/>
                        <a:latin typeface="Calibri" panose="020F0502020204030204" pitchFamily="34" charset="0"/>
                      </a:endParaRPr>
                    </a:p>
                    <a:p>
                      <a:pPr marL="0" marR="0">
                        <a:spcBef>
                          <a:spcPts val="0"/>
                        </a:spcBef>
                        <a:spcAft>
                          <a:spcPts val="0"/>
                        </a:spcAft>
                      </a:pPr>
                      <a:r>
                        <a:rPr lang="en-US" sz="1800" b="0" dirty="0">
                          <a:solidFill>
                            <a:srgbClr val="000000"/>
                          </a:solidFill>
                          <a:effectLst/>
                          <a:latin typeface="Calibri" panose="020F0502020204030204" pitchFamily="34" charset="0"/>
                        </a:rPr>
                        <a:t>Prior to SIV </a:t>
                      </a:r>
                    </a:p>
                    <a:p>
                      <a:pPr marL="0" marR="0">
                        <a:spcBef>
                          <a:spcPts val="0"/>
                        </a:spcBef>
                        <a:spcAft>
                          <a:spcPts val="0"/>
                        </a:spcAft>
                      </a:pPr>
                      <a:endParaRPr lang="en-US" sz="1800" b="0" dirty="0">
                        <a:solidFill>
                          <a:srgbClr val="000000"/>
                        </a:solidFill>
                        <a:effectLst/>
                        <a:latin typeface="Calibri" panose="020F0502020204030204" pitchFamily="34" charset="0"/>
                      </a:endParaRPr>
                    </a:p>
                    <a:p>
                      <a:pPr marL="0" marR="0">
                        <a:spcBef>
                          <a:spcPts val="0"/>
                        </a:spcBef>
                        <a:spcAft>
                          <a:spcPts val="0"/>
                        </a:spcAft>
                      </a:pPr>
                      <a:endParaRPr lang="en-US" sz="1800" b="0" dirty="0">
                        <a:solidFill>
                          <a:srgbClr val="000000"/>
                        </a:solidFill>
                        <a:effectLst/>
                        <a:latin typeface="Calibri" panose="020F0502020204030204" pitchFamily="34" charset="0"/>
                      </a:endParaRPr>
                    </a:p>
                    <a:p>
                      <a:pPr marL="0" marR="0">
                        <a:spcBef>
                          <a:spcPts val="0"/>
                        </a:spcBef>
                        <a:spcAft>
                          <a:spcPts val="0"/>
                        </a:spcAft>
                      </a:pPr>
                      <a:r>
                        <a:rPr lang="en-US" sz="1800" b="0" dirty="0">
                          <a:solidFill>
                            <a:srgbClr val="000000"/>
                          </a:solidFill>
                          <a:effectLst/>
                          <a:latin typeface="Calibri" panose="020F0502020204030204" pitchFamily="34" charset="0"/>
                        </a:rPr>
                        <a:t>After activation</a:t>
                      </a:r>
                      <a:endParaRPr lang="en-US" sz="1800" b="0" dirty="0">
                        <a:solidFill>
                          <a:srgbClr val="000000"/>
                        </a:solidFill>
                        <a:effectLst/>
                        <a:latin typeface="Calibri" panose="020F0502020204030204" pitchFamily="34" charset="0"/>
                        <a:ea typeface="Times New Roman"/>
                      </a:endParaRPr>
                    </a:p>
                  </a:txBody>
                  <a:tcPr marL="68580" marR="68580" marT="0" marB="0">
                    <a:solidFill>
                      <a:schemeClr val="accent1">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026857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 Documents</a:t>
            </a:r>
          </a:p>
        </p:txBody>
      </p:sp>
    </p:spTree>
    <p:extLst>
      <p:ext uri="{BB962C8B-B14F-4D97-AF65-F5344CB8AC3E}">
        <p14:creationId xmlns:p14="http://schemas.microsoft.com/office/powerpoint/2010/main" val="17526270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000000"/>
                </a:solidFill>
              </a:rPr>
              <a:t>Source Documents</a:t>
            </a:r>
          </a:p>
        </p:txBody>
      </p:sp>
      <p:sp>
        <p:nvSpPr>
          <p:cNvPr id="3" name="Slide Number Placeholder 2"/>
          <p:cNvSpPr>
            <a:spLocks noGrp="1"/>
          </p:cNvSpPr>
          <p:nvPr>
            <p:ph type="sldNum" sz="quarter" idx="10"/>
          </p:nvPr>
        </p:nvSpPr>
        <p:spPr/>
        <p:txBody>
          <a:bodyPr/>
          <a:lstStyle/>
          <a:p>
            <a:pPr>
              <a:defRPr/>
            </a:pPr>
            <a:fld id="{96BD5707-9935-41CD-9F25-73E490A68552}" type="slidenum">
              <a:rPr lang="en-US" smtClean="0"/>
              <a:pPr>
                <a:defRPr/>
              </a:pPr>
              <a:t>87</a:t>
            </a:fld>
            <a:endParaRPr lang="en-US" dirty="0"/>
          </a:p>
        </p:txBody>
      </p:sp>
      <p:sp>
        <p:nvSpPr>
          <p:cNvPr id="4" name="Footer Placeholder 3"/>
          <p:cNvSpPr>
            <a:spLocks noGrp="1"/>
          </p:cNvSpPr>
          <p:nvPr>
            <p:ph type="ftr" sz="quarter" idx="12"/>
          </p:nvPr>
        </p:nvSpPr>
        <p:spPr/>
        <p:txBody>
          <a:bodyPr/>
          <a:lstStyle/>
          <a:p>
            <a:pPr>
              <a:defRPr/>
            </a:pPr>
            <a:r>
              <a:rPr lang="en-US" sz="1200" dirty="0"/>
              <a:t>CONFIDENTIAL</a:t>
            </a:r>
          </a:p>
        </p:txBody>
      </p:sp>
      <p:sp>
        <p:nvSpPr>
          <p:cNvPr id="5" name="Content Placeholder 4"/>
          <p:cNvSpPr>
            <a:spLocks noGrp="1"/>
          </p:cNvSpPr>
          <p:nvPr>
            <p:ph idx="1"/>
          </p:nvPr>
        </p:nvSpPr>
        <p:spPr>
          <a:xfrm>
            <a:off x="533400" y="914400"/>
            <a:ext cx="8077200" cy="4876800"/>
          </a:xfrm>
        </p:spPr>
        <p:txBody>
          <a:bodyPr>
            <a:normAutofit/>
          </a:bodyPr>
          <a:lstStyle/>
          <a:p>
            <a:pPr marL="0" indent="0">
              <a:lnSpc>
                <a:spcPct val="100000"/>
              </a:lnSpc>
              <a:buFontTx/>
              <a:buNone/>
            </a:pPr>
            <a:r>
              <a:rPr lang="en-US" b="1" i="1" dirty="0">
                <a:solidFill>
                  <a:srgbClr val="000000"/>
                </a:solidFill>
              </a:rPr>
              <a:t>If it is not documented in writing, it did not happen</a:t>
            </a:r>
          </a:p>
          <a:p>
            <a:pPr marL="342900" indent="-342900">
              <a:lnSpc>
                <a:spcPct val="100000"/>
              </a:lnSpc>
              <a:spcBef>
                <a:spcPct val="0"/>
              </a:spcBef>
              <a:buFont typeface="Arial" panose="020B0604020202020204" pitchFamily="34" charset="0"/>
              <a:buChar char="•"/>
            </a:pPr>
            <a:r>
              <a:rPr lang="en-US" dirty="0">
                <a:solidFill>
                  <a:srgbClr val="000000"/>
                </a:solidFill>
              </a:rPr>
              <a:t>Source includes medical records/chart entries, x-ray reports, lab reports, clinic progress notes, study chart progress notes &amp; logs, and the “proverbial cocktail-napkin notation”</a:t>
            </a:r>
          </a:p>
          <a:p>
            <a:pPr marL="342900" indent="-342900">
              <a:lnSpc>
                <a:spcPct val="100000"/>
              </a:lnSpc>
              <a:spcBef>
                <a:spcPct val="0"/>
              </a:spcBef>
              <a:buFont typeface="Arial" panose="020B0604020202020204" pitchFamily="34" charset="0"/>
              <a:buChar char="•"/>
            </a:pPr>
            <a:r>
              <a:rPr lang="en-US" dirty="0">
                <a:solidFill>
                  <a:srgbClr val="000000"/>
                </a:solidFill>
              </a:rPr>
              <a:t>Suggested source documents are available.</a:t>
            </a:r>
          </a:p>
          <a:p>
            <a:pPr lvl="1">
              <a:lnSpc>
                <a:spcPct val="100000"/>
              </a:lnSpc>
              <a:spcBef>
                <a:spcPct val="0"/>
              </a:spcBef>
            </a:pPr>
            <a:r>
              <a:rPr lang="en-US" i="1" dirty="0">
                <a:solidFill>
                  <a:srgbClr val="000000"/>
                </a:solidFill>
              </a:rPr>
              <a:t>Supplied to sites for use, though not required. If site uses own source documents, these must be reviewed and approved by CRMG first, then by Sponsor</a:t>
            </a:r>
          </a:p>
          <a:p>
            <a:pPr lvl="1">
              <a:lnSpc>
                <a:spcPct val="100000"/>
              </a:lnSpc>
              <a:spcBef>
                <a:spcPct val="0"/>
              </a:spcBef>
            </a:pPr>
            <a:r>
              <a:rPr lang="en-US" i="1" dirty="0">
                <a:solidFill>
                  <a:srgbClr val="000000"/>
                </a:solidFill>
              </a:rPr>
              <a:t>If used, may be supplemented with additional documentation</a:t>
            </a:r>
          </a:p>
          <a:p>
            <a:pPr lvl="1">
              <a:lnSpc>
                <a:spcPct val="100000"/>
              </a:lnSpc>
              <a:spcBef>
                <a:spcPct val="0"/>
              </a:spcBef>
            </a:pPr>
            <a:r>
              <a:rPr lang="en-US" i="1" dirty="0">
                <a:solidFill>
                  <a:srgbClr val="000000"/>
                </a:solidFill>
              </a:rPr>
              <a:t>Source could also be a patient’s progress note, hospital records, </a:t>
            </a:r>
            <a:r>
              <a:rPr lang="en-US" i="1" dirty="0" err="1">
                <a:solidFill>
                  <a:srgbClr val="000000"/>
                </a:solidFill>
              </a:rPr>
              <a:t>etc</a:t>
            </a:r>
            <a:endParaRPr lang="en-US" dirty="0">
              <a:solidFill>
                <a:srgbClr val="000000"/>
              </a:solidFill>
            </a:endParaRPr>
          </a:p>
          <a:p>
            <a:pPr marL="342900" indent="-342900">
              <a:lnSpc>
                <a:spcPct val="100000"/>
              </a:lnSpc>
              <a:spcBef>
                <a:spcPct val="0"/>
              </a:spcBef>
              <a:buFont typeface="Arial" panose="020B0604020202020204" pitchFamily="34" charset="0"/>
              <a:buChar char="•"/>
            </a:pPr>
            <a:r>
              <a:rPr lang="en-US" dirty="0">
                <a:solidFill>
                  <a:srgbClr val="000000"/>
                </a:solidFill>
              </a:rPr>
              <a:t>All source must be available for review by the CRA at each monitoring visit for 100% Source Document Verification (SDV)</a:t>
            </a:r>
          </a:p>
          <a:p>
            <a:pPr marL="342900" indent="-342900">
              <a:lnSpc>
                <a:spcPct val="100000"/>
              </a:lnSpc>
              <a:spcBef>
                <a:spcPct val="0"/>
              </a:spcBef>
              <a:buFont typeface="Arial" panose="020B0604020202020204" pitchFamily="34" charset="0"/>
              <a:buChar char="•"/>
            </a:pPr>
            <a:r>
              <a:rPr lang="en-US" dirty="0">
                <a:solidFill>
                  <a:srgbClr val="000000"/>
                </a:solidFill>
              </a:rPr>
              <a:t>100% SDV will be performed for this study</a:t>
            </a:r>
          </a:p>
        </p:txBody>
      </p:sp>
    </p:spTree>
    <p:extLst>
      <p:ext uri="{BB962C8B-B14F-4D97-AF65-F5344CB8AC3E}">
        <p14:creationId xmlns:p14="http://schemas.microsoft.com/office/powerpoint/2010/main" val="36571492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000000"/>
                </a:solidFill>
              </a:rPr>
              <a:t>Record Retention for Sites</a:t>
            </a:r>
          </a:p>
        </p:txBody>
      </p:sp>
      <p:sp>
        <p:nvSpPr>
          <p:cNvPr id="3" name="Slide Number Placeholder 2"/>
          <p:cNvSpPr>
            <a:spLocks noGrp="1"/>
          </p:cNvSpPr>
          <p:nvPr>
            <p:ph type="sldNum" sz="quarter" idx="10"/>
          </p:nvPr>
        </p:nvSpPr>
        <p:spPr/>
        <p:txBody>
          <a:bodyPr/>
          <a:lstStyle/>
          <a:p>
            <a:pPr>
              <a:defRPr/>
            </a:pPr>
            <a:fld id="{96BD5707-9935-41CD-9F25-73E490A68552}" type="slidenum">
              <a:rPr lang="en-US" smtClean="0"/>
              <a:pPr>
                <a:defRPr/>
              </a:pPr>
              <a:t>88</a:t>
            </a:fld>
            <a:endParaRPr lang="en-US" dirty="0"/>
          </a:p>
        </p:txBody>
      </p:sp>
      <p:sp>
        <p:nvSpPr>
          <p:cNvPr id="4" name="Footer Placeholder 3"/>
          <p:cNvSpPr>
            <a:spLocks noGrp="1"/>
          </p:cNvSpPr>
          <p:nvPr>
            <p:ph type="ftr" sz="quarter" idx="12"/>
          </p:nvPr>
        </p:nvSpPr>
        <p:spPr/>
        <p:txBody>
          <a:bodyPr/>
          <a:lstStyle/>
          <a:p>
            <a:pPr>
              <a:defRPr/>
            </a:pPr>
            <a:r>
              <a:rPr lang="en-US" sz="1200" dirty="0"/>
              <a:t>CONFIDENTIAL</a:t>
            </a:r>
          </a:p>
        </p:txBody>
      </p:sp>
      <p:sp>
        <p:nvSpPr>
          <p:cNvPr id="5" name="Content Placeholder 4"/>
          <p:cNvSpPr>
            <a:spLocks noGrp="1"/>
          </p:cNvSpPr>
          <p:nvPr>
            <p:ph idx="1"/>
          </p:nvPr>
        </p:nvSpPr>
        <p:spPr/>
        <p:txBody>
          <a:bodyPr/>
          <a:lstStyle/>
          <a:p>
            <a:pPr marL="342900" indent="-342900">
              <a:buFont typeface="Arial" panose="020B0604020202020204" pitchFamily="34" charset="0"/>
              <a:buChar char="•"/>
            </a:pPr>
            <a:r>
              <a:rPr lang="en-US" dirty="0">
                <a:solidFill>
                  <a:srgbClr val="000000"/>
                </a:solidFill>
              </a:rPr>
              <a:t>In accordance with US federal regulations (21 CFR 312.62[c]), the Sponsor requires that records and documents pertaining to the conduct of this study and the distribution of study medications, including eCRFs, consent forms, laboratory test results, and medical inventory records, must be retained by the Principal Investigator for 2 years after marketing application approval.  </a:t>
            </a:r>
          </a:p>
          <a:p>
            <a:pPr marL="342900" indent="-342900">
              <a:buFont typeface="Arial" panose="020B0604020202020204" pitchFamily="34" charset="0"/>
              <a:buChar char="•"/>
            </a:pPr>
            <a:r>
              <a:rPr lang="en-US" dirty="0">
                <a:solidFill>
                  <a:srgbClr val="000000"/>
                </a:solidFill>
              </a:rPr>
              <a:t>If no application is filed, these records must be kept 2 years after the investigation is discontinued and the regulatory authorities are notified.  The Sponsor or their representative will notify the Principal Investigator of these events.  </a:t>
            </a:r>
          </a:p>
          <a:p>
            <a:pPr marL="342900" indent="-342900">
              <a:buFont typeface="Arial" panose="020B0604020202020204" pitchFamily="34" charset="0"/>
              <a:buChar char="•"/>
            </a:pPr>
            <a:r>
              <a:rPr lang="en-US" dirty="0">
                <a:solidFill>
                  <a:srgbClr val="000000"/>
                </a:solidFill>
              </a:rPr>
              <a:t>In the event that local regulations are more stringent than that specified above, the local regulations will be adhered to.  If local records retention regulations are more stringent than that specified above, the local regulations will prevail.</a:t>
            </a:r>
          </a:p>
          <a:p>
            <a:endParaRPr lang="en-US" dirty="0">
              <a:solidFill>
                <a:srgbClr val="000000"/>
              </a:solidFill>
            </a:endParaRPr>
          </a:p>
        </p:txBody>
      </p:sp>
    </p:spTree>
    <p:extLst>
      <p:ext uri="{BB962C8B-B14F-4D97-AF65-F5344CB8AC3E}">
        <p14:creationId xmlns:p14="http://schemas.microsoft.com/office/powerpoint/2010/main" val="34216904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000000"/>
                </a:solidFill>
              </a:rPr>
              <a:t>Regulatory Authority Inspections</a:t>
            </a:r>
          </a:p>
        </p:txBody>
      </p:sp>
      <p:sp>
        <p:nvSpPr>
          <p:cNvPr id="3" name="Slide Number Placeholder 2"/>
          <p:cNvSpPr>
            <a:spLocks noGrp="1"/>
          </p:cNvSpPr>
          <p:nvPr>
            <p:ph type="sldNum" sz="quarter" idx="10"/>
          </p:nvPr>
        </p:nvSpPr>
        <p:spPr/>
        <p:txBody>
          <a:bodyPr/>
          <a:lstStyle/>
          <a:p>
            <a:pPr>
              <a:defRPr/>
            </a:pPr>
            <a:fld id="{96BD5707-9935-41CD-9F25-73E490A68552}" type="slidenum">
              <a:rPr lang="en-US" smtClean="0"/>
              <a:pPr>
                <a:defRPr/>
              </a:pPr>
              <a:t>89</a:t>
            </a:fld>
            <a:endParaRPr lang="en-US" dirty="0"/>
          </a:p>
        </p:txBody>
      </p:sp>
      <p:sp>
        <p:nvSpPr>
          <p:cNvPr id="4" name="Footer Placeholder 3"/>
          <p:cNvSpPr>
            <a:spLocks noGrp="1"/>
          </p:cNvSpPr>
          <p:nvPr>
            <p:ph type="ftr" sz="quarter" idx="12"/>
          </p:nvPr>
        </p:nvSpPr>
        <p:spPr/>
        <p:txBody>
          <a:bodyPr/>
          <a:lstStyle/>
          <a:p>
            <a:pPr>
              <a:defRPr/>
            </a:pPr>
            <a:r>
              <a:rPr lang="en-US" sz="1200" dirty="0"/>
              <a:t>CONFIDENTIAL</a:t>
            </a:r>
          </a:p>
        </p:txBody>
      </p:sp>
      <p:sp>
        <p:nvSpPr>
          <p:cNvPr id="5" name="Content Placeholder 4"/>
          <p:cNvSpPr>
            <a:spLocks noGrp="1"/>
          </p:cNvSpPr>
          <p:nvPr>
            <p:ph idx="1"/>
          </p:nvPr>
        </p:nvSpPr>
        <p:spPr/>
        <p:txBody>
          <a:bodyPr/>
          <a:lstStyle/>
          <a:p>
            <a:r>
              <a:rPr lang="en-US" altLang="en-US" sz="2400" dirty="0">
                <a:solidFill>
                  <a:srgbClr val="000000"/>
                </a:solidFill>
                <a:ea typeface="ＭＳ Ｐゴシック" pitchFamily="34" charset="-128"/>
              </a:rPr>
              <a:t>If contacted by the FDA or other Regulatory Agency, sites are to contact Flexion or assigned CRA immediately to obtain help in preparations</a:t>
            </a:r>
          </a:p>
          <a:p>
            <a:r>
              <a:rPr lang="en-US" altLang="en-US" sz="2400" dirty="0">
                <a:solidFill>
                  <a:srgbClr val="000000"/>
                </a:solidFill>
                <a:ea typeface="ＭＳ Ｐゴシック" pitchFamily="34" charset="-128"/>
              </a:rPr>
              <a:t>Types of inspections</a:t>
            </a:r>
          </a:p>
          <a:p>
            <a:pPr lvl="1"/>
            <a:r>
              <a:rPr lang="en-US" altLang="en-US" sz="2000" dirty="0">
                <a:solidFill>
                  <a:srgbClr val="000000"/>
                </a:solidFill>
                <a:ea typeface="ＭＳ Ｐゴシック" pitchFamily="34" charset="-128"/>
              </a:rPr>
              <a:t>Surveillance Audit</a:t>
            </a:r>
          </a:p>
          <a:p>
            <a:pPr lvl="1"/>
            <a:r>
              <a:rPr lang="en-US" altLang="en-US" sz="2000" dirty="0">
                <a:solidFill>
                  <a:srgbClr val="000000"/>
                </a:solidFill>
                <a:ea typeface="ＭＳ Ｐゴシック" pitchFamily="34" charset="-128"/>
              </a:rPr>
              <a:t>For Cause Audit</a:t>
            </a:r>
          </a:p>
          <a:p>
            <a:r>
              <a:rPr lang="en-US" altLang="en-US" sz="2400" dirty="0">
                <a:solidFill>
                  <a:srgbClr val="000000"/>
                </a:solidFill>
                <a:ea typeface="ＭＳ Ｐゴシック" pitchFamily="34" charset="-128"/>
              </a:rPr>
              <a:t>Inspection consists of:</a:t>
            </a:r>
          </a:p>
          <a:p>
            <a:pPr lvl="1"/>
            <a:r>
              <a:rPr lang="en-US" altLang="en-US" sz="2000" dirty="0">
                <a:solidFill>
                  <a:srgbClr val="000000"/>
                </a:solidFill>
                <a:ea typeface="ＭＳ Ｐゴシック" pitchFamily="34" charset="-128"/>
              </a:rPr>
              <a:t>Review conduct of study</a:t>
            </a:r>
          </a:p>
          <a:p>
            <a:pPr lvl="1"/>
            <a:r>
              <a:rPr lang="en-US" altLang="en-US" sz="2000" dirty="0">
                <a:solidFill>
                  <a:srgbClr val="000000"/>
                </a:solidFill>
                <a:ea typeface="ＭＳ Ｐゴシック" pitchFamily="34" charset="-128"/>
              </a:rPr>
              <a:t>Review regulatory documents</a:t>
            </a:r>
          </a:p>
          <a:p>
            <a:pPr lvl="1"/>
            <a:r>
              <a:rPr lang="en-US" altLang="en-US" sz="2000" dirty="0">
                <a:solidFill>
                  <a:srgbClr val="000000"/>
                </a:solidFill>
                <a:ea typeface="ＭＳ Ｐゴシック" pitchFamily="34" charset="-128"/>
              </a:rPr>
              <a:t>Audit data</a:t>
            </a:r>
          </a:p>
          <a:p>
            <a:endParaRPr lang="en-US" dirty="0">
              <a:solidFill>
                <a:srgbClr val="000000"/>
              </a:solidFill>
            </a:endParaRPr>
          </a:p>
        </p:txBody>
      </p:sp>
    </p:spTree>
    <p:extLst>
      <p:ext uri="{BB962C8B-B14F-4D97-AF65-F5344CB8AC3E}">
        <p14:creationId xmlns:p14="http://schemas.microsoft.com/office/powerpoint/2010/main" val="2614435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normAutofit/>
          </a:bodyPr>
          <a:lstStyle/>
          <a:p>
            <a:pPr algn="l"/>
            <a:r>
              <a:rPr lang="en-US" sz="2800" dirty="0">
                <a:solidFill>
                  <a:srgbClr val="000000"/>
                </a:solidFill>
                <a:latin typeface="Calibri" pitchFamily="34" charset="0"/>
                <a:cs typeface="Calibri" pitchFamily="34" charset="0"/>
              </a:rPr>
              <a:t>Clinical Experience with FX006</a:t>
            </a:r>
            <a:endParaRPr lang="en-US" altLang="en-US" sz="2800" dirty="0">
              <a:solidFill>
                <a:srgbClr val="000000"/>
              </a:solidFill>
              <a:latin typeface="Calibri" pitchFamily="34" charset="0"/>
              <a:cs typeface="Calibri" pitchFamily="34" charset="0"/>
            </a:endParaRPr>
          </a:p>
        </p:txBody>
      </p:sp>
      <p:sp>
        <p:nvSpPr>
          <p:cNvPr id="80901" name="Footer Placeholder 4"/>
          <p:cNvSpPr txBox="1">
            <a:spLocks/>
          </p:cNvSpPr>
          <p:nvPr/>
        </p:nvSpPr>
        <p:spPr bwMode="auto">
          <a:xfrm>
            <a:off x="3114675" y="655320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rgbClr val="81B73B"/>
              </a:buClr>
              <a:defRPr sz="2400" b="1">
                <a:solidFill>
                  <a:schemeClr val="tx1"/>
                </a:solidFill>
                <a:latin typeface="Calibri" pitchFamily="34" charset="0"/>
                <a:ea typeface="MS PGothic" pitchFamily="34" charset="-128"/>
              </a:defRPr>
            </a:lvl1pPr>
            <a:lvl2pPr marL="763588" indent="-285750" eaLnBrk="0" hangingPunct="0">
              <a:spcBef>
                <a:spcPct val="20000"/>
              </a:spcBef>
              <a:buClr>
                <a:srgbClr val="81B73B"/>
              </a:buClr>
              <a:buSzPct val="120000"/>
              <a:buFont typeface="Arial" pitchFamily="34" charset="0"/>
              <a:buChar char="•"/>
              <a:defRPr sz="2000">
                <a:solidFill>
                  <a:schemeClr val="tx1"/>
                </a:solidFill>
                <a:latin typeface="Calibri" pitchFamily="34" charset="0"/>
                <a:ea typeface="MS PGothic" pitchFamily="34" charset="-128"/>
              </a:defRPr>
            </a:lvl2pPr>
            <a:lvl3pPr marL="1182688" indent="-228600" eaLnBrk="0" hangingPunct="0">
              <a:spcBef>
                <a:spcPct val="20000"/>
              </a:spcBef>
              <a:buClr>
                <a:srgbClr val="81B73B"/>
              </a:buClr>
              <a:buFont typeface="Courier New" pitchFamily="49" charset="0"/>
              <a:buChar char="o"/>
              <a:defRPr>
                <a:solidFill>
                  <a:schemeClr val="tx1"/>
                </a:solidFill>
                <a:latin typeface="Calibri" pitchFamily="34" charset="0"/>
                <a:ea typeface="MS PGothic" pitchFamily="34" charset="-128"/>
              </a:defRPr>
            </a:lvl3pPr>
            <a:lvl4pPr marL="1601788" indent="-228600" eaLnBrk="0" hangingPunct="0">
              <a:spcBef>
                <a:spcPct val="20000"/>
              </a:spcBef>
              <a:buClr>
                <a:schemeClr val="folHlink"/>
              </a:buClr>
              <a:buChar char="–"/>
              <a:defRPr sz="1600">
                <a:solidFill>
                  <a:srgbClr val="77787B"/>
                </a:solidFill>
                <a:latin typeface="Calibri" pitchFamily="34" charset="0"/>
                <a:ea typeface="MS PGothic" pitchFamily="34" charset="-128"/>
              </a:defRPr>
            </a:lvl4pPr>
            <a:lvl5pPr marL="2057400" indent="-228600" eaLnBrk="0" hangingPunct="0">
              <a:spcBef>
                <a:spcPct val="20000"/>
              </a:spcBef>
              <a:buClr>
                <a:schemeClr val="folHlink"/>
              </a:buClr>
              <a:buChar char="»"/>
              <a:defRPr sz="1600">
                <a:solidFill>
                  <a:srgbClr val="77787B"/>
                </a:solidFill>
                <a:latin typeface="Calibri" pitchFamily="34" charset="0"/>
                <a:ea typeface="MS PGothic" pitchFamily="34" charset="-128"/>
              </a:defRPr>
            </a:lvl5pPr>
            <a:lvl6pPr marL="25146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6pPr>
            <a:lvl7pPr marL="29718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7pPr>
            <a:lvl8pPr marL="34290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8pPr>
            <a:lvl9pPr marL="3886200" indent="-228600" eaLnBrk="0" fontAlgn="base" hangingPunct="0">
              <a:spcBef>
                <a:spcPct val="20000"/>
              </a:spcBef>
              <a:spcAft>
                <a:spcPct val="0"/>
              </a:spcAft>
              <a:buClr>
                <a:schemeClr val="folHlink"/>
              </a:buClr>
              <a:buChar char="»"/>
              <a:defRPr sz="1600">
                <a:solidFill>
                  <a:srgbClr val="77787B"/>
                </a:solidFill>
                <a:latin typeface="Calibri" pitchFamily="34" charset="0"/>
                <a:ea typeface="MS PGothic" pitchFamily="34" charset="-128"/>
              </a:defRPr>
            </a:lvl9pPr>
          </a:lstStyle>
          <a:p>
            <a:pPr algn="ctr">
              <a:spcBef>
                <a:spcPct val="0"/>
              </a:spcBef>
            </a:pPr>
            <a:r>
              <a:rPr lang="en-US" altLang="en-US" sz="1200" dirty="0">
                <a:solidFill>
                  <a:srgbClr val="000000"/>
                </a:solidFill>
              </a:rPr>
              <a:t>CONFIDENTIAL</a:t>
            </a:r>
            <a:endParaRPr lang="en-US" altLang="en-US" sz="1600" dirty="0">
              <a:solidFill>
                <a:srgbClr val="00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947553820"/>
              </p:ext>
            </p:extLst>
          </p:nvPr>
        </p:nvGraphicFramePr>
        <p:xfrm>
          <a:off x="377009" y="914400"/>
          <a:ext cx="8686800" cy="5349691"/>
        </p:xfrm>
        <a:graphic>
          <a:graphicData uri="http://schemas.openxmlformats.org/drawingml/2006/table">
            <a:tbl>
              <a:tblPr firstRow="1" firstCol="1" bandRow="1">
                <a:tableStyleId>{5C22544A-7EE6-4342-B048-85BDC9FD1C3A}</a:tableStyleId>
              </a:tblPr>
              <a:tblGrid>
                <a:gridCol w="1375591">
                  <a:extLst>
                    <a:ext uri="{9D8B030D-6E8A-4147-A177-3AD203B41FA5}">
                      <a16:colId xmlns:a16="http://schemas.microsoft.com/office/drawing/2014/main" val="20000"/>
                    </a:ext>
                  </a:extLst>
                </a:gridCol>
                <a:gridCol w="1998300">
                  <a:extLst>
                    <a:ext uri="{9D8B030D-6E8A-4147-A177-3AD203B41FA5}">
                      <a16:colId xmlns:a16="http://schemas.microsoft.com/office/drawing/2014/main" val="20001"/>
                    </a:ext>
                  </a:extLst>
                </a:gridCol>
                <a:gridCol w="2546577">
                  <a:extLst>
                    <a:ext uri="{9D8B030D-6E8A-4147-A177-3AD203B41FA5}">
                      <a16:colId xmlns:a16="http://schemas.microsoft.com/office/drawing/2014/main" val="20002"/>
                    </a:ext>
                  </a:extLst>
                </a:gridCol>
                <a:gridCol w="672193">
                  <a:extLst>
                    <a:ext uri="{9D8B030D-6E8A-4147-A177-3AD203B41FA5}">
                      <a16:colId xmlns:a16="http://schemas.microsoft.com/office/drawing/2014/main" val="20003"/>
                    </a:ext>
                  </a:extLst>
                </a:gridCol>
                <a:gridCol w="2094139">
                  <a:extLst>
                    <a:ext uri="{9D8B030D-6E8A-4147-A177-3AD203B41FA5}">
                      <a16:colId xmlns:a16="http://schemas.microsoft.com/office/drawing/2014/main" val="20004"/>
                    </a:ext>
                  </a:extLst>
                </a:gridCol>
              </a:tblGrid>
              <a:tr h="466396">
                <a:tc>
                  <a:txBody>
                    <a:bodyPr/>
                    <a:lstStyle/>
                    <a:p>
                      <a:pPr marL="0" marR="0">
                        <a:lnSpc>
                          <a:spcPct val="115000"/>
                        </a:lnSpc>
                        <a:spcBef>
                          <a:spcPts val="0"/>
                        </a:spcBef>
                        <a:spcAft>
                          <a:spcPts val="600"/>
                        </a:spcAft>
                      </a:pPr>
                      <a:r>
                        <a:rPr lang="en-US" sz="1400" baseline="0" dirty="0">
                          <a:solidFill>
                            <a:srgbClr val="000000"/>
                          </a:solidFill>
                          <a:effectLst/>
                          <a:latin typeface="Calibri" panose="020F0502020204030204" pitchFamily="34" charset="0"/>
                        </a:rPr>
                        <a:t>Study Number/Indication</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600"/>
                        </a:spcAft>
                      </a:pPr>
                      <a:r>
                        <a:rPr lang="en-US" sz="1400" baseline="0" dirty="0">
                          <a:solidFill>
                            <a:srgbClr val="000000"/>
                          </a:solidFill>
                          <a:effectLst/>
                          <a:latin typeface="Calibri" panose="020F0502020204030204" pitchFamily="34" charset="0"/>
                        </a:rPr>
                        <a:t>Objectives</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600"/>
                        </a:spcAft>
                      </a:pPr>
                      <a:r>
                        <a:rPr lang="en-US" sz="1400" baseline="0">
                          <a:solidFill>
                            <a:srgbClr val="000000"/>
                          </a:solidFill>
                          <a:effectLst/>
                          <a:latin typeface="Calibri" panose="020F0502020204030204" pitchFamily="34" charset="0"/>
                        </a:rPr>
                        <a:t>Study Design</a:t>
                      </a:r>
                      <a:endParaRPr lang="en-US" sz="1400" baseline="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600"/>
                        </a:spcAft>
                      </a:pPr>
                      <a:r>
                        <a:rPr lang="en-US" sz="1400" baseline="0" dirty="0">
                          <a:solidFill>
                            <a:srgbClr val="000000"/>
                          </a:solidFill>
                          <a:effectLst/>
                          <a:latin typeface="Calibri" panose="020F0502020204030204" pitchFamily="34" charset="0"/>
                        </a:rPr>
                        <a:t>Sample Size</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600"/>
                        </a:spcAft>
                      </a:pPr>
                      <a:r>
                        <a:rPr lang="en-US" sz="1400" baseline="0">
                          <a:solidFill>
                            <a:srgbClr val="000000"/>
                          </a:solidFill>
                          <a:effectLst/>
                          <a:latin typeface="Calibri" panose="020F0502020204030204" pitchFamily="34" charset="0"/>
                        </a:rPr>
                        <a:t>Treatment Arms</a:t>
                      </a:r>
                      <a:endParaRPr lang="en-US" sz="1400" baseline="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165886">
                <a:tc>
                  <a:txBody>
                    <a:bodyPr/>
                    <a:lstStyle/>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FX006-2011-002</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Phase 2</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Knee OA</a:t>
                      </a: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1400" baseline="0" dirty="0" err="1">
                          <a:solidFill>
                            <a:srgbClr val="000000"/>
                          </a:solidFill>
                          <a:effectLst/>
                          <a:latin typeface="Calibri" panose="020F0502020204030204" pitchFamily="34" charset="0"/>
                        </a:rPr>
                        <a:t>Pharmacodynamic</a:t>
                      </a:r>
                      <a:r>
                        <a:rPr lang="en-US" sz="1400" baseline="0" dirty="0">
                          <a:solidFill>
                            <a:srgbClr val="000000"/>
                          </a:solidFill>
                          <a:effectLst/>
                          <a:latin typeface="Calibri" panose="020F0502020204030204" pitchFamily="34" charset="0"/>
                        </a:rPr>
                        <a:t> effects </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Plasma PK</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Safety &amp; tolerability</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Synovial PK (exploratory)</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indent="-171450">
                        <a:lnSpc>
                          <a:spcPct val="100000"/>
                        </a:lnSpc>
                        <a:spcBef>
                          <a:spcPts val="0"/>
                        </a:spcBef>
                        <a:spcAft>
                          <a:spcPts val="0"/>
                        </a:spcAft>
                        <a:buClr>
                          <a:srgbClr val="92D050"/>
                        </a:buClr>
                        <a:buFont typeface="Arial" panose="020B0604020202020204" pitchFamily="34" charset="0"/>
                        <a:buChar char="•"/>
                      </a:pPr>
                      <a:r>
                        <a:rPr lang="en-US" sz="1400" baseline="0" dirty="0">
                          <a:solidFill>
                            <a:srgbClr val="000000"/>
                          </a:solidFill>
                          <a:effectLst/>
                          <a:latin typeface="Calibri" panose="020F0502020204030204" pitchFamily="34" charset="0"/>
                        </a:rPr>
                        <a:t>Multi-center, double-blind, randomized (1:1:1:1), parallel-group, active comparator</a:t>
                      </a:r>
                    </a:p>
                    <a:p>
                      <a:pPr marL="171450" marR="0" indent="-171450">
                        <a:lnSpc>
                          <a:spcPct val="100000"/>
                        </a:lnSpc>
                        <a:spcBef>
                          <a:spcPts val="0"/>
                        </a:spcBef>
                        <a:spcAft>
                          <a:spcPts val="0"/>
                        </a:spcAft>
                        <a:buClr>
                          <a:srgbClr val="92D050"/>
                        </a:buClr>
                        <a:buFont typeface="Arial" panose="020B0604020202020204" pitchFamily="34" charset="0"/>
                        <a:buChar char="•"/>
                      </a:pPr>
                      <a:r>
                        <a:rPr lang="en-US" sz="1400" baseline="0" dirty="0">
                          <a:solidFill>
                            <a:srgbClr val="000000"/>
                          </a:solidFill>
                          <a:effectLst/>
                          <a:latin typeface="Calibri" panose="020F0502020204030204" pitchFamily="34" charset="0"/>
                        </a:rPr>
                        <a:t>single IA injection</a:t>
                      </a:r>
                    </a:p>
                    <a:p>
                      <a:pPr marL="171450" marR="0" indent="-171450">
                        <a:lnSpc>
                          <a:spcPct val="100000"/>
                        </a:lnSpc>
                        <a:spcBef>
                          <a:spcPts val="0"/>
                        </a:spcBef>
                        <a:spcAft>
                          <a:spcPts val="0"/>
                        </a:spcAft>
                        <a:buClr>
                          <a:srgbClr val="92D050"/>
                        </a:buClr>
                        <a:buFont typeface="Arial" panose="020B0604020202020204" pitchFamily="34" charset="0"/>
                        <a:buChar char="•"/>
                      </a:pPr>
                      <a:r>
                        <a:rPr lang="en-US" sz="1400" baseline="0" dirty="0">
                          <a:solidFill>
                            <a:srgbClr val="000000"/>
                          </a:solidFill>
                          <a:effectLst/>
                          <a:latin typeface="Calibri" panose="020F0502020204030204" pitchFamily="34" charset="0"/>
                        </a:rPr>
                        <a:t>6 </a:t>
                      </a:r>
                      <a:r>
                        <a:rPr lang="en-US" sz="1400" baseline="0" dirty="0" err="1">
                          <a:solidFill>
                            <a:srgbClr val="000000"/>
                          </a:solidFill>
                          <a:effectLst/>
                          <a:latin typeface="Calibri" panose="020F0502020204030204" pitchFamily="34" charset="0"/>
                        </a:rPr>
                        <a:t>wk</a:t>
                      </a:r>
                      <a:r>
                        <a:rPr lang="en-US" sz="1400" baseline="0" dirty="0">
                          <a:solidFill>
                            <a:srgbClr val="000000"/>
                          </a:solidFill>
                          <a:effectLst/>
                          <a:latin typeface="Calibri" panose="020F0502020204030204" pitchFamily="34" charset="0"/>
                        </a:rPr>
                        <a:t> follow up  </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400" baseline="0" dirty="0">
                          <a:solidFill>
                            <a:srgbClr val="000000"/>
                          </a:solidFill>
                          <a:effectLst/>
                          <a:latin typeface="Calibri" panose="020F0502020204030204" pitchFamily="34" charset="0"/>
                        </a:rPr>
                        <a:t>24</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10 mg FX006</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40 mg FX006</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60 mg FX006</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40 mg TCA IR</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165886">
                <a:tc>
                  <a:txBody>
                    <a:bodyPr/>
                    <a:lstStyle/>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FX006-2011-001</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Phase 2b</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solidFill>
                            <a:srgbClr val="000000"/>
                          </a:solidFill>
                          <a:effectLst/>
                          <a:latin typeface="Calibri" panose="020F0502020204030204" pitchFamily="34" charset="0"/>
                        </a:rPr>
                        <a:t>Knee OA</a:t>
                      </a:r>
                    </a:p>
                    <a:p>
                      <a:pPr marL="0" marR="0">
                        <a:lnSpc>
                          <a:spcPct val="100000"/>
                        </a:lnSpc>
                        <a:spcBef>
                          <a:spcPts val="0"/>
                        </a:spcBef>
                        <a:spcAft>
                          <a:spcPts val="0"/>
                        </a:spcAft>
                      </a:pPr>
                      <a:endParaRPr lang="en-US" sz="1400" baseline="0" dirty="0">
                        <a:solidFill>
                          <a:srgbClr val="000000"/>
                        </a:solidFill>
                        <a:effectLst/>
                        <a:latin typeface="Calibri" panose="020F0502020204030204" pitchFamily="34" charset="0"/>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Efficacy</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Plasma PK </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Safety &amp; tolerability</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 </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indent="-171450">
                        <a:lnSpc>
                          <a:spcPct val="100000"/>
                        </a:lnSpc>
                        <a:spcBef>
                          <a:spcPts val="0"/>
                        </a:spcBef>
                        <a:spcAft>
                          <a:spcPts val="0"/>
                        </a:spcAft>
                        <a:buClr>
                          <a:srgbClr val="92D050"/>
                        </a:buClr>
                        <a:buFont typeface="Arial" panose="020B0604020202020204" pitchFamily="34" charset="0"/>
                        <a:buChar char="•"/>
                      </a:pPr>
                      <a:r>
                        <a:rPr lang="en-US" sz="1400" baseline="0" dirty="0">
                          <a:solidFill>
                            <a:srgbClr val="000000"/>
                          </a:solidFill>
                          <a:effectLst/>
                          <a:latin typeface="Calibri" panose="020F0502020204030204" pitchFamily="34" charset="0"/>
                        </a:rPr>
                        <a:t>Multi-center, double-blind, randomized (1:1:1:1), dose-ranging, parallel-group, active comparator</a:t>
                      </a:r>
                    </a:p>
                    <a:p>
                      <a:pPr marL="171450" marR="0" indent="-171450">
                        <a:lnSpc>
                          <a:spcPct val="100000"/>
                        </a:lnSpc>
                        <a:spcBef>
                          <a:spcPts val="0"/>
                        </a:spcBef>
                        <a:spcAft>
                          <a:spcPts val="0"/>
                        </a:spcAft>
                        <a:buClr>
                          <a:srgbClr val="92D050"/>
                        </a:buClr>
                        <a:buFont typeface="Arial" panose="020B0604020202020204" pitchFamily="34" charset="0"/>
                        <a:buChar char="•"/>
                      </a:pPr>
                      <a:r>
                        <a:rPr lang="en-US" sz="1400" baseline="0" dirty="0">
                          <a:solidFill>
                            <a:srgbClr val="000000"/>
                          </a:solidFill>
                          <a:effectLst/>
                          <a:latin typeface="Calibri" panose="020F0502020204030204" pitchFamily="34" charset="0"/>
                        </a:rPr>
                        <a:t>single IA injection</a:t>
                      </a:r>
                    </a:p>
                    <a:p>
                      <a:pPr marL="171450" marR="0" indent="-171450">
                        <a:lnSpc>
                          <a:spcPct val="100000"/>
                        </a:lnSpc>
                        <a:spcBef>
                          <a:spcPts val="0"/>
                        </a:spcBef>
                        <a:spcAft>
                          <a:spcPts val="0"/>
                        </a:spcAft>
                        <a:buClr>
                          <a:srgbClr val="92D050"/>
                        </a:buClr>
                        <a:buFont typeface="Arial" panose="020B0604020202020204" pitchFamily="34" charset="0"/>
                        <a:buChar char="•"/>
                      </a:pPr>
                      <a:r>
                        <a:rPr lang="en-US" sz="1400" baseline="0" dirty="0">
                          <a:solidFill>
                            <a:srgbClr val="000000"/>
                          </a:solidFill>
                          <a:effectLst/>
                          <a:latin typeface="Calibri" panose="020F0502020204030204" pitchFamily="34" charset="0"/>
                        </a:rPr>
                        <a:t>12 </a:t>
                      </a:r>
                      <a:r>
                        <a:rPr lang="en-US" sz="1400" baseline="0" dirty="0" err="1">
                          <a:solidFill>
                            <a:srgbClr val="000000"/>
                          </a:solidFill>
                          <a:effectLst/>
                          <a:latin typeface="Calibri" panose="020F0502020204030204" pitchFamily="34" charset="0"/>
                        </a:rPr>
                        <a:t>wk</a:t>
                      </a:r>
                      <a:r>
                        <a:rPr lang="en-US" sz="1400" baseline="0" dirty="0">
                          <a:solidFill>
                            <a:srgbClr val="000000"/>
                          </a:solidFill>
                          <a:effectLst/>
                          <a:latin typeface="Calibri" panose="020F0502020204030204" pitchFamily="34" charset="0"/>
                        </a:rPr>
                        <a:t> follow up</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400" baseline="0" dirty="0">
                          <a:solidFill>
                            <a:srgbClr val="000000"/>
                          </a:solidFill>
                          <a:effectLst/>
                          <a:latin typeface="Calibri" panose="020F0502020204030204" pitchFamily="34" charset="0"/>
                        </a:rPr>
                        <a:t>229</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10 mg FX006</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40 mg FX006 </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60 mg FX006</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40 mg TCA IR</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885883">
                <a:tc>
                  <a:txBody>
                    <a:bodyPr/>
                    <a:lstStyle/>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FX006-2013-005</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Phase 2</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solidFill>
                            <a:srgbClr val="000000"/>
                          </a:solidFill>
                          <a:effectLst/>
                          <a:latin typeface="Calibri" panose="020F0502020204030204" pitchFamily="34" charset="0"/>
                        </a:rPr>
                        <a:t>Knee OA</a:t>
                      </a:r>
                    </a:p>
                    <a:p>
                      <a:pPr marL="0" marR="0">
                        <a:lnSpc>
                          <a:spcPct val="100000"/>
                        </a:lnSpc>
                        <a:spcBef>
                          <a:spcPts val="0"/>
                        </a:spcBef>
                        <a:spcAft>
                          <a:spcPts val="0"/>
                        </a:spcAft>
                      </a:pPr>
                      <a:endParaRPr lang="en-US" sz="1400" baseline="0" dirty="0">
                        <a:solidFill>
                          <a:srgbClr val="000000"/>
                        </a:solidFill>
                        <a:effectLst/>
                        <a:latin typeface="Calibri" panose="020F0502020204030204" pitchFamily="34" charset="0"/>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1400" baseline="0">
                          <a:solidFill>
                            <a:srgbClr val="000000"/>
                          </a:solidFill>
                          <a:effectLst/>
                          <a:latin typeface="Calibri" panose="020F0502020204030204" pitchFamily="34" charset="0"/>
                        </a:rPr>
                        <a:t>Synovial PK</a:t>
                      </a:r>
                    </a:p>
                    <a:p>
                      <a:pPr marL="0" marR="0">
                        <a:lnSpc>
                          <a:spcPct val="100000"/>
                        </a:lnSpc>
                        <a:spcBef>
                          <a:spcPts val="0"/>
                        </a:spcBef>
                        <a:spcAft>
                          <a:spcPts val="0"/>
                        </a:spcAft>
                      </a:pPr>
                      <a:r>
                        <a:rPr lang="en-US" sz="1400" baseline="0">
                          <a:solidFill>
                            <a:srgbClr val="000000"/>
                          </a:solidFill>
                          <a:effectLst/>
                          <a:latin typeface="Calibri" panose="020F0502020204030204" pitchFamily="34" charset="0"/>
                        </a:rPr>
                        <a:t>Plasma drug concentrations</a:t>
                      </a:r>
                    </a:p>
                    <a:p>
                      <a:pPr marL="0" marR="0">
                        <a:lnSpc>
                          <a:spcPct val="100000"/>
                        </a:lnSpc>
                        <a:spcBef>
                          <a:spcPts val="0"/>
                        </a:spcBef>
                        <a:spcAft>
                          <a:spcPts val="0"/>
                        </a:spcAft>
                      </a:pPr>
                      <a:r>
                        <a:rPr lang="en-US" sz="1400" baseline="0">
                          <a:solidFill>
                            <a:srgbClr val="000000"/>
                          </a:solidFill>
                          <a:effectLst/>
                          <a:latin typeface="Calibri" panose="020F0502020204030204" pitchFamily="34" charset="0"/>
                        </a:rPr>
                        <a:t>Safety &amp; tolerability</a:t>
                      </a:r>
                      <a:endParaRPr lang="en-US" sz="1400" baseline="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indent="-171450">
                        <a:lnSpc>
                          <a:spcPct val="100000"/>
                        </a:lnSpc>
                        <a:spcBef>
                          <a:spcPts val="0"/>
                        </a:spcBef>
                        <a:spcAft>
                          <a:spcPts val="0"/>
                        </a:spcAft>
                        <a:buClr>
                          <a:srgbClr val="92D050"/>
                        </a:buClr>
                        <a:buFont typeface="Arial" panose="020B0604020202020204" pitchFamily="34" charset="0"/>
                        <a:buChar char="•"/>
                      </a:pPr>
                      <a:r>
                        <a:rPr lang="en-US" sz="1400" baseline="0" dirty="0">
                          <a:solidFill>
                            <a:srgbClr val="000000"/>
                          </a:solidFill>
                          <a:effectLst/>
                          <a:latin typeface="Calibri" panose="020F0502020204030204" pitchFamily="34" charset="0"/>
                        </a:rPr>
                        <a:t>Multi-center, open-label, sequential assignment</a:t>
                      </a:r>
                    </a:p>
                    <a:p>
                      <a:pPr marL="171450" marR="0" indent="-171450">
                        <a:lnSpc>
                          <a:spcPct val="100000"/>
                        </a:lnSpc>
                        <a:spcBef>
                          <a:spcPts val="0"/>
                        </a:spcBef>
                        <a:spcAft>
                          <a:spcPts val="0"/>
                        </a:spcAft>
                        <a:buClr>
                          <a:srgbClr val="92D050"/>
                        </a:buClr>
                        <a:buFont typeface="Arial" panose="020B0604020202020204" pitchFamily="34" charset="0"/>
                        <a:buChar char="•"/>
                      </a:pPr>
                      <a:r>
                        <a:rPr lang="en-US" sz="1400" baseline="0" dirty="0">
                          <a:solidFill>
                            <a:srgbClr val="000000"/>
                          </a:solidFill>
                          <a:effectLst/>
                          <a:latin typeface="Calibri" panose="020F0502020204030204" pitchFamily="34" charset="0"/>
                        </a:rPr>
                        <a:t>single IA injection</a:t>
                      </a:r>
                    </a:p>
                    <a:p>
                      <a:pPr marL="171450" marR="0" indent="-171450">
                        <a:lnSpc>
                          <a:spcPct val="100000"/>
                        </a:lnSpc>
                        <a:spcBef>
                          <a:spcPts val="0"/>
                        </a:spcBef>
                        <a:spcAft>
                          <a:spcPts val="0"/>
                        </a:spcAft>
                        <a:buClr>
                          <a:srgbClr val="92D050"/>
                        </a:buClr>
                        <a:buFont typeface="Arial" panose="020B0604020202020204" pitchFamily="34" charset="0"/>
                        <a:buChar char="•"/>
                      </a:pPr>
                      <a:r>
                        <a:rPr lang="en-US" sz="1400" baseline="0" dirty="0">
                          <a:solidFill>
                            <a:srgbClr val="000000"/>
                          </a:solidFill>
                          <a:effectLst/>
                          <a:latin typeface="Calibri" panose="020F0502020204030204" pitchFamily="34" charset="0"/>
                        </a:rPr>
                        <a:t>12 to 20 </a:t>
                      </a:r>
                      <a:r>
                        <a:rPr lang="en-US" sz="1400" baseline="0" dirty="0" err="1">
                          <a:solidFill>
                            <a:srgbClr val="000000"/>
                          </a:solidFill>
                          <a:effectLst/>
                          <a:latin typeface="Calibri" panose="020F0502020204030204" pitchFamily="34" charset="0"/>
                        </a:rPr>
                        <a:t>wk</a:t>
                      </a:r>
                      <a:r>
                        <a:rPr lang="en-US" sz="1400" baseline="0" dirty="0">
                          <a:solidFill>
                            <a:srgbClr val="000000"/>
                          </a:solidFill>
                          <a:effectLst/>
                          <a:latin typeface="Calibri" panose="020F0502020204030204" pitchFamily="34" charset="0"/>
                        </a:rPr>
                        <a:t> follow-up</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400" baseline="0" dirty="0">
                          <a:solidFill>
                            <a:srgbClr val="000000"/>
                          </a:solidFill>
                          <a:effectLst/>
                          <a:latin typeface="Calibri" panose="020F0502020204030204" pitchFamily="34" charset="0"/>
                        </a:rPr>
                        <a:t>50</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10 mg FX006</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40 mg FX006</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40 mg TCA IR</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157910">
                <a:tc>
                  <a:txBody>
                    <a:bodyPr/>
                    <a:lstStyle/>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FX006-2014-006</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Phase 2b</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solidFill>
                            <a:srgbClr val="000000"/>
                          </a:solidFill>
                          <a:effectLst/>
                          <a:latin typeface="Calibri" panose="020F0502020204030204" pitchFamily="34" charset="0"/>
                        </a:rPr>
                        <a:t>Knee OA</a:t>
                      </a:r>
                    </a:p>
                    <a:p>
                      <a:pPr marL="0" marR="0">
                        <a:lnSpc>
                          <a:spcPct val="100000"/>
                        </a:lnSpc>
                        <a:spcBef>
                          <a:spcPts val="0"/>
                        </a:spcBef>
                        <a:spcAft>
                          <a:spcPts val="0"/>
                        </a:spcAft>
                      </a:pPr>
                      <a:endParaRPr lang="en-US" sz="1400" baseline="0" dirty="0">
                        <a:solidFill>
                          <a:srgbClr val="000000"/>
                        </a:solidFill>
                        <a:effectLst/>
                        <a:latin typeface="Calibri" panose="020F0502020204030204" pitchFamily="34" charset="0"/>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Efficacy</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Safety &amp; tolerability</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indent="-171450">
                        <a:lnSpc>
                          <a:spcPct val="100000"/>
                        </a:lnSpc>
                        <a:spcBef>
                          <a:spcPts val="0"/>
                        </a:spcBef>
                        <a:spcAft>
                          <a:spcPts val="0"/>
                        </a:spcAft>
                        <a:buClr>
                          <a:srgbClr val="92D050"/>
                        </a:buClr>
                        <a:buFont typeface="Arial" panose="020B0604020202020204" pitchFamily="34" charset="0"/>
                        <a:buChar char="•"/>
                      </a:pPr>
                      <a:r>
                        <a:rPr lang="en-US" sz="1400" baseline="0" dirty="0">
                          <a:solidFill>
                            <a:srgbClr val="000000"/>
                          </a:solidFill>
                          <a:effectLst/>
                          <a:latin typeface="Calibri" panose="020F0502020204030204" pitchFamily="34" charset="0"/>
                        </a:rPr>
                        <a:t>Multi-center, double-blind, randomized (1:1:1), dose-confirmation, parallel-group, placebo-controlled</a:t>
                      </a:r>
                    </a:p>
                    <a:p>
                      <a:pPr marL="171450" marR="0" indent="-171450">
                        <a:lnSpc>
                          <a:spcPct val="100000"/>
                        </a:lnSpc>
                        <a:spcBef>
                          <a:spcPts val="0"/>
                        </a:spcBef>
                        <a:spcAft>
                          <a:spcPts val="0"/>
                        </a:spcAft>
                        <a:buClr>
                          <a:srgbClr val="92D050"/>
                        </a:buClr>
                        <a:buFont typeface="Arial" panose="020B0604020202020204" pitchFamily="34" charset="0"/>
                        <a:buChar char="•"/>
                      </a:pPr>
                      <a:r>
                        <a:rPr lang="en-US" sz="1400" baseline="0" dirty="0">
                          <a:solidFill>
                            <a:srgbClr val="000000"/>
                          </a:solidFill>
                          <a:effectLst/>
                          <a:latin typeface="Calibri" panose="020F0502020204030204" pitchFamily="34" charset="0"/>
                        </a:rPr>
                        <a:t>single IA injection</a:t>
                      </a:r>
                    </a:p>
                    <a:p>
                      <a:pPr marL="171450" marR="0" indent="-171450">
                        <a:lnSpc>
                          <a:spcPct val="100000"/>
                        </a:lnSpc>
                        <a:spcBef>
                          <a:spcPts val="0"/>
                        </a:spcBef>
                        <a:spcAft>
                          <a:spcPts val="0"/>
                        </a:spcAft>
                        <a:buClr>
                          <a:srgbClr val="92D050"/>
                        </a:buClr>
                        <a:buFont typeface="Arial" panose="020B0604020202020204" pitchFamily="34" charset="0"/>
                        <a:buChar char="•"/>
                      </a:pPr>
                      <a:r>
                        <a:rPr lang="en-US" sz="1400" baseline="0" dirty="0">
                          <a:solidFill>
                            <a:srgbClr val="000000"/>
                          </a:solidFill>
                          <a:effectLst/>
                          <a:latin typeface="Calibri" panose="020F0502020204030204" pitchFamily="34" charset="0"/>
                        </a:rPr>
                        <a:t>24 </a:t>
                      </a:r>
                      <a:r>
                        <a:rPr lang="en-US" sz="1400" baseline="0" dirty="0" err="1">
                          <a:solidFill>
                            <a:srgbClr val="000000"/>
                          </a:solidFill>
                          <a:effectLst/>
                          <a:latin typeface="Calibri" panose="020F0502020204030204" pitchFamily="34" charset="0"/>
                        </a:rPr>
                        <a:t>wk</a:t>
                      </a:r>
                      <a:r>
                        <a:rPr lang="en-US" sz="1400" baseline="0" dirty="0">
                          <a:solidFill>
                            <a:srgbClr val="000000"/>
                          </a:solidFill>
                          <a:effectLst/>
                          <a:latin typeface="Calibri" panose="020F0502020204030204" pitchFamily="34" charset="0"/>
                        </a:rPr>
                        <a:t> follow up</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400" baseline="0" dirty="0">
                          <a:solidFill>
                            <a:srgbClr val="000000"/>
                          </a:solidFill>
                          <a:effectLst/>
                          <a:latin typeface="Calibri" panose="020F0502020204030204" pitchFamily="34" charset="0"/>
                        </a:rPr>
                        <a:t>310</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16 mg FX006</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32 mg FX006</a:t>
                      </a:r>
                    </a:p>
                    <a:p>
                      <a:pPr marL="0" marR="0">
                        <a:lnSpc>
                          <a:spcPct val="100000"/>
                        </a:lnSpc>
                        <a:spcBef>
                          <a:spcPts val="0"/>
                        </a:spcBef>
                        <a:spcAft>
                          <a:spcPts val="0"/>
                        </a:spcAft>
                      </a:pPr>
                      <a:r>
                        <a:rPr lang="en-US" sz="1400" baseline="0" dirty="0">
                          <a:solidFill>
                            <a:srgbClr val="000000"/>
                          </a:solidFill>
                          <a:effectLst/>
                          <a:latin typeface="Calibri" panose="020F0502020204030204" pitchFamily="34" charset="0"/>
                        </a:rPr>
                        <a:t>Normal saline </a:t>
                      </a:r>
                      <a:endParaRPr lang="en-US" sz="1400" baseline="0" dirty="0">
                        <a:solidFill>
                          <a:srgbClr val="000000"/>
                        </a:solidFill>
                        <a:effectLst/>
                        <a:latin typeface="Calibri" panose="020F0502020204030204" pitchFamily="34" charset="0"/>
                        <a:ea typeface="Calibri"/>
                        <a:cs typeface="Times New Roman"/>
                      </a:endParaRPr>
                    </a:p>
                  </a:txBody>
                  <a:tcPr marL="24415" marR="24415" marT="530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7" name="Slide Number Placeholder 3"/>
          <p:cNvSpPr txBox="1">
            <a:spLocks/>
          </p:cNvSpPr>
          <p:nvPr/>
        </p:nvSpPr>
        <p:spPr bwMode="auto">
          <a:xfrm>
            <a:off x="8011297" y="6626224"/>
            <a:ext cx="10668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eaLnBrk="1" hangingPunct="1"/>
            <a:fld id="{25FF24CF-6F55-415E-BD70-49ABC38555DE}" type="slidenum">
              <a:rPr lang="en-US" sz="1200">
                <a:solidFill>
                  <a:srgbClr val="000000"/>
                </a:solidFill>
                <a:latin typeface="Calibri" pitchFamily="34" charset="0"/>
                <a:cs typeface="Arial Unicode MS" pitchFamily="34" charset="-128"/>
              </a:rPr>
              <a:pPr eaLnBrk="1" hangingPunct="1"/>
              <a:t>9</a:t>
            </a:fld>
            <a:endParaRPr lang="en-US" sz="1200" dirty="0">
              <a:solidFill>
                <a:srgbClr val="000000"/>
              </a:solidFill>
              <a:latin typeface="Calibri" pitchFamily="34" charset="0"/>
              <a:cs typeface="Arial Unicode MS" pitchFamily="34" charset="-128"/>
            </a:endParaRPr>
          </a:p>
        </p:txBody>
      </p:sp>
    </p:spTree>
    <p:extLst>
      <p:ext uri="{BB962C8B-B14F-4D97-AF65-F5344CB8AC3E}">
        <p14:creationId xmlns:p14="http://schemas.microsoft.com/office/powerpoint/2010/main" val="3898121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000000"/>
                </a:solidFill>
              </a:rPr>
              <a:t>Informed Consent </a:t>
            </a:r>
          </a:p>
        </p:txBody>
      </p:sp>
      <p:sp>
        <p:nvSpPr>
          <p:cNvPr id="3" name="Slide Number Placeholder 2"/>
          <p:cNvSpPr>
            <a:spLocks noGrp="1"/>
          </p:cNvSpPr>
          <p:nvPr>
            <p:ph type="sldNum" sz="quarter" idx="10"/>
          </p:nvPr>
        </p:nvSpPr>
        <p:spPr/>
        <p:txBody>
          <a:bodyPr/>
          <a:lstStyle/>
          <a:p>
            <a:pPr>
              <a:defRPr/>
            </a:pPr>
            <a:fld id="{96BD5707-9935-41CD-9F25-73E490A68552}" type="slidenum">
              <a:rPr lang="en-US" smtClean="0"/>
              <a:pPr>
                <a:defRPr/>
              </a:pPr>
              <a:t>90</a:t>
            </a:fld>
            <a:endParaRPr lang="en-US" dirty="0"/>
          </a:p>
        </p:txBody>
      </p:sp>
      <p:sp>
        <p:nvSpPr>
          <p:cNvPr id="4" name="Footer Placeholder 3"/>
          <p:cNvSpPr>
            <a:spLocks noGrp="1"/>
          </p:cNvSpPr>
          <p:nvPr>
            <p:ph type="ftr" sz="quarter" idx="12"/>
          </p:nvPr>
        </p:nvSpPr>
        <p:spPr/>
        <p:txBody>
          <a:bodyPr/>
          <a:lstStyle/>
          <a:p>
            <a:pPr>
              <a:defRPr/>
            </a:pPr>
            <a:r>
              <a:rPr lang="en-US" sz="1200" dirty="0"/>
              <a:t>CONFIDENTIAL</a:t>
            </a:r>
          </a:p>
        </p:txBody>
      </p:sp>
      <p:sp>
        <p:nvSpPr>
          <p:cNvPr id="5" name="Content Placeholder 4"/>
          <p:cNvSpPr>
            <a:spLocks noGrp="1"/>
          </p:cNvSpPr>
          <p:nvPr>
            <p:ph idx="1"/>
          </p:nvPr>
        </p:nvSpPr>
        <p:spPr>
          <a:xfrm>
            <a:off x="533400" y="1676400"/>
            <a:ext cx="8077200" cy="3654425"/>
          </a:xfrm>
        </p:spPr>
        <p:txBody>
          <a:bodyPr/>
          <a:lstStyle/>
          <a:p>
            <a:pPr marL="342900" indent="-342900">
              <a:buFont typeface="Arial" panose="020B0604020202020204" pitchFamily="34" charset="0"/>
              <a:buChar char="•"/>
            </a:pPr>
            <a:r>
              <a:rPr lang="en-US" dirty="0">
                <a:solidFill>
                  <a:srgbClr val="000000"/>
                </a:solidFill>
              </a:rPr>
              <a:t>Person explaining the IRB approved informed consent must sign and personally date their signature.</a:t>
            </a:r>
          </a:p>
          <a:p>
            <a:pPr marL="342900" indent="-342900">
              <a:buFont typeface="Arial" panose="020B0604020202020204" pitchFamily="34" charset="0"/>
              <a:buChar char="•"/>
            </a:pPr>
            <a:r>
              <a:rPr lang="en-US" dirty="0">
                <a:solidFill>
                  <a:srgbClr val="000000"/>
                </a:solidFill>
              </a:rPr>
              <a:t>The subject must sign and personally date their signature.</a:t>
            </a:r>
          </a:p>
          <a:p>
            <a:pPr marL="342900" indent="-342900">
              <a:buFont typeface="Arial" panose="020B0604020202020204" pitchFamily="34" charset="0"/>
              <a:buChar char="•"/>
            </a:pPr>
            <a:r>
              <a:rPr lang="en-US" dirty="0">
                <a:solidFill>
                  <a:srgbClr val="000000"/>
                </a:solidFill>
              </a:rPr>
              <a:t>All signatures on the Informed Consent Form must be present BEFORE any study procedures are performed</a:t>
            </a:r>
          </a:p>
          <a:p>
            <a:pPr marL="342900" indent="-342900">
              <a:buFont typeface="Arial" panose="020B0604020202020204" pitchFamily="34" charset="0"/>
              <a:buChar char="•"/>
            </a:pPr>
            <a:r>
              <a:rPr lang="en-US" dirty="0">
                <a:solidFill>
                  <a:srgbClr val="000000"/>
                </a:solidFill>
              </a:rPr>
              <a:t>The informed consent process should be documented including the date, time and summary of the consent process.</a:t>
            </a:r>
          </a:p>
          <a:p>
            <a:pPr marL="911225" lvl="1" indent="-342900"/>
            <a:r>
              <a:rPr lang="en-US" dirty="0">
                <a:solidFill>
                  <a:srgbClr val="000000"/>
                </a:solidFill>
              </a:rPr>
              <a:t>Note whether or not the patient was given a copy of the signed ICF. </a:t>
            </a:r>
          </a:p>
          <a:p>
            <a:endParaRPr lang="en-US" dirty="0">
              <a:solidFill>
                <a:srgbClr val="000000"/>
              </a:solidFill>
            </a:endParaRPr>
          </a:p>
        </p:txBody>
      </p:sp>
    </p:spTree>
    <p:extLst>
      <p:ext uri="{BB962C8B-B14F-4D97-AF65-F5344CB8AC3E}">
        <p14:creationId xmlns:p14="http://schemas.microsoft.com/office/powerpoint/2010/main" val="356859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Monitoring Visits Frequency</a:t>
            </a:r>
          </a:p>
        </p:txBody>
      </p:sp>
      <p:sp>
        <p:nvSpPr>
          <p:cNvPr id="3" name="Slide Number Placeholder 2"/>
          <p:cNvSpPr>
            <a:spLocks noGrp="1"/>
          </p:cNvSpPr>
          <p:nvPr>
            <p:ph type="sldNum" sz="quarter" idx="10"/>
          </p:nvPr>
        </p:nvSpPr>
        <p:spPr/>
        <p:txBody>
          <a:bodyPr/>
          <a:lstStyle/>
          <a:p>
            <a:pPr>
              <a:defRPr/>
            </a:pPr>
            <a:fld id="{96BD5707-9935-41CD-9F25-73E490A68552}" type="slidenum">
              <a:rPr lang="en-US" smtClean="0">
                <a:solidFill>
                  <a:srgbClr val="797979"/>
                </a:solidFill>
              </a:rPr>
              <a:pPr>
                <a:defRPr/>
              </a:pPr>
              <a:t>91</a:t>
            </a:fld>
            <a:endParaRPr lang="en-US" dirty="0">
              <a:solidFill>
                <a:srgbClr val="797979"/>
              </a:solidFill>
            </a:endParaRPr>
          </a:p>
        </p:txBody>
      </p:sp>
      <p:sp>
        <p:nvSpPr>
          <p:cNvPr id="4" name="Footer Placeholder 3"/>
          <p:cNvSpPr>
            <a:spLocks noGrp="1"/>
          </p:cNvSpPr>
          <p:nvPr>
            <p:ph type="ftr" sz="quarter" idx="12"/>
          </p:nvPr>
        </p:nvSpPr>
        <p:spPr/>
        <p:txBody>
          <a:bodyPr/>
          <a:lstStyle/>
          <a:p>
            <a:pPr>
              <a:defRPr/>
            </a:pPr>
            <a:r>
              <a:rPr lang="en-US" sz="1200" dirty="0">
                <a:solidFill>
                  <a:srgbClr val="797979">
                    <a:tint val="75000"/>
                  </a:srgbClr>
                </a:solidFill>
              </a:rPr>
              <a:t>CONFIDENTIAL</a:t>
            </a:r>
          </a:p>
        </p:txBody>
      </p:sp>
      <p:graphicFrame>
        <p:nvGraphicFramePr>
          <p:cNvPr id="6" name="Table 5"/>
          <p:cNvGraphicFramePr>
            <a:graphicFrameLocks noGrp="1"/>
          </p:cNvGraphicFramePr>
          <p:nvPr>
            <p:extLst>
              <p:ext uri="{D42A27DB-BD31-4B8C-83A1-F6EECF244321}">
                <p14:modId xmlns:p14="http://schemas.microsoft.com/office/powerpoint/2010/main" val="2296208026"/>
              </p:ext>
            </p:extLst>
          </p:nvPr>
        </p:nvGraphicFramePr>
        <p:xfrm>
          <a:off x="228600" y="762001"/>
          <a:ext cx="8610600" cy="4870617"/>
        </p:xfrm>
        <a:graphic>
          <a:graphicData uri="http://schemas.openxmlformats.org/drawingml/2006/table">
            <a:tbl>
              <a:tblPr firstRow="1" bandRow="1">
                <a:tableStyleId>{93296810-A885-4BE3-A3E7-6D5BEEA58F35}</a:tableStyleId>
              </a:tblPr>
              <a:tblGrid>
                <a:gridCol w="1057442">
                  <a:extLst>
                    <a:ext uri="{9D8B030D-6E8A-4147-A177-3AD203B41FA5}">
                      <a16:colId xmlns:a16="http://schemas.microsoft.com/office/drawing/2014/main" val="20000"/>
                    </a:ext>
                  </a:extLst>
                </a:gridCol>
                <a:gridCol w="4834021">
                  <a:extLst>
                    <a:ext uri="{9D8B030D-6E8A-4147-A177-3AD203B41FA5}">
                      <a16:colId xmlns:a16="http://schemas.microsoft.com/office/drawing/2014/main" val="20001"/>
                    </a:ext>
                  </a:extLst>
                </a:gridCol>
                <a:gridCol w="2719137">
                  <a:extLst>
                    <a:ext uri="{9D8B030D-6E8A-4147-A177-3AD203B41FA5}">
                      <a16:colId xmlns:a16="http://schemas.microsoft.com/office/drawing/2014/main" val="20002"/>
                    </a:ext>
                  </a:extLst>
                </a:gridCol>
              </a:tblGrid>
              <a:tr h="318874">
                <a:tc>
                  <a:txBody>
                    <a:bodyPr/>
                    <a:lstStyle/>
                    <a:p>
                      <a:pPr algn="ctr"/>
                      <a:r>
                        <a:rPr lang="en-US" dirty="0"/>
                        <a:t>Visits</a:t>
                      </a:r>
                    </a:p>
                  </a:txBody>
                  <a:tcPr>
                    <a:solidFill>
                      <a:srgbClr val="15692B"/>
                    </a:solidFill>
                  </a:tcPr>
                </a:tc>
                <a:tc>
                  <a:txBody>
                    <a:bodyPr/>
                    <a:lstStyle/>
                    <a:p>
                      <a:pPr algn="ctr"/>
                      <a:r>
                        <a:rPr lang="en-US" dirty="0"/>
                        <a:t>Frequency</a:t>
                      </a:r>
                    </a:p>
                  </a:txBody>
                  <a:tcPr>
                    <a:solidFill>
                      <a:srgbClr val="15692B"/>
                    </a:solidFill>
                  </a:tcPr>
                </a:tc>
                <a:tc>
                  <a:txBody>
                    <a:bodyPr/>
                    <a:lstStyle/>
                    <a:p>
                      <a:pPr algn="ctr"/>
                      <a:endParaRPr lang="en-US" dirty="0"/>
                    </a:p>
                  </a:txBody>
                  <a:tcPr>
                    <a:solidFill>
                      <a:srgbClr val="15692B"/>
                    </a:solidFill>
                  </a:tcPr>
                </a:tc>
                <a:extLst>
                  <a:ext uri="{0D108BD9-81ED-4DB2-BD59-A6C34878D82A}">
                    <a16:rowId xmlns:a16="http://schemas.microsoft.com/office/drawing/2014/main" val="10000"/>
                  </a:ext>
                </a:extLst>
              </a:tr>
              <a:tr h="1567795">
                <a:tc>
                  <a:txBody>
                    <a:bodyPr/>
                    <a:lstStyle/>
                    <a:p>
                      <a:r>
                        <a:rPr lang="en-US" sz="1400" dirty="0">
                          <a:solidFill>
                            <a:srgbClr val="000000"/>
                          </a:solidFill>
                        </a:rPr>
                        <a:t>Blinded IMV</a:t>
                      </a:r>
                    </a:p>
                    <a:p>
                      <a:endParaRPr lang="en-US" sz="1400" dirty="0">
                        <a:solidFill>
                          <a:srgbClr val="000000"/>
                        </a:solidFill>
                      </a:endParaRPr>
                    </a:p>
                  </a:txBody>
                  <a:tcPr>
                    <a:solidFill>
                      <a:schemeClr val="bg1">
                        <a:lumMod val="75000"/>
                      </a:schemeClr>
                    </a:solidFill>
                  </a:tcPr>
                </a:tc>
                <a:tc>
                  <a:txBody>
                    <a:bodyPr/>
                    <a:lstStyle/>
                    <a:p>
                      <a:r>
                        <a:rPr lang="en-US" sz="1500" u="sng" dirty="0">
                          <a:solidFill>
                            <a:srgbClr val="000000"/>
                          </a:solidFill>
                        </a:rPr>
                        <a:t>1</a:t>
                      </a:r>
                      <a:r>
                        <a:rPr lang="en-US" sz="1500" u="sng" baseline="30000" dirty="0">
                          <a:solidFill>
                            <a:srgbClr val="000000"/>
                          </a:solidFill>
                        </a:rPr>
                        <a:t>st</a:t>
                      </a:r>
                      <a:r>
                        <a:rPr lang="en-US" sz="1500" u="sng" dirty="0">
                          <a:solidFill>
                            <a:srgbClr val="000000"/>
                          </a:solidFill>
                        </a:rPr>
                        <a:t> IMV: </a:t>
                      </a:r>
                      <a:r>
                        <a:rPr lang="en-US" sz="1500" dirty="0">
                          <a:solidFill>
                            <a:srgbClr val="000000"/>
                          </a:solidFill>
                        </a:rPr>
                        <a:t>Within 2 weeks of 1</a:t>
                      </a:r>
                      <a:r>
                        <a:rPr lang="en-US" sz="1500" baseline="30000" dirty="0">
                          <a:solidFill>
                            <a:srgbClr val="000000"/>
                          </a:solidFill>
                        </a:rPr>
                        <a:t>st</a:t>
                      </a:r>
                      <a:r>
                        <a:rPr lang="en-US" sz="1500" dirty="0">
                          <a:solidFill>
                            <a:srgbClr val="000000"/>
                          </a:solidFill>
                        </a:rPr>
                        <a:t> patient</a:t>
                      </a:r>
                      <a:r>
                        <a:rPr lang="en-US" sz="1500" baseline="0" dirty="0">
                          <a:solidFill>
                            <a:srgbClr val="000000"/>
                          </a:solidFill>
                        </a:rPr>
                        <a:t> enrolled at site</a:t>
                      </a:r>
                    </a:p>
                    <a:p>
                      <a:endParaRPr lang="en-US" sz="1500" baseline="0" dirty="0">
                        <a:solidFill>
                          <a:srgbClr val="000000"/>
                        </a:solidFill>
                      </a:endParaRPr>
                    </a:p>
                    <a:p>
                      <a:r>
                        <a:rPr lang="en-US" sz="1500" baseline="0" dirty="0">
                          <a:solidFill>
                            <a:srgbClr val="000000"/>
                          </a:solidFill>
                        </a:rPr>
                        <a:t>Site can not enroll more than 3 patients before 1</a:t>
                      </a:r>
                      <a:r>
                        <a:rPr lang="en-US" sz="1500" baseline="30000" dirty="0">
                          <a:solidFill>
                            <a:srgbClr val="000000"/>
                          </a:solidFill>
                        </a:rPr>
                        <a:t>st</a:t>
                      </a:r>
                      <a:r>
                        <a:rPr lang="en-US" sz="1500" baseline="0" dirty="0">
                          <a:solidFill>
                            <a:srgbClr val="000000"/>
                          </a:solidFill>
                        </a:rPr>
                        <a:t> IMV</a:t>
                      </a:r>
                    </a:p>
                    <a:p>
                      <a:endParaRPr lang="en-US" sz="1500" baseline="0" dirty="0">
                        <a:solidFill>
                          <a:srgbClr val="000000"/>
                        </a:solidFill>
                      </a:endParaRPr>
                    </a:p>
                    <a:p>
                      <a:r>
                        <a:rPr lang="en-US" sz="1500" u="sng" baseline="0" dirty="0">
                          <a:solidFill>
                            <a:srgbClr val="000000"/>
                          </a:solidFill>
                        </a:rPr>
                        <a:t>Subsequent IMV</a:t>
                      </a:r>
                      <a:r>
                        <a:rPr lang="en-US" sz="1500" baseline="0" dirty="0">
                          <a:solidFill>
                            <a:srgbClr val="000000"/>
                          </a:solidFill>
                        </a:rPr>
                        <a:t>: Generally, every 6-8 weeks depending on enrollment, workload, etc. </a:t>
                      </a:r>
                      <a:endParaRPr lang="en-US" sz="1500" dirty="0">
                        <a:solidFill>
                          <a:srgbClr val="000000"/>
                        </a:solidFill>
                      </a:endParaRPr>
                    </a:p>
                  </a:txBody>
                  <a:tcPr>
                    <a:solidFill>
                      <a:schemeClr val="bg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rPr>
                        <a:t>Blinded CRA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rPr>
                        <a:t>Focus: </a:t>
                      </a:r>
                      <a:endParaRPr lang="en-US" sz="1400" baseline="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rPr>
                        <a:t>Everything except Pharmacy/ IP Accountability</a:t>
                      </a:r>
                    </a:p>
                  </a:txBody>
                  <a:tcPr>
                    <a:solidFill>
                      <a:schemeClr val="bg1">
                        <a:lumMod val="75000"/>
                      </a:schemeClr>
                    </a:solidFill>
                  </a:tcPr>
                </a:tc>
                <a:extLst>
                  <a:ext uri="{0D108BD9-81ED-4DB2-BD59-A6C34878D82A}">
                    <a16:rowId xmlns:a16="http://schemas.microsoft.com/office/drawing/2014/main" val="10001"/>
                  </a:ext>
                </a:extLst>
              </a:tr>
              <a:tr h="2205542">
                <a:tc>
                  <a:txBody>
                    <a:bodyPr/>
                    <a:lstStyle/>
                    <a:p>
                      <a:r>
                        <a:rPr lang="en-US" sz="1400" dirty="0">
                          <a:solidFill>
                            <a:srgbClr val="000000"/>
                          </a:solidFill>
                        </a:rPr>
                        <a:t>Unblinded IMV</a:t>
                      </a:r>
                    </a:p>
                    <a:p>
                      <a:endParaRPr lang="en-US" sz="1400" dirty="0">
                        <a:solidFill>
                          <a:srgbClr val="000000"/>
                        </a:solidFill>
                      </a:endParaRPr>
                    </a:p>
                  </a:txBody>
                  <a:tcPr>
                    <a:solidFill>
                      <a:schemeClr val="bg1">
                        <a:lumMod val="85000"/>
                      </a:schemeClr>
                    </a:solidFill>
                  </a:tcPr>
                </a:tc>
                <a:tc>
                  <a:txBody>
                    <a:bodyPr/>
                    <a:lstStyle/>
                    <a:p>
                      <a:r>
                        <a:rPr lang="en-US" sz="1500" u="sng" dirty="0">
                          <a:solidFill>
                            <a:srgbClr val="000000"/>
                          </a:solidFill>
                        </a:rPr>
                        <a:t>1</a:t>
                      </a:r>
                      <a:r>
                        <a:rPr lang="en-US" sz="1500" u="sng" baseline="30000" dirty="0">
                          <a:solidFill>
                            <a:srgbClr val="000000"/>
                          </a:solidFill>
                        </a:rPr>
                        <a:t>st</a:t>
                      </a:r>
                      <a:r>
                        <a:rPr lang="en-US" sz="1500" u="sng" dirty="0">
                          <a:solidFill>
                            <a:srgbClr val="000000"/>
                          </a:solidFill>
                        </a:rPr>
                        <a:t> IMV: </a:t>
                      </a:r>
                      <a:r>
                        <a:rPr lang="en-US" sz="1500" dirty="0">
                          <a:solidFill>
                            <a:srgbClr val="000000"/>
                          </a:solidFill>
                        </a:rPr>
                        <a:t>Within 2 weeks of 1</a:t>
                      </a:r>
                      <a:r>
                        <a:rPr lang="en-US" sz="1500" baseline="30000" dirty="0">
                          <a:solidFill>
                            <a:srgbClr val="000000"/>
                          </a:solidFill>
                        </a:rPr>
                        <a:t>st</a:t>
                      </a:r>
                      <a:r>
                        <a:rPr lang="en-US" sz="1500" dirty="0">
                          <a:solidFill>
                            <a:srgbClr val="000000"/>
                          </a:solidFill>
                        </a:rPr>
                        <a:t> patient</a:t>
                      </a:r>
                      <a:r>
                        <a:rPr lang="en-US" sz="1500" baseline="0" dirty="0">
                          <a:solidFill>
                            <a:srgbClr val="000000"/>
                          </a:solidFill>
                        </a:rPr>
                        <a:t> enrolled at site</a:t>
                      </a:r>
                    </a:p>
                    <a:p>
                      <a:endParaRPr lang="en-US" sz="1500" baseline="0" dirty="0">
                        <a:solidFill>
                          <a:srgbClr val="000000"/>
                        </a:solidFill>
                      </a:endParaRPr>
                    </a:p>
                    <a:p>
                      <a:r>
                        <a:rPr lang="en-US" sz="1500" baseline="0" dirty="0">
                          <a:solidFill>
                            <a:srgbClr val="000000"/>
                          </a:solidFill>
                        </a:rPr>
                        <a:t>Site can not enroll more than 3 patients before 1</a:t>
                      </a:r>
                      <a:r>
                        <a:rPr lang="en-US" sz="1500" baseline="30000" dirty="0">
                          <a:solidFill>
                            <a:srgbClr val="000000"/>
                          </a:solidFill>
                        </a:rPr>
                        <a:t>st</a:t>
                      </a:r>
                      <a:r>
                        <a:rPr lang="en-US" sz="1500" baseline="0" dirty="0">
                          <a:solidFill>
                            <a:srgbClr val="000000"/>
                          </a:solidFill>
                        </a:rPr>
                        <a:t> IMV</a:t>
                      </a:r>
                    </a:p>
                    <a:p>
                      <a:endParaRPr lang="en-US" sz="1500" baseline="0" dirty="0">
                        <a:solidFill>
                          <a:srgbClr val="000000"/>
                        </a:solidFill>
                      </a:endParaRPr>
                    </a:p>
                    <a:p>
                      <a:r>
                        <a:rPr lang="en-US" sz="1500" u="sng" baseline="0" dirty="0">
                          <a:solidFill>
                            <a:srgbClr val="000000"/>
                          </a:solidFill>
                        </a:rPr>
                        <a:t>2</a:t>
                      </a:r>
                      <a:r>
                        <a:rPr lang="en-US" sz="1500" u="sng" baseline="30000" dirty="0">
                          <a:solidFill>
                            <a:srgbClr val="000000"/>
                          </a:solidFill>
                        </a:rPr>
                        <a:t>nd</a:t>
                      </a:r>
                      <a:r>
                        <a:rPr lang="en-US" sz="1500" u="sng" baseline="0" dirty="0">
                          <a:solidFill>
                            <a:srgbClr val="000000"/>
                          </a:solidFill>
                        </a:rPr>
                        <a:t> IMV</a:t>
                      </a:r>
                      <a:r>
                        <a:rPr lang="en-US" sz="1500" baseline="0" dirty="0">
                          <a:solidFill>
                            <a:srgbClr val="000000"/>
                          </a:solidFill>
                        </a:rPr>
                        <a:t>: After the last patient has received the 2</a:t>
                      </a:r>
                      <a:r>
                        <a:rPr lang="en-US" sz="1500" baseline="30000" dirty="0">
                          <a:solidFill>
                            <a:srgbClr val="000000"/>
                          </a:solidFill>
                        </a:rPr>
                        <a:t>nd</a:t>
                      </a:r>
                      <a:r>
                        <a:rPr lang="en-US" sz="1500" baseline="0" dirty="0">
                          <a:solidFill>
                            <a:srgbClr val="000000"/>
                          </a:solidFill>
                        </a:rPr>
                        <a:t> injection in the OLE phase </a:t>
                      </a:r>
                    </a:p>
                    <a:p>
                      <a:endParaRPr lang="en-US" sz="1500" baseline="0" dirty="0">
                        <a:solidFill>
                          <a:srgbClr val="000000"/>
                        </a:solidFill>
                      </a:endParaRPr>
                    </a:p>
                    <a:p>
                      <a:r>
                        <a:rPr lang="en-US" sz="1500" baseline="0" dirty="0">
                          <a:solidFill>
                            <a:srgbClr val="000000"/>
                          </a:solidFill>
                        </a:rPr>
                        <a:t>*Additional IMVs may be required depending upon site enrollment activity </a:t>
                      </a:r>
                    </a:p>
                  </a:txBody>
                  <a:tcPr>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rPr>
                        <a:t>Unblinded CRA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rPr>
                        <a:t>Focus: </a:t>
                      </a:r>
                      <a:endParaRPr lang="en-US" sz="1400" baseline="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rPr>
                        <a:t>Pharmacy/</a:t>
                      </a:r>
                      <a:r>
                        <a:rPr lang="en-US" sz="1400" baseline="0" dirty="0">
                          <a:solidFill>
                            <a:srgbClr val="000000"/>
                          </a:solidFill>
                        </a:rPr>
                        <a:t> IP</a:t>
                      </a:r>
                      <a:r>
                        <a:rPr lang="en-US" sz="1400" dirty="0">
                          <a:solidFill>
                            <a:srgbClr val="000000"/>
                          </a:solidFill>
                        </a:rPr>
                        <a:t> Accountability</a:t>
                      </a:r>
                    </a:p>
                  </a:txBody>
                  <a:tcPr>
                    <a:solidFill>
                      <a:schemeClr val="bg1">
                        <a:lumMod val="85000"/>
                      </a:schemeClr>
                    </a:solidFill>
                  </a:tcPr>
                </a:tc>
                <a:extLst>
                  <a:ext uri="{0D108BD9-81ED-4DB2-BD59-A6C34878D82A}">
                    <a16:rowId xmlns:a16="http://schemas.microsoft.com/office/drawing/2014/main" val="10002"/>
                  </a:ext>
                </a:extLst>
              </a:tr>
              <a:tr h="632188">
                <a:tc>
                  <a:txBody>
                    <a:bodyPr/>
                    <a:lstStyle/>
                    <a:p>
                      <a:r>
                        <a:rPr lang="en-US" sz="1400" dirty="0">
                          <a:solidFill>
                            <a:srgbClr val="000000"/>
                          </a:solidFill>
                        </a:rPr>
                        <a:t>Closeout</a:t>
                      </a:r>
                    </a:p>
                  </a:txBody>
                  <a:tcPr>
                    <a:solidFill>
                      <a:schemeClr val="bg1">
                        <a:lumMod val="75000"/>
                      </a:schemeClr>
                    </a:solidFill>
                  </a:tcPr>
                </a:tc>
                <a:tc>
                  <a:txBody>
                    <a:bodyPr/>
                    <a:lstStyle/>
                    <a:p>
                      <a:r>
                        <a:rPr lang="en-US" sz="1500" baseline="0" dirty="0">
                          <a:solidFill>
                            <a:srgbClr val="000000"/>
                          </a:solidFill>
                        </a:rPr>
                        <a:t>On-site COV after the trial has been completed at each site and after database lock.  </a:t>
                      </a:r>
                    </a:p>
                  </a:txBody>
                  <a:tcPr>
                    <a:solidFill>
                      <a:schemeClr val="bg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solidFill>
                            <a:srgbClr val="000000"/>
                          </a:solidFill>
                        </a:rPr>
                        <a:t>Blinded CRA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aseline="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solidFill>
                            <a:srgbClr val="000000"/>
                          </a:solidFill>
                        </a:rPr>
                        <a:t>Focus: Everything</a:t>
                      </a:r>
                    </a:p>
                  </a:txBody>
                  <a:tcPr>
                    <a:solidFill>
                      <a:schemeClr val="bg1">
                        <a:lumMod val="75000"/>
                      </a:schemeClr>
                    </a:solidFill>
                  </a:tcPr>
                </a:tc>
                <a:extLst>
                  <a:ext uri="{0D108BD9-81ED-4DB2-BD59-A6C34878D82A}">
                    <a16:rowId xmlns:a16="http://schemas.microsoft.com/office/drawing/2014/main" val="10003"/>
                  </a:ext>
                </a:extLst>
              </a:tr>
            </a:tbl>
          </a:graphicData>
        </a:graphic>
      </p:graphicFrame>
      <p:sp>
        <p:nvSpPr>
          <p:cNvPr id="7" name="Rectangle 6"/>
          <p:cNvSpPr/>
          <p:nvPr/>
        </p:nvSpPr>
        <p:spPr>
          <a:xfrm>
            <a:off x="4953000" y="228600"/>
            <a:ext cx="4038600" cy="400110"/>
          </a:xfrm>
          <a:prstGeom prst="rect">
            <a:avLst/>
          </a:prstGeom>
        </p:spPr>
        <p:txBody>
          <a:bodyPr wrap="square">
            <a:spAutoFit/>
          </a:bodyPr>
          <a:lstStyle/>
          <a:p>
            <a:pPr fontAlgn="base">
              <a:spcBef>
                <a:spcPct val="0"/>
              </a:spcBef>
              <a:spcAft>
                <a:spcPct val="0"/>
              </a:spcAft>
            </a:pPr>
            <a:r>
              <a:rPr lang="en-US" sz="2000" dirty="0">
                <a:solidFill>
                  <a:srgbClr val="000000"/>
                </a:solidFill>
                <a:ea typeface="Arial Unicode MS" pitchFamily="34" charset="-128"/>
                <a:cs typeface="Arial Unicode MS" pitchFamily="34" charset="-128"/>
              </a:rPr>
              <a:t>*Monitoring Visits to be 1-2 days</a:t>
            </a:r>
          </a:p>
        </p:txBody>
      </p:sp>
    </p:spTree>
    <p:extLst>
      <p:ext uri="{BB962C8B-B14F-4D97-AF65-F5344CB8AC3E}">
        <p14:creationId xmlns:p14="http://schemas.microsoft.com/office/powerpoint/2010/main" val="4871658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Spire X-Ray Imaging Overview</a:t>
            </a:r>
          </a:p>
        </p:txBody>
      </p:sp>
      <p:sp>
        <p:nvSpPr>
          <p:cNvPr id="4" name="Text Placeholder 3"/>
          <p:cNvSpPr>
            <a:spLocks noGrp="1"/>
          </p:cNvSpPr>
          <p:nvPr>
            <p:ph type="body" idx="1"/>
          </p:nvPr>
        </p:nvSpPr>
        <p:spPr/>
        <p:txBody>
          <a:bodyPr/>
          <a:lstStyle/>
          <a:p>
            <a:r>
              <a:rPr lang="en-US" dirty="0"/>
              <a:t>FX006-2018-015 SIV Training</a:t>
            </a:r>
          </a:p>
          <a:p>
            <a:endParaRPr lang="en-US" dirty="0"/>
          </a:p>
        </p:txBody>
      </p:sp>
    </p:spTree>
    <p:extLst>
      <p:ext uri="{BB962C8B-B14F-4D97-AF65-F5344CB8AC3E}">
        <p14:creationId xmlns:p14="http://schemas.microsoft.com/office/powerpoint/2010/main" val="7789431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22" name="Rectangle 2"/>
          <p:cNvSpPr>
            <a:spLocks noGrp="1" noChangeArrowheads="1"/>
          </p:cNvSpPr>
          <p:nvPr>
            <p:ph idx="1"/>
          </p:nvPr>
        </p:nvSpPr>
        <p:spPr>
          <a:xfrm>
            <a:off x="2401094" y="3827418"/>
            <a:ext cx="6188074" cy="2066949"/>
          </a:xfrm>
        </p:spPr>
        <p:txBody>
          <a:bodyPr/>
          <a:lstStyle/>
          <a:p>
            <a:pPr>
              <a:lnSpc>
                <a:spcPct val="120000"/>
              </a:lnSpc>
              <a:spcBef>
                <a:spcPct val="0"/>
              </a:spcBef>
              <a:spcAft>
                <a:spcPts val="600"/>
              </a:spcAft>
            </a:pPr>
            <a:r>
              <a:rPr lang="en-US" dirty="0">
                <a:latin typeface="Arial" charset="0"/>
                <a:ea typeface="ＭＳ Ｐゴシック" pitchFamily="34" charset="-128"/>
                <a:cs typeface="Arial" charset="0"/>
              </a:rPr>
              <a:t>Image analysis</a:t>
            </a:r>
          </a:p>
          <a:p>
            <a:pPr lvl="1">
              <a:lnSpc>
                <a:spcPct val="120000"/>
              </a:lnSpc>
              <a:spcBef>
                <a:spcPct val="0"/>
              </a:spcBef>
              <a:spcAft>
                <a:spcPts val="600"/>
              </a:spcAft>
            </a:pPr>
            <a:r>
              <a:rPr lang="en-US" sz="2000" dirty="0">
                <a:latin typeface="Arial" charset="0"/>
                <a:ea typeface="ＭＳ Ｐゴシック" pitchFamily="34" charset="-128"/>
                <a:cs typeface="Arial" charset="0"/>
              </a:rPr>
              <a:t>Dedicated, specialized, expert radiologists</a:t>
            </a:r>
          </a:p>
          <a:p>
            <a:pPr lvl="1">
              <a:lnSpc>
                <a:spcPct val="130000"/>
              </a:lnSpc>
              <a:spcBef>
                <a:spcPct val="0"/>
              </a:spcBef>
              <a:spcAft>
                <a:spcPts val="600"/>
              </a:spcAft>
            </a:pPr>
            <a:r>
              <a:rPr lang="en-US" sz="2000" dirty="0">
                <a:latin typeface="Arial" charset="0"/>
                <a:ea typeface="ＭＳ Ｐゴシック" pitchFamily="34" charset="-128"/>
                <a:cs typeface="Arial" charset="0"/>
              </a:rPr>
              <a:t>Highly experienced in OA trials</a:t>
            </a:r>
            <a:endParaRPr lang="en-US" dirty="0">
              <a:latin typeface="Arial" charset="0"/>
              <a:ea typeface="ＭＳ Ｐゴシック" pitchFamily="34" charset="-128"/>
              <a:cs typeface="Arial" charset="0"/>
            </a:endParaRPr>
          </a:p>
          <a:p>
            <a:pPr lvl="2">
              <a:lnSpc>
                <a:spcPct val="130000"/>
              </a:lnSpc>
              <a:spcBef>
                <a:spcPct val="0"/>
              </a:spcBef>
              <a:spcAft>
                <a:spcPts val="600"/>
              </a:spcAft>
            </a:pPr>
            <a:r>
              <a:rPr lang="en-US" dirty="0">
                <a:latin typeface="Arial" charset="0"/>
                <a:ea typeface="ＭＳ Ｐゴシック" pitchFamily="34" charset="-128"/>
                <a:cs typeface="Arial" charset="0"/>
              </a:rPr>
              <a:t>2 other trials of FX006</a:t>
            </a:r>
          </a:p>
        </p:txBody>
      </p:sp>
      <p:sp>
        <p:nvSpPr>
          <p:cNvPr id="18434" name="Rectangle 2"/>
          <p:cNvSpPr>
            <a:spLocks noGrp="1" noChangeArrowheads="1"/>
          </p:cNvSpPr>
          <p:nvPr>
            <p:ph type="title" idx="4294967295"/>
          </p:nvPr>
        </p:nvSpPr>
        <p:spPr>
          <a:xfrm>
            <a:off x="612978" y="0"/>
            <a:ext cx="8522759" cy="755650"/>
          </a:xfrm>
          <a:noFill/>
          <a:ln w="9525">
            <a:noFill/>
            <a:miter lim="800000"/>
            <a:headEnd/>
            <a:tailEnd/>
          </a:ln>
        </p:spPr>
        <p:txBody>
          <a:bodyPr vert="horz" wrap="square" lIns="91440" tIns="45720" rIns="91440" bIns="45720" numCol="1" anchor="ctr" anchorCtr="0" compatLnSpc="1">
            <a:prstTxWarp prst="textNoShape">
              <a:avLst/>
            </a:prstTxWarp>
            <a:normAutofit/>
          </a:bodyPr>
          <a:lstStyle/>
          <a:p>
            <a:pPr>
              <a:defRPr/>
            </a:pPr>
            <a:r>
              <a:rPr lang="en-US" sz="2800" dirty="0">
                <a:solidFill>
                  <a:schemeClr val="tx2"/>
                </a:solidFill>
                <a:latin typeface="Arial" panose="020B0604020202020204" pitchFamily="34" charset="0"/>
                <a:cs typeface="Arial" panose="020B0604020202020204" pitchFamily="34" charset="0"/>
              </a:rPr>
              <a:t>Spire Sciences’ Role in </a:t>
            </a:r>
            <a:r>
              <a:rPr lang="is-IS" sz="2800" dirty="0">
                <a:solidFill>
                  <a:schemeClr val="tx2"/>
                </a:solidFill>
                <a:latin typeface="Arial" panose="020B0604020202020204" pitchFamily="34" charset="0"/>
                <a:cs typeface="Arial" panose="020B0604020202020204" pitchFamily="34" charset="0"/>
              </a:rPr>
              <a:t>FX006-2018-015</a:t>
            </a:r>
            <a:endParaRPr lang="en-US" sz="2800" dirty="0">
              <a:solidFill>
                <a:schemeClr val="tx2"/>
              </a:solidFill>
              <a:latin typeface="Arial" panose="020B0604020202020204" pitchFamily="34" charset="0"/>
              <a:cs typeface="Arial" panose="020B0604020202020204" pitchFamily="34" charset="0"/>
            </a:endParaRPr>
          </a:p>
        </p:txBody>
      </p:sp>
      <p:pic>
        <p:nvPicPr>
          <p:cNvPr id="8" name="Picture 7" descr="GettyImages_10234876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14555" y="3875130"/>
            <a:ext cx="1577585" cy="2375768"/>
          </a:xfrm>
          <a:prstGeom prst="rect">
            <a:avLst/>
          </a:prstGeom>
        </p:spPr>
      </p:pic>
      <p:sp>
        <p:nvSpPr>
          <p:cNvPr id="6" name="Rectangle 2"/>
          <p:cNvSpPr txBox="1">
            <a:spLocks noChangeArrowheads="1"/>
          </p:cNvSpPr>
          <p:nvPr/>
        </p:nvSpPr>
        <p:spPr bwMode="auto">
          <a:xfrm>
            <a:off x="2401094" y="1295400"/>
            <a:ext cx="6556374"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65125" marR="0" lvl="0" indent="-255588" algn="l" defTabSz="914400" rtl="0" eaLnBrk="1" fontAlgn="base" latinLnBrk="0" hangingPunct="1">
              <a:lnSpc>
                <a:spcPct val="120000"/>
              </a:lnSpc>
              <a:spcBef>
                <a:spcPct val="0"/>
              </a:spcBef>
              <a:spcAft>
                <a:spcPts val="600"/>
              </a:spcAft>
              <a:buClr>
                <a:srgbClr val="304364"/>
              </a:buClr>
              <a:buSzTx/>
              <a:buFont typeface="Georgia" charset="0"/>
              <a:buChar char="•"/>
              <a:tabLst/>
              <a:defRPr/>
            </a:pPr>
            <a:r>
              <a:rPr kumimoji="0" lang="en-US" sz="2800" b="0" i="0" u="none" strike="noStrike" kern="1200" cap="none" spc="0" normalizeH="0" baseline="0" noProof="0" dirty="0">
                <a:ln>
                  <a:noFill/>
                </a:ln>
                <a:solidFill>
                  <a:schemeClr val="tx1"/>
                </a:solidFill>
                <a:effectLst/>
                <a:uLnTx/>
                <a:uFillTx/>
                <a:latin typeface="Arial" charset="0"/>
                <a:ea typeface="ＭＳ Ｐゴシック" pitchFamily="34" charset="-128"/>
                <a:cs typeface="Arial" charset="0"/>
              </a:rPr>
              <a:t>Image</a:t>
            </a:r>
            <a:r>
              <a:rPr kumimoji="0" lang="en-US" sz="2800" b="0" i="0" u="none" strike="noStrike" kern="1200" cap="none" spc="0" normalizeH="0" noProof="0" dirty="0">
                <a:ln>
                  <a:noFill/>
                </a:ln>
                <a:solidFill>
                  <a:schemeClr val="tx1"/>
                </a:solidFill>
                <a:effectLst/>
                <a:uLnTx/>
                <a:uFillTx/>
                <a:latin typeface="Arial" charset="0"/>
                <a:ea typeface="ＭＳ Ｐゴシック" pitchFamily="34" charset="-128"/>
                <a:cs typeface="Arial" charset="0"/>
              </a:rPr>
              <a:t> collection and </a:t>
            </a:r>
            <a:r>
              <a:rPr kumimoji="0" lang="en-US" sz="2800" b="0" i="0" u="none" strike="noStrike" kern="1200" cap="none" spc="0" normalizeH="0" baseline="0" noProof="0" dirty="0">
                <a:ln>
                  <a:noFill/>
                </a:ln>
                <a:solidFill>
                  <a:schemeClr val="tx1"/>
                </a:solidFill>
                <a:effectLst/>
                <a:uLnTx/>
                <a:uFillTx/>
                <a:latin typeface="Arial" charset="0"/>
                <a:ea typeface="ＭＳ Ｐゴシック" pitchFamily="34" charset="-128"/>
                <a:cs typeface="Arial" charset="0"/>
              </a:rPr>
              <a:t>quality control</a:t>
            </a:r>
          </a:p>
          <a:p>
            <a:pPr marL="657225" marR="0" lvl="1" indent="-246063" algn="l" defTabSz="914400" rtl="0" eaLnBrk="1" fontAlgn="base" latinLnBrk="0" hangingPunct="1">
              <a:lnSpc>
                <a:spcPct val="120000"/>
              </a:lnSpc>
              <a:spcBef>
                <a:spcPct val="0"/>
              </a:spcBef>
              <a:spcAft>
                <a:spcPts val="600"/>
              </a:spcAft>
              <a:buClr>
                <a:srgbClr val="2F4F77"/>
              </a:buClr>
              <a:buSzTx/>
              <a:buFont typeface="Arial" charset="0"/>
              <a:buChar char="•"/>
              <a:tabLst/>
              <a:defRPr/>
            </a:pPr>
            <a:r>
              <a:rPr kumimoji="0" lang="en-US" sz="2000" b="0" i="0" u="none" strike="noStrike" kern="1200" cap="none" spc="0" normalizeH="0" baseline="0" noProof="0" dirty="0">
                <a:ln>
                  <a:noFill/>
                </a:ln>
                <a:effectLst/>
                <a:uLnTx/>
                <a:uFillTx/>
                <a:latin typeface="Arial" charset="0"/>
                <a:ea typeface="ＭＳ Ｐゴシック" pitchFamily="34" charset="-128"/>
                <a:cs typeface="Arial" charset="0"/>
              </a:rPr>
              <a:t>Imaging protocol design</a:t>
            </a:r>
          </a:p>
          <a:p>
            <a:pPr marL="657225" marR="0" lvl="1" indent="-246063" algn="l" defTabSz="914400" rtl="0" eaLnBrk="1" fontAlgn="base" latinLnBrk="0" hangingPunct="1">
              <a:lnSpc>
                <a:spcPct val="120000"/>
              </a:lnSpc>
              <a:spcBef>
                <a:spcPct val="0"/>
              </a:spcBef>
              <a:spcAft>
                <a:spcPts val="600"/>
              </a:spcAft>
              <a:buClr>
                <a:srgbClr val="2F4F77"/>
              </a:buClr>
              <a:buSzTx/>
              <a:buFont typeface="Arial" charset="0"/>
              <a:buChar char="•"/>
              <a:tabLst/>
              <a:defRPr/>
            </a:pPr>
            <a:r>
              <a:rPr kumimoji="0" lang="en-US" sz="2000" b="0" i="0" u="none" strike="noStrike" kern="1200" cap="none" spc="0" normalizeH="0" baseline="0" noProof="0" dirty="0">
                <a:ln>
                  <a:noFill/>
                </a:ln>
                <a:effectLst/>
                <a:uLnTx/>
                <a:uFillTx/>
                <a:latin typeface="Arial" charset="0"/>
                <a:ea typeface="ＭＳ Ｐゴシック" pitchFamily="34" charset="-128"/>
                <a:cs typeface="Arial" charset="0"/>
              </a:rPr>
              <a:t>Site</a:t>
            </a:r>
            <a:r>
              <a:rPr kumimoji="0" lang="en-US" sz="2000" b="0" i="0" u="none" strike="noStrike" kern="1200" cap="none" spc="0" normalizeH="0" noProof="0" dirty="0">
                <a:ln>
                  <a:noFill/>
                </a:ln>
                <a:effectLst/>
                <a:uLnTx/>
                <a:uFillTx/>
                <a:latin typeface="Arial" charset="0"/>
                <a:ea typeface="ＭＳ Ｐゴシック" pitchFamily="34" charset="-128"/>
                <a:cs typeface="Arial" charset="0"/>
              </a:rPr>
              <a:t> </a:t>
            </a:r>
            <a:r>
              <a:rPr lang="en-US" sz="2000" dirty="0">
                <a:latin typeface="Arial" panose="020B0604020202020204" pitchFamily="34" charset="0"/>
                <a:ea typeface="ＭＳ Ｐゴシック" pitchFamily="34" charset="-128"/>
                <a:cs typeface="Arial" panose="020B0604020202020204" pitchFamily="34" charset="0"/>
              </a:rPr>
              <a:t>training</a:t>
            </a:r>
            <a:r>
              <a:rPr kumimoji="0" lang="en-US" sz="2000" b="0" i="0" u="none" strike="noStrike" kern="1200" cap="none" spc="0" normalizeH="0" baseline="0" noProof="0" dirty="0">
                <a:ln>
                  <a:noFill/>
                </a:ln>
                <a:effectLst/>
                <a:uLnTx/>
                <a:uFillTx/>
                <a:latin typeface="Arial" charset="0"/>
                <a:ea typeface="ＭＳ Ｐゴシック" pitchFamily="34" charset="-128"/>
                <a:cs typeface="Arial" charset="0"/>
              </a:rPr>
              <a:t> / support</a:t>
            </a:r>
          </a:p>
          <a:p>
            <a:pPr marL="657225" marR="0" lvl="1" indent="-246063" algn="l" defTabSz="914400" rtl="0" eaLnBrk="1" fontAlgn="base" latinLnBrk="0" hangingPunct="1">
              <a:lnSpc>
                <a:spcPct val="120000"/>
              </a:lnSpc>
              <a:spcBef>
                <a:spcPct val="0"/>
              </a:spcBef>
              <a:spcAft>
                <a:spcPts val="600"/>
              </a:spcAft>
              <a:buClr>
                <a:srgbClr val="2F4F77"/>
              </a:buClr>
              <a:buSzTx/>
              <a:buFont typeface="Arial" charset="0"/>
              <a:buChar char="•"/>
              <a:tabLst/>
              <a:defRPr/>
            </a:pPr>
            <a:r>
              <a:rPr kumimoji="0" lang="en-US" sz="2000" b="0" i="0" u="none" strike="noStrike" kern="1200" cap="none" spc="0" normalizeH="0" baseline="0" noProof="0" dirty="0">
                <a:ln>
                  <a:noFill/>
                </a:ln>
                <a:effectLst/>
                <a:uLnTx/>
                <a:uFillTx/>
                <a:latin typeface="Arial" charset="0"/>
                <a:ea typeface="ＭＳ Ｐゴシック" pitchFamily="34" charset="-128"/>
                <a:cs typeface="Arial" charset="0"/>
              </a:rPr>
              <a:t>Image</a:t>
            </a:r>
            <a:r>
              <a:rPr kumimoji="0" lang="en-US" sz="2000" b="0" i="0" u="none" strike="noStrike" kern="1200" cap="none" spc="0" normalizeH="0" noProof="0" dirty="0">
                <a:ln>
                  <a:noFill/>
                </a:ln>
                <a:effectLst/>
                <a:uLnTx/>
                <a:uFillTx/>
                <a:latin typeface="Arial" charset="0"/>
                <a:ea typeface="ＭＳ Ｐゴシック" pitchFamily="34" charset="-128"/>
                <a:cs typeface="Arial" charset="0"/>
              </a:rPr>
              <a:t> receipt, </a:t>
            </a:r>
            <a:r>
              <a:rPr kumimoji="0" lang="en-US" sz="2000" b="0" i="0" u="none" strike="noStrike" kern="1200" cap="none" spc="0" normalizeH="0" baseline="0" noProof="0" dirty="0">
                <a:ln>
                  <a:noFill/>
                </a:ln>
                <a:effectLst/>
                <a:uLnTx/>
                <a:uFillTx/>
                <a:latin typeface="Arial" charset="0"/>
                <a:ea typeface="ＭＳ Ｐゴシック" pitchFamily="34" charset="-128"/>
                <a:cs typeface="Arial" charset="0"/>
              </a:rPr>
              <a:t>quality control, feedback</a:t>
            </a:r>
          </a:p>
          <a:p>
            <a:pPr marL="657225" marR="0" lvl="1" indent="-246063" algn="l" defTabSz="914400" rtl="0" eaLnBrk="1" fontAlgn="base" latinLnBrk="0" hangingPunct="1">
              <a:lnSpc>
                <a:spcPct val="120000"/>
              </a:lnSpc>
              <a:spcBef>
                <a:spcPct val="0"/>
              </a:spcBef>
              <a:spcAft>
                <a:spcPts val="600"/>
              </a:spcAft>
              <a:buClr>
                <a:srgbClr val="2F4F77"/>
              </a:buClr>
              <a:buSzTx/>
              <a:buFont typeface="Arial" charset="0"/>
              <a:buChar char="•"/>
              <a:tabLst/>
              <a:defRPr/>
            </a:pPr>
            <a:endParaRPr kumimoji="0" lang="en-US" sz="2600" b="0" i="0" u="none" strike="noStrike" kern="1200" cap="none" spc="0" normalizeH="0" baseline="0" noProof="0" dirty="0">
              <a:ln>
                <a:noFill/>
              </a:ln>
              <a:solidFill>
                <a:srgbClr val="2F4F77"/>
              </a:solidFill>
              <a:effectLst/>
              <a:uLnTx/>
              <a:uFillTx/>
              <a:latin typeface="Arial" charset="0"/>
              <a:ea typeface="ＭＳ Ｐゴシック" pitchFamily="34" charset="-128"/>
              <a:cs typeface="Arial" charset="0"/>
            </a:endParaRPr>
          </a:p>
        </p:txBody>
      </p:sp>
      <p:pic>
        <p:nvPicPr>
          <p:cNvPr id="9" name="Picture 8">
            <a:extLst>
              <a:ext uri="{FF2B5EF4-FFF2-40B4-BE49-F238E27FC236}">
                <a16:creationId xmlns:a16="http://schemas.microsoft.com/office/drawing/2014/main" id="{6D89E946-D9BD-5E45-882D-12E76514B84E}"/>
              </a:ext>
            </a:extLst>
          </p:cNvPr>
          <p:cNvPicPr/>
          <p:nvPr/>
        </p:nvPicPr>
        <p:blipFill rotWithShape="1">
          <a:blip r:embed="rId4" cstate="email">
            <a:extLst>
              <a:ext uri="{28A0092B-C50C-407E-A947-70E740481C1C}">
                <a14:useLocalDpi xmlns:a14="http://schemas.microsoft.com/office/drawing/2010/main"/>
              </a:ext>
            </a:extLst>
          </a:blip>
          <a:srcRect/>
          <a:stretch/>
        </p:blipFill>
        <p:spPr>
          <a:xfrm>
            <a:off x="612978" y="1679552"/>
            <a:ext cx="1579119" cy="2087966"/>
          </a:xfrm>
          <a:prstGeom prst="rect">
            <a:avLst/>
          </a:prstGeom>
        </p:spPr>
      </p:pic>
    </p:spTree>
    <p:extLst>
      <p:ext uri="{BB962C8B-B14F-4D97-AF65-F5344CB8AC3E}">
        <p14:creationId xmlns:p14="http://schemas.microsoft.com/office/powerpoint/2010/main" val="2637211037"/>
      </p:ext>
    </p:extLst>
  </p:cSld>
  <p:clrMapOvr>
    <a:masterClrMapping/>
  </p:clrMapOvr>
  <p:transition>
    <p:wipe dir="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B14BE3-7AE1-0142-ADAD-0754C166C6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82513" y="3558657"/>
            <a:ext cx="2709610" cy="2513163"/>
          </a:xfrm>
          <a:prstGeom prst="rect">
            <a:avLst/>
          </a:prstGeom>
        </p:spPr>
      </p:pic>
      <p:sp>
        <p:nvSpPr>
          <p:cNvPr id="1785858" name="Rectangle 2"/>
          <p:cNvSpPr>
            <a:spLocks noGrp="1" noChangeArrowheads="1"/>
          </p:cNvSpPr>
          <p:nvPr>
            <p:ph type="body" idx="1"/>
          </p:nvPr>
        </p:nvSpPr>
        <p:spPr>
          <a:xfrm>
            <a:off x="228600" y="1196457"/>
            <a:ext cx="2709610" cy="4724400"/>
          </a:xfrm>
          <a:noFill/>
          <a:ln w="9525">
            <a:noFill/>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spcAft>
                <a:spcPts val="600"/>
              </a:spcAft>
              <a:defRPr/>
            </a:pPr>
            <a:r>
              <a:rPr lang="en-US" dirty="0"/>
              <a:t>Subject selection</a:t>
            </a:r>
            <a:endParaRPr lang="en-US" i="1" dirty="0"/>
          </a:p>
          <a:p>
            <a:pPr lvl="1">
              <a:lnSpc>
                <a:spcPct val="90000"/>
              </a:lnSpc>
              <a:spcBef>
                <a:spcPct val="0"/>
              </a:spcBef>
              <a:spcAft>
                <a:spcPts val="600"/>
              </a:spcAft>
              <a:defRPr/>
            </a:pPr>
            <a:r>
              <a:rPr lang="en-US" sz="2000" dirty="0"/>
              <a:t>Diagnosis</a:t>
            </a:r>
          </a:p>
          <a:p>
            <a:pPr lvl="1">
              <a:lnSpc>
                <a:spcPct val="90000"/>
              </a:lnSpc>
              <a:spcBef>
                <a:spcPct val="0"/>
              </a:spcBef>
              <a:spcAft>
                <a:spcPts val="600"/>
              </a:spcAft>
              <a:defRPr/>
            </a:pPr>
            <a:r>
              <a:rPr lang="en-US" sz="2000" dirty="0"/>
              <a:t>Prognosis</a:t>
            </a:r>
            <a:endParaRPr lang="en-US" dirty="0"/>
          </a:p>
          <a:p>
            <a:pPr eaLnBrk="1" hangingPunct="1">
              <a:lnSpc>
                <a:spcPct val="90000"/>
              </a:lnSpc>
              <a:spcAft>
                <a:spcPts val="600"/>
              </a:spcAft>
              <a:defRPr/>
            </a:pPr>
            <a:r>
              <a:rPr lang="en-US" dirty="0"/>
              <a:t>Monitoring safety of FX006</a:t>
            </a:r>
          </a:p>
          <a:p>
            <a:pPr lvl="1">
              <a:lnSpc>
                <a:spcPct val="90000"/>
              </a:lnSpc>
              <a:spcAft>
                <a:spcPts val="600"/>
              </a:spcAft>
              <a:defRPr/>
            </a:pPr>
            <a:r>
              <a:rPr lang="en-US" sz="2000" dirty="0"/>
              <a:t>Osteonecrosis</a:t>
            </a:r>
          </a:p>
          <a:p>
            <a:pPr lvl="1">
              <a:lnSpc>
                <a:spcPct val="90000"/>
              </a:lnSpc>
              <a:spcAft>
                <a:spcPts val="600"/>
              </a:spcAft>
              <a:defRPr/>
            </a:pPr>
            <a:r>
              <a:rPr lang="en-US" sz="2000" dirty="0"/>
              <a:t>Subchondral insufficiency fracture (SIF)</a:t>
            </a:r>
          </a:p>
          <a:p>
            <a:pPr lvl="1">
              <a:lnSpc>
                <a:spcPct val="90000"/>
              </a:lnSpc>
              <a:spcAft>
                <a:spcPts val="600"/>
              </a:spcAft>
              <a:defRPr/>
            </a:pPr>
            <a:r>
              <a:rPr lang="en-US" sz="2000" dirty="0"/>
              <a:t>Accelerated OA</a:t>
            </a:r>
          </a:p>
          <a:p>
            <a:pPr lvl="2">
              <a:lnSpc>
                <a:spcPct val="90000"/>
              </a:lnSpc>
              <a:spcAft>
                <a:spcPts val="600"/>
              </a:spcAft>
              <a:defRPr/>
            </a:pPr>
            <a:r>
              <a:rPr lang="en-US" dirty="0"/>
              <a:t>Breakdown of subchondral bone</a:t>
            </a:r>
          </a:p>
          <a:p>
            <a:pPr lvl="2">
              <a:lnSpc>
                <a:spcPct val="90000"/>
              </a:lnSpc>
              <a:spcAft>
                <a:spcPts val="600"/>
              </a:spcAft>
              <a:defRPr/>
            </a:pPr>
            <a:r>
              <a:rPr lang="en-US" sz="1800" dirty="0" err="1"/>
              <a:t>Chondrolysis</a:t>
            </a:r>
            <a:endParaRPr lang="en-US" sz="1800" dirty="0"/>
          </a:p>
        </p:txBody>
      </p:sp>
      <p:sp>
        <p:nvSpPr>
          <p:cNvPr id="5" name="Rectangle 2"/>
          <p:cNvSpPr txBox="1">
            <a:spLocks noChangeArrowheads="1"/>
          </p:cNvSpPr>
          <p:nvPr/>
        </p:nvSpPr>
        <p:spPr bwMode="auto">
          <a:xfrm>
            <a:off x="533400" y="30530"/>
            <a:ext cx="8748713" cy="755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defTabSz="914400">
              <a:defRPr/>
            </a:pPr>
            <a:r>
              <a:rPr lang="en-US" sz="3600" dirty="0">
                <a:solidFill>
                  <a:schemeClr val="tx2"/>
                </a:solidFill>
                <a:latin typeface="Arial"/>
                <a:cs typeface="Arial"/>
              </a:rPr>
              <a:t>Roles of Imaging in </a:t>
            </a:r>
            <a:r>
              <a:rPr lang="is-IS" sz="3600" dirty="0">
                <a:solidFill>
                  <a:schemeClr val="tx2"/>
                </a:solidFill>
              </a:rPr>
              <a:t>FX006-2018-015</a:t>
            </a:r>
            <a:endParaRPr lang="en-US" sz="3600" dirty="0">
              <a:solidFill>
                <a:schemeClr val="tx2"/>
              </a:solidFill>
              <a:latin typeface="Arial"/>
              <a:cs typeface="Arial"/>
            </a:endParaRPr>
          </a:p>
        </p:txBody>
      </p:sp>
      <p:sp>
        <p:nvSpPr>
          <p:cNvPr id="4" name="TextBox 3"/>
          <p:cNvSpPr txBox="1"/>
          <p:nvPr/>
        </p:nvSpPr>
        <p:spPr>
          <a:xfrm>
            <a:off x="1896021" y="1504890"/>
            <a:ext cx="6100498" cy="400110"/>
          </a:xfrm>
          <a:prstGeom prst="rect">
            <a:avLst/>
          </a:prstGeom>
          <a:noFill/>
        </p:spPr>
        <p:txBody>
          <a:bodyPr wrap="none" rtlCol="0">
            <a:spAutoFit/>
          </a:bodyPr>
          <a:lstStyle/>
          <a:p>
            <a:r>
              <a:rPr lang="en-US" sz="2000" dirty="0">
                <a:solidFill>
                  <a:srgbClr val="314C78"/>
                </a:solidFill>
              </a:rPr>
              <a:t>: definitive structural OA (osteophytes, </a:t>
            </a:r>
            <a:r>
              <a:rPr lang="en-US" sz="2000" i="1" dirty="0">
                <a:solidFill>
                  <a:srgbClr val="314C78"/>
                </a:solidFill>
              </a:rPr>
              <a:t>cartilage loss</a:t>
            </a:r>
            <a:r>
              <a:rPr lang="en-US" sz="2000" dirty="0">
                <a:solidFill>
                  <a:srgbClr val="314C78"/>
                </a:solidFill>
              </a:rPr>
              <a:t>)</a:t>
            </a:r>
          </a:p>
        </p:txBody>
      </p:sp>
      <p:sp>
        <p:nvSpPr>
          <p:cNvPr id="6" name="TextBox 5"/>
          <p:cNvSpPr txBox="1"/>
          <p:nvPr/>
        </p:nvSpPr>
        <p:spPr>
          <a:xfrm>
            <a:off x="2078358" y="1905000"/>
            <a:ext cx="5658796" cy="400110"/>
          </a:xfrm>
          <a:prstGeom prst="rect">
            <a:avLst/>
          </a:prstGeom>
          <a:noFill/>
        </p:spPr>
        <p:txBody>
          <a:bodyPr wrap="none" rtlCol="0">
            <a:spAutoFit/>
          </a:bodyPr>
          <a:lstStyle/>
          <a:p>
            <a:r>
              <a:rPr lang="en-US" sz="2000" dirty="0">
                <a:solidFill>
                  <a:srgbClr val="314C78"/>
                </a:solidFill>
              </a:rPr>
              <a:t>: severity of damage (</a:t>
            </a:r>
            <a:r>
              <a:rPr lang="en-US" sz="2000" dirty="0" err="1">
                <a:solidFill>
                  <a:srgbClr val="314C78"/>
                </a:solidFill>
              </a:rPr>
              <a:t>Kellgren</a:t>
            </a:r>
            <a:r>
              <a:rPr lang="en-US" sz="2000" dirty="0">
                <a:solidFill>
                  <a:srgbClr val="314C78"/>
                </a:solidFill>
              </a:rPr>
              <a:t>-Lawrence Grade)</a:t>
            </a:r>
          </a:p>
        </p:txBody>
      </p:sp>
      <p:cxnSp>
        <p:nvCxnSpPr>
          <p:cNvPr id="10" name="Straight Arrow Connector 9"/>
          <p:cNvCxnSpPr/>
          <p:nvPr/>
        </p:nvCxnSpPr>
        <p:spPr>
          <a:xfrm rot="16200000" flipV="1">
            <a:off x="7038025" y="5510013"/>
            <a:ext cx="215854" cy="188948"/>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cxnSpLocks/>
          </p:cNvCxnSpPr>
          <p:nvPr/>
        </p:nvCxnSpPr>
        <p:spPr>
          <a:xfrm>
            <a:off x="6876716" y="4108885"/>
            <a:ext cx="95250" cy="179649"/>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cxnSpLocks/>
          </p:cNvCxnSpPr>
          <p:nvPr/>
        </p:nvCxnSpPr>
        <p:spPr>
          <a:xfrm flipH="1" flipV="1">
            <a:off x="6984666" y="4312848"/>
            <a:ext cx="117023" cy="190353"/>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113324" y="3785862"/>
            <a:ext cx="2412590" cy="307777"/>
          </a:xfrm>
          <a:prstGeom prst="rect">
            <a:avLst/>
          </a:prstGeom>
          <a:noFill/>
        </p:spPr>
        <p:txBody>
          <a:bodyPr wrap="none" rtlCol="0">
            <a:spAutoFit/>
          </a:bodyPr>
          <a:lstStyle/>
          <a:p>
            <a:r>
              <a:rPr lang="en-US" sz="1400" dirty="0">
                <a:solidFill>
                  <a:srgbClr val="FFFF00"/>
                </a:solidFill>
              </a:rPr>
              <a:t>joint-space narrowing (JSN)</a:t>
            </a:r>
          </a:p>
        </p:txBody>
      </p:sp>
      <p:sp>
        <p:nvSpPr>
          <p:cNvPr id="16" name="TextBox 15"/>
          <p:cNvSpPr txBox="1"/>
          <p:nvPr/>
        </p:nvSpPr>
        <p:spPr>
          <a:xfrm>
            <a:off x="6843689" y="5687826"/>
            <a:ext cx="1152830" cy="307777"/>
          </a:xfrm>
          <a:prstGeom prst="rect">
            <a:avLst/>
          </a:prstGeom>
          <a:noFill/>
        </p:spPr>
        <p:txBody>
          <a:bodyPr wrap="none" rtlCol="0">
            <a:spAutoFit/>
          </a:bodyPr>
          <a:lstStyle/>
          <a:p>
            <a:r>
              <a:rPr lang="en-US" sz="1400" dirty="0">
                <a:solidFill>
                  <a:srgbClr val="FFFF00"/>
                </a:solidFill>
              </a:rPr>
              <a:t>osteophytes</a:t>
            </a:r>
          </a:p>
        </p:txBody>
      </p:sp>
      <p:sp>
        <p:nvSpPr>
          <p:cNvPr id="17" name="TextBox 16">
            <a:extLst>
              <a:ext uri="{FF2B5EF4-FFF2-40B4-BE49-F238E27FC236}">
                <a16:creationId xmlns:a16="http://schemas.microsoft.com/office/drawing/2014/main" id="{12C1CCF1-44CE-0A40-BD5E-F00BD7383277}"/>
              </a:ext>
            </a:extLst>
          </p:cNvPr>
          <p:cNvSpPr txBox="1"/>
          <p:nvPr/>
        </p:nvSpPr>
        <p:spPr>
          <a:xfrm>
            <a:off x="2803452" y="2843943"/>
            <a:ext cx="6619743" cy="2262158"/>
          </a:xfrm>
          <a:prstGeom prst="rect">
            <a:avLst/>
          </a:prstGeom>
          <a:noFill/>
        </p:spPr>
        <p:txBody>
          <a:bodyPr wrap="square" rtlCol="0">
            <a:spAutoFit/>
          </a:bodyPr>
          <a:lstStyle/>
          <a:p>
            <a:pPr marL="177800" indent="-177800">
              <a:spcAft>
                <a:spcPts val="600"/>
              </a:spcAft>
              <a:buFont typeface="Arial" panose="020B0604020202020204" pitchFamily="34" charset="0"/>
              <a:buChar char="•"/>
            </a:pPr>
            <a:r>
              <a:rPr lang="en-US" dirty="0">
                <a:solidFill>
                  <a:srgbClr val="314C78"/>
                </a:solidFill>
              </a:rPr>
              <a:t>Risk factors for disorders that can be confused as complication to FX006</a:t>
            </a:r>
          </a:p>
          <a:p>
            <a:pPr marL="349250" lvl="1" indent="-190500">
              <a:spcAft>
                <a:spcPts val="600"/>
              </a:spcAft>
              <a:buFont typeface="Arial" panose="020B0604020202020204" pitchFamily="34" charset="0"/>
              <a:buChar char="•"/>
            </a:pPr>
            <a:r>
              <a:rPr lang="en-US" sz="1600" dirty="0">
                <a:solidFill>
                  <a:srgbClr val="314C78"/>
                </a:solidFill>
              </a:rPr>
              <a:t>Preexisting osteonecrosis</a:t>
            </a:r>
          </a:p>
          <a:p>
            <a:pPr marL="349250" lvl="1" indent="-190500">
              <a:spcAft>
                <a:spcPts val="600"/>
              </a:spcAft>
              <a:buFont typeface="Arial" panose="020B0604020202020204" pitchFamily="34" charset="0"/>
              <a:buChar char="•"/>
            </a:pPr>
            <a:r>
              <a:rPr lang="en-US" sz="1600" dirty="0">
                <a:solidFill>
                  <a:srgbClr val="314C78"/>
                </a:solidFill>
              </a:rPr>
              <a:t>Preexisting subchondral fracture</a:t>
            </a:r>
          </a:p>
          <a:p>
            <a:pPr marL="806450" lvl="2" indent="-190500">
              <a:spcAft>
                <a:spcPts val="600"/>
              </a:spcAft>
              <a:buFont typeface="Arial" panose="020B0604020202020204" pitchFamily="34" charset="0"/>
              <a:buChar char="•"/>
            </a:pPr>
            <a:r>
              <a:rPr lang="en-US" sz="1600" dirty="0">
                <a:solidFill>
                  <a:srgbClr val="314C78"/>
                </a:solidFill>
              </a:rPr>
              <a:t>Subchondral insufficiency</a:t>
            </a:r>
          </a:p>
          <a:p>
            <a:pPr marL="806450" lvl="2" indent="-190500">
              <a:spcAft>
                <a:spcPts val="600"/>
              </a:spcAft>
              <a:buFont typeface="Arial" panose="020B0604020202020204" pitchFamily="34" charset="0"/>
              <a:buChar char="•"/>
            </a:pPr>
            <a:r>
              <a:rPr lang="en-US" sz="1600" dirty="0">
                <a:solidFill>
                  <a:srgbClr val="314C78"/>
                </a:solidFill>
              </a:rPr>
              <a:t>Osteochondritis dissecans</a:t>
            </a:r>
          </a:p>
          <a:p>
            <a:pPr marL="349250" lvl="1" indent="-190500">
              <a:spcAft>
                <a:spcPts val="600"/>
              </a:spcAft>
              <a:buFont typeface="Arial" panose="020B0604020202020204" pitchFamily="34" charset="0"/>
              <a:buChar char="•"/>
            </a:pPr>
            <a:r>
              <a:rPr lang="en-US" sz="1600" dirty="0">
                <a:solidFill>
                  <a:srgbClr val="314C78"/>
                </a:solidFill>
              </a:rPr>
              <a:t>Atrophic OA</a:t>
            </a:r>
            <a:endParaRPr lang="en-US" dirty="0">
              <a:solidFill>
                <a:srgbClr val="314C78"/>
              </a:solidFill>
            </a:endParaRPr>
          </a:p>
        </p:txBody>
      </p:sp>
    </p:spTree>
    <p:extLst>
      <p:ext uri="{BB962C8B-B14F-4D97-AF65-F5344CB8AC3E}">
        <p14:creationId xmlns:p14="http://schemas.microsoft.com/office/powerpoint/2010/main" val="19957815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85858">
                                            <p:txEl>
                                              <p:pRg st="3" end="3"/>
                                            </p:txEl>
                                          </p:spTgt>
                                        </p:tgtEl>
                                      </p:cBhvr>
                                    </p:animEffect>
                                    <p:set>
                                      <p:cBhvr>
                                        <p:cTn id="7" dur="1" fill="hold">
                                          <p:stCondLst>
                                            <p:cond delay="499"/>
                                          </p:stCondLst>
                                        </p:cTn>
                                        <p:tgtEl>
                                          <p:spTgt spid="1785858">
                                            <p:txEl>
                                              <p:pRg st="3" end="3"/>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785858">
                                            <p:txEl>
                                              <p:pRg st="4" end="4"/>
                                            </p:txEl>
                                          </p:spTgt>
                                        </p:tgtEl>
                                      </p:cBhvr>
                                    </p:animEffect>
                                    <p:set>
                                      <p:cBhvr>
                                        <p:cTn id="10" dur="1" fill="hold">
                                          <p:stCondLst>
                                            <p:cond delay="499"/>
                                          </p:stCondLst>
                                        </p:cTn>
                                        <p:tgtEl>
                                          <p:spTgt spid="1785858">
                                            <p:txEl>
                                              <p:pRg st="4" end="4"/>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785858">
                                            <p:txEl>
                                              <p:pRg st="5" end="5"/>
                                            </p:txEl>
                                          </p:spTgt>
                                        </p:tgtEl>
                                      </p:cBhvr>
                                    </p:animEffect>
                                    <p:set>
                                      <p:cBhvr>
                                        <p:cTn id="13" dur="1" fill="hold">
                                          <p:stCondLst>
                                            <p:cond delay="499"/>
                                          </p:stCondLst>
                                        </p:cTn>
                                        <p:tgtEl>
                                          <p:spTgt spid="1785858">
                                            <p:txEl>
                                              <p:pRg st="5" end="5"/>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785858">
                                            <p:txEl>
                                              <p:pRg st="6" end="6"/>
                                            </p:txEl>
                                          </p:spTgt>
                                        </p:tgtEl>
                                      </p:cBhvr>
                                    </p:animEffect>
                                    <p:set>
                                      <p:cBhvr>
                                        <p:cTn id="16" dur="1" fill="hold">
                                          <p:stCondLst>
                                            <p:cond delay="499"/>
                                          </p:stCondLst>
                                        </p:cTn>
                                        <p:tgtEl>
                                          <p:spTgt spid="1785858">
                                            <p:txEl>
                                              <p:pRg st="6" end="6"/>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785858">
                                            <p:txEl>
                                              <p:pRg st="7" end="7"/>
                                            </p:txEl>
                                          </p:spTgt>
                                        </p:tgtEl>
                                      </p:cBhvr>
                                    </p:animEffect>
                                    <p:set>
                                      <p:cBhvr>
                                        <p:cTn id="19" dur="1" fill="hold">
                                          <p:stCondLst>
                                            <p:cond delay="499"/>
                                          </p:stCondLst>
                                        </p:cTn>
                                        <p:tgtEl>
                                          <p:spTgt spid="1785858">
                                            <p:txEl>
                                              <p:pRg st="7" end="7"/>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785858">
                                            <p:txEl>
                                              <p:pRg st="8" end="8"/>
                                            </p:txEl>
                                          </p:spTgt>
                                        </p:tgtEl>
                                      </p:cBhvr>
                                    </p:animEffect>
                                    <p:set>
                                      <p:cBhvr>
                                        <p:cTn id="22" dur="1" fill="hold">
                                          <p:stCondLst>
                                            <p:cond delay="499"/>
                                          </p:stCondLst>
                                        </p:cTn>
                                        <p:tgtEl>
                                          <p:spTgt spid="1785858">
                                            <p:txEl>
                                              <p:pRg st="8" end="8"/>
                                            </p:txEl>
                                          </p:spTgt>
                                        </p:tgtEl>
                                        <p:attrNameLst>
                                          <p:attrName>style.visibility</p:attrName>
                                        </p:attrNameLst>
                                      </p:cBhvr>
                                      <p:to>
                                        <p:strVal val="hidden"/>
                                      </p:to>
                                    </p:se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par>
                          <p:cTn id="31" fill="hold">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par>
                                <p:cTn id="34" presetID="22" presetClass="entr" presetSubtype="2"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right)">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22" presetClass="entr" presetSubtype="1"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up)">
                                      <p:cBhvr>
                                        <p:cTn id="43" dur="500"/>
                                        <p:tgtEl>
                                          <p:spTgt spid="11"/>
                                        </p:tgtEl>
                                      </p:cBhvr>
                                    </p:animEffect>
                                  </p:childTnLst>
                                </p:cTn>
                              </p:par>
                              <p:par>
                                <p:cTn id="44" presetID="22" presetClass="entr" presetSubtype="4"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down)">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wipe(left)">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5858" grpId="0" build="p"/>
      <p:bldP spid="4" grpId="0"/>
      <p:bldP spid="6" grpId="0"/>
      <p:bldP spid="15" grpId="0"/>
      <p:bldP spid="16" grpId="0"/>
      <p:bldP spid="1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5858" name="Rectangle 2"/>
          <p:cNvSpPr>
            <a:spLocks noGrp="1" noChangeArrowheads="1"/>
          </p:cNvSpPr>
          <p:nvPr>
            <p:ph type="body" idx="1"/>
          </p:nvPr>
        </p:nvSpPr>
        <p:spPr>
          <a:xfrm>
            <a:off x="436541" y="1662129"/>
            <a:ext cx="8540771" cy="4724400"/>
          </a:xfrm>
          <a:noFill/>
          <a:ln w="9525">
            <a:noFill/>
            <a:miter lim="800000"/>
            <a:headEnd/>
            <a:tailEnd/>
          </a:ln>
        </p:spPr>
        <p:txBody>
          <a:bodyPr vert="horz" wrap="square" lIns="91440" tIns="45720" rIns="91440" bIns="45720" numCol="1" anchor="t" anchorCtr="0" compatLnSpc="1">
            <a:prstTxWarp prst="textNoShape">
              <a:avLst/>
            </a:prstTxWarp>
          </a:bodyPr>
          <a:lstStyle/>
          <a:p>
            <a:pPr marL="623887" indent="-514350" eaLnBrk="1" hangingPunct="1">
              <a:lnSpc>
                <a:spcPct val="90000"/>
              </a:lnSpc>
              <a:spcAft>
                <a:spcPts val="600"/>
              </a:spcAft>
              <a:buFont typeface="+mj-lt"/>
              <a:buAutoNum type="arabicPeriod"/>
              <a:defRPr/>
            </a:pPr>
            <a:r>
              <a:rPr lang="en-US" dirty="0"/>
              <a:t>Standing frontal (AP) view </a:t>
            </a:r>
            <a:endParaRPr lang="en-US" i="1" dirty="0"/>
          </a:p>
          <a:p>
            <a:pPr marL="623887" indent="-514350" eaLnBrk="1" hangingPunct="1">
              <a:lnSpc>
                <a:spcPct val="90000"/>
              </a:lnSpc>
              <a:spcAft>
                <a:spcPts val="600"/>
              </a:spcAft>
              <a:buFont typeface="+mj-lt"/>
              <a:buAutoNum type="arabicPeriod"/>
              <a:defRPr/>
            </a:pPr>
            <a:r>
              <a:rPr lang="en-US" dirty="0"/>
              <a:t>Standing oblique (false profile of </a:t>
            </a:r>
            <a:r>
              <a:rPr lang="en-US" dirty="0" err="1"/>
              <a:t>Lequesne</a:t>
            </a:r>
            <a:r>
              <a:rPr lang="en-US" dirty="0"/>
              <a:t>) view</a:t>
            </a:r>
          </a:p>
          <a:p>
            <a:pPr eaLnBrk="1" hangingPunct="1">
              <a:lnSpc>
                <a:spcPct val="90000"/>
              </a:lnSpc>
              <a:spcAft>
                <a:spcPts val="600"/>
              </a:spcAft>
              <a:buFont typeface="Wingdings" pitchFamily="2" charset="2"/>
              <a:buChar char="Ø"/>
              <a:defRPr/>
            </a:pPr>
            <a:r>
              <a:rPr lang="en-US" dirty="0"/>
              <a:t>Fixed-Flexion Frame</a:t>
            </a:r>
          </a:p>
        </p:txBody>
      </p:sp>
      <p:sp>
        <p:nvSpPr>
          <p:cNvPr id="5" name="Rectangle 2"/>
          <p:cNvSpPr txBox="1">
            <a:spLocks noChangeArrowheads="1"/>
          </p:cNvSpPr>
          <p:nvPr/>
        </p:nvSpPr>
        <p:spPr bwMode="auto">
          <a:xfrm>
            <a:off x="533400" y="0"/>
            <a:ext cx="8748713" cy="755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defTabSz="914400">
              <a:defRPr/>
            </a:pPr>
            <a:r>
              <a:rPr lang="en-US" sz="2800" dirty="0">
                <a:solidFill>
                  <a:schemeClr val="tx2"/>
                </a:solidFill>
                <a:latin typeface="Arial"/>
                <a:cs typeface="Arial"/>
              </a:rPr>
              <a:t>Hip Radiography (Target Hip Only)</a:t>
            </a:r>
          </a:p>
        </p:txBody>
      </p:sp>
      <p:pic>
        <p:nvPicPr>
          <p:cNvPr id="14" name="Picture 13" descr="Macintosh HD:Users:julie:Documents:Ongoing Projects:Flexion:Manual:14-12-15-140706_frame_withmat.jpg">
            <a:extLst>
              <a:ext uri="{FF2B5EF4-FFF2-40B4-BE49-F238E27FC236}">
                <a16:creationId xmlns:a16="http://schemas.microsoft.com/office/drawing/2014/main" id="{E3C64316-6277-524D-B0D4-D85A4BB2A938}"/>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3343809" y="3176850"/>
            <a:ext cx="2518294" cy="3209679"/>
          </a:xfrm>
          <a:prstGeom prst="rect">
            <a:avLst/>
          </a:prstGeom>
          <a:noFill/>
          <a:ln>
            <a:noFill/>
          </a:ln>
          <a:extLst>
            <a:ext uri="{53640926-AAD7-44D8-BBD7-CCE9431645EC}">
              <a14:shadowObscured xmlns:a14="http://schemas.microsoft.com/office/drawing/2010/main"/>
            </a:ext>
            <a:ext uri="{FAA26D3D-D897-4be2-8F04-BA451C77F1D7}">
              <ma14:placeholderFlag xmlns:ma14="http://schemas.microsoft.com/office/mac/drawingml/2011/main" xmlns=""/>
            </a:ext>
          </a:extLst>
        </p:spPr>
      </p:pic>
    </p:spTree>
    <p:extLst>
      <p:ext uri="{BB962C8B-B14F-4D97-AF65-F5344CB8AC3E}">
        <p14:creationId xmlns:p14="http://schemas.microsoft.com/office/powerpoint/2010/main" val="1816780709"/>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685800" y="27989"/>
            <a:ext cx="8748713" cy="755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defTabSz="914400">
              <a:defRPr/>
            </a:pPr>
            <a:r>
              <a:rPr lang="en-US" sz="3200" dirty="0">
                <a:solidFill>
                  <a:schemeClr val="tx2"/>
                </a:solidFill>
                <a:latin typeface="Arial"/>
                <a:cs typeface="Arial"/>
              </a:rPr>
              <a:t>Standing Frontal (AP) View</a:t>
            </a:r>
          </a:p>
        </p:txBody>
      </p:sp>
      <p:pic>
        <p:nvPicPr>
          <p:cNvPr id="8" name="Picture 7">
            <a:extLst>
              <a:ext uri="{FF2B5EF4-FFF2-40B4-BE49-F238E27FC236}">
                <a16:creationId xmlns:a16="http://schemas.microsoft.com/office/drawing/2014/main" id="{B8D896DA-A8D6-CD48-878F-2ADED5D6B8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9179" y="1791452"/>
            <a:ext cx="4462912" cy="4149725"/>
          </a:xfrm>
          <a:prstGeom prst="rect">
            <a:avLst/>
          </a:prstGeom>
        </p:spPr>
      </p:pic>
      <p:cxnSp>
        <p:nvCxnSpPr>
          <p:cNvPr id="34" name="Straight Connector 33">
            <a:extLst>
              <a:ext uri="{FF2B5EF4-FFF2-40B4-BE49-F238E27FC236}">
                <a16:creationId xmlns:a16="http://schemas.microsoft.com/office/drawing/2014/main" id="{059D91F6-1030-454C-A9A8-3A264DB43990}"/>
              </a:ext>
            </a:extLst>
          </p:cNvPr>
          <p:cNvCxnSpPr>
            <a:cxnSpLocks/>
          </p:cNvCxnSpPr>
          <p:nvPr/>
        </p:nvCxnSpPr>
        <p:spPr>
          <a:xfrm>
            <a:off x="1684421" y="5213684"/>
            <a:ext cx="497305" cy="417095"/>
          </a:xfrm>
          <a:prstGeom prst="line">
            <a:avLst/>
          </a:prstGeom>
          <a:ln w="28575">
            <a:solidFill>
              <a:srgbClr val="00B050"/>
            </a:solidFill>
            <a:prstDash val="dash"/>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EDD38735-4D7A-0745-9DC4-C43817BB3B06}"/>
              </a:ext>
            </a:extLst>
          </p:cNvPr>
          <p:cNvCxnSpPr>
            <a:cxnSpLocks/>
          </p:cNvCxnSpPr>
          <p:nvPr/>
        </p:nvCxnSpPr>
        <p:spPr>
          <a:xfrm>
            <a:off x="2117558" y="5069305"/>
            <a:ext cx="136358" cy="529390"/>
          </a:xfrm>
          <a:prstGeom prst="line">
            <a:avLst/>
          </a:prstGeom>
          <a:ln w="28575">
            <a:solidFill>
              <a:srgbClr val="00B050"/>
            </a:solidFill>
            <a:prstDash val="dash"/>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nvGrpSpPr>
          <p:cNvPr id="44" name="Group 43">
            <a:extLst>
              <a:ext uri="{FF2B5EF4-FFF2-40B4-BE49-F238E27FC236}">
                <a16:creationId xmlns:a16="http://schemas.microsoft.com/office/drawing/2014/main" id="{CBDFCD0F-209E-5E4A-8506-B8525A500B9A}"/>
              </a:ext>
            </a:extLst>
          </p:cNvPr>
          <p:cNvGrpSpPr/>
          <p:nvPr/>
        </p:nvGrpSpPr>
        <p:grpSpPr>
          <a:xfrm>
            <a:off x="5640612" y="2511970"/>
            <a:ext cx="2613780" cy="2708688"/>
            <a:chOff x="5715183" y="2658606"/>
            <a:chExt cx="2613780" cy="2708688"/>
          </a:xfrm>
        </p:grpSpPr>
        <p:sp>
          <p:nvSpPr>
            <p:cNvPr id="18" name="Rectangle 17">
              <a:extLst>
                <a:ext uri="{FF2B5EF4-FFF2-40B4-BE49-F238E27FC236}">
                  <a16:creationId xmlns:a16="http://schemas.microsoft.com/office/drawing/2014/main" id="{81FFA7FF-701A-6948-BF38-C3EF65482092}"/>
                </a:ext>
              </a:extLst>
            </p:cNvPr>
            <p:cNvSpPr/>
            <p:nvPr/>
          </p:nvSpPr>
          <p:spPr>
            <a:xfrm flipV="1">
              <a:off x="5715183" y="2658606"/>
              <a:ext cx="2613780" cy="2708688"/>
            </a:xfrm>
            <a:prstGeom prst="rect">
              <a:avLst/>
            </a:prstGeom>
            <a:solidFill>
              <a:schemeClr val="bg1"/>
            </a:solidFill>
            <a:ln w="381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7A481D0F-656E-C44A-B3E1-75B9DB590CD1}"/>
                </a:ext>
              </a:extLst>
            </p:cNvPr>
            <p:cNvGrpSpPr/>
            <p:nvPr/>
          </p:nvGrpSpPr>
          <p:grpSpPr>
            <a:xfrm rot="239367">
              <a:off x="7154696" y="2702279"/>
              <a:ext cx="940909" cy="1794788"/>
              <a:chOff x="6119330" y="2718321"/>
              <a:chExt cx="940909" cy="1794788"/>
            </a:xfrm>
          </p:grpSpPr>
          <p:sp>
            <p:nvSpPr>
              <p:cNvPr id="20" name="Freeform 19">
                <a:extLst>
                  <a:ext uri="{FF2B5EF4-FFF2-40B4-BE49-F238E27FC236}">
                    <a16:creationId xmlns:a16="http://schemas.microsoft.com/office/drawing/2014/main" id="{1F95B73D-3684-6D4B-9F1C-80CFAC8111B3}"/>
                  </a:ext>
                </a:extLst>
              </p:cNvPr>
              <p:cNvSpPr/>
              <p:nvPr/>
            </p:nvSpPr>
            <p:spPr>
              <a:xfrm rot="11810209" flipH="1">
                <a:off x="6178639" y="2718321"/>
                <a:ext cx="881600" cy="1554221"/>
              </a:xfrm>
              <a:custGeom>
                <a:avLst/>
                <a:gdLst>
                  <a:gd name="connsiteX0" fmla="*/ 158163 w 495740"/>
                  <a:gd name="connsiteY0" fmla="*/ 535388 h 1001884"/>
                  <a:gd name="connsiteX1" fmla="*/ 173153 w 495740"/>
                  <a:gd name="connsiteY1" fmla="*/ 400477 h 1001884"/>
                  <a:gd name="connsiteX2" fmla="*/ 113192 w 495740"/>
                  <a:gd name="connsiteY2" fmla="*/ 250575 h 1001884"/>
                  <a:gd name="connsiteX3" fmla="*/ 53232 w 495740"/>
                  <a:gd name="connsiteY3" fmla="*/ 213100 h 1001884"/>
                  <a:gd name="connsiteX4" fmla="*/ 766 w 495740"/>
                  <a:gd name="connsiteY4" fmla="*/ 130654 h 1001884"/>
                  <a:gd name="connsiteX5" fmla="*/ 30747 w 495740"/>
                  <a:gd name="connsiteY5" fmla="*/ 33218 h 1001884"/>
                  <a:gd name="connsiteX6" fmla="*/ 143173 w 495740"/>
                  <a:gd name="connsiteY6" fmla="*/ 3237 h 1001884"/>
                  <a:gd name="connsiteX7" fmla="*/ 353035 w 495740"/>
                  <a:gd name="connsiteY7" fmla="*/ 100673 h 1001884"/>
                  <a:gd name="connsiteX8" fmla="*/ 427986 w 495740"/>
                  <a:gd name="connsiteY8" fmla="*/ 130654 h 1001884"/>
                  <a:gd name="connsiteX9" fmla="*/ 495442 w 495740"/>
                  <a:gd name="connsiteY9" fmla="*/ 235585 h 1001884"/>
                  <a:gd name="connsiteX10" fmla="*/ 450471 w 495740"/>
                  <a:gd name="connsiteY10" fmla="*/ 370496 h 1001884"/>
                  <a:gd name="connsiteX11" fmla="*/ 398006 w 495740"/>
                  <a:gd name="connsiteY11" fmla="*/ 497913 h 1001884"/>
                  <a:gd name="connsiteX12" fmla="*/ 383015 w 495740"/>
                  <a:gd name="connsiteY12" fmla="*/ 655309 h 1001884"/>
                  <a:gd name="connsiteX13" fmla="*/ 383015 w 495740"/>
                  <a:gd name="connsiteY13" fmla="*/ 842687 h 1001884"/>
                  <a:gd name="connsiteX14" fmla="*/ 323055 w 495740"/>
                  <a:gd name="connsiteY14" fmla="*/ 970103 h 1001884"/>
                  <a:gd name="connsiteX15" fmla="*/ 180648 w 495740"/>
                  <a:gd name="connsiteY15" fmla="*/ 1000083 h 1001884"/>
                  <a:gd name="connsiteX16" fmla="*/ 105697 w 495740"/>
                  <a:gd name="connsiteY16" fmla="*/ 932627 h 1001884"/>
                  <a:gd name="connsiteX17" fmla="*/ 75717 w 495740"/>
                  <a:gd name="connsiteY17" fmla="*/ 820201 h 1001884"/>
                  <a:gd name="connsiteX18" fmla="*/ 135678 w 495740"/>
                  <a:gd name="connsiteY18" fmla="*/ 670300 h 1001884"/>
                  <a:gd name="connsiteX19" fmla="*/ 158163 w 495740"/>
                  <a:gd name="connsiteY19" fmla="*/ 535388 h 1001884"/>
                  <a:gd name="connsiteX0" fmla="*/ 158163 w 495740"/>
                  <a:gd name="connsiteY0" fmla="*/ 535388 h 1001884"/>
                  <a:gd name="connsiteX1" fmla="*/ 173153 w 495740"/>
                  <a:gd name="connsiteY1" fmla="*/ 400477 h 1001884"/>
                  <a:gd name="connsiteX2" fmla="*/ 124825 w 495740"/>
                  <a:gd name="connsiteY2" fmla="*/ 291293 h 1001884"/>
                  <a:gd name="connsiteX3" fmla="*/ 53232 w 495740"/>
                  <a:gd name="connsiteY3" fmla="*/ 213100 h 1001884"/>
                  <a:gd name="connsiteX4" fmla="*/ 766 w 495740"/>
                  <a:gd name="connsiteY4" fmla="*/ 130654 h 1001884"/>
                  <a:gd name="connsiteX5" fmla="*/ 30747 w 495740"/>
                  <a:gd name="connsiteY5" fmla="*/ 33218 h 1001884"/>
                  <a:gd name="connsiteX6" fmla="*/ 143173 w 495740"/>
                  <a:gd name="connsiteY6" fmla="*/ 3237 h 1001884"/>
                  <a:gd name="connsiteX7" fmla="*/ 353035 w 495740"/>
                  <a:gd name="connsiteY7" fmla="*/ 100673 h 1001884"/>
                  <a:gd name="connsiteX8" fmla="*/ 427986 w 495740"/>
                  <a:gd name="connsiteY8" fmla="*/ 130654 h 1001884"/>
                  <a:gd name="connsiteX9" fmla="*/ 495442 w 495740"/>
                  <a:gd name="connsiteY9" fmla="*/ 235585 h 1001884"/>
                  <a:gd name="connsiteX10" fmla="*/ 450471 w 495740"/>
                  <a:gd name="connsiteY10" fmla="*/ 370496 h 1001884"/>
                  <a:gd name="connsiteX11" fmla="*/ 398006 w 495740"/>
                  <a:gd name="connsiteY11" fmla="*/ 497913 h 1001884"/>
                  <a:gd name="connsiteX12" fmla="*/ 383015 w 495740"/>
                  <a:gd name="connsiteY12" fmla="*/ 655309 h 1001884"/>
                  <a:gd name="connsiteX13" fmla="*/ 383015 w 495740"/>
                  <a:gd name="connsiteY13" fmla="*/ 842687 h 1001884"/>
                  <a:gd name="connsiteX14" fmla="*/ 323055 w 495740"/>
                  <a:gd name="connsiteY14" fmla="*/ 970103 h 1001884"/>
                  <a:gd name="connsiteX15" fmla="*/ 180648 w 495740"/>
                  <a:gd name="connsiteY15" fmla="*/ 1000083 h 1001884"/>
                  <a:gd name="connsiteX16" fmla="*/ 105697 w 495740"/>
                  <a:gd name="connsiteY16" fmla="*/ 932627 h 1001884"/>
                  <a:gd name="connsiteX17" fmla="*/ 75717 w 495740"/>
                  <a:gd name="connsiteY17" fmla="*/ 820201 h 1001884"/>
                  <a:gd name="connsiteX18" fmla="*/ 135678 w 495740"/>
                  <a:gd name="connsiteY18" fmla="*/ 670300 h 1001884"/>
                  <a:gd name="connsiteX19" fmla="*/ 158163 w 495740"/>
                  <a:gd name="connsiteY19" fmla="*/ 535388 h 1001884"/>
                  <a:gd name="connsiteX0" fmla="*/ 187248 w 495740"/>
                  <a:gd name="connsiteY0" fmla="*/ 535388 h 1001884"/>
                  <a:gd name="connsiteX1" fmla="*/ 173153 w 495740"/>
                  <a:gd name="connsiteY1" fmla="*/ 400477 h 1001884"/>
                  <a:gd name="connsiteX2" fmla="*/ 124825 w 495740"/>
                  <a:gd name="connsiteY2" fmla="*/ 291293 h 1001884"/>
                  <a:gd name="connsiteX3" fmla="*/ 53232 w 495740"/>
                  <a:gd name="connsiteY3" fmla="*/ 213100 h 1001884"/>
                  <a:gd name="connsiteX4" fmla="*/ 766 w 495740"/>
                  <a:gd name="connsiteY4" fmla="*/ 130654 h 1001884"/>
                  <a:gd name="connsiteX5" fmla="*/ 30747 w 495740"/>
                  <a:gd name="connsiteY5" fmla="*/ 33218 h 1001884"/>
                  <a:gd name="connsiteX6" fmla="*/ 143173 w 495740"/>
                  <a:gd name="connsiteY6" fmla="*/ 3237 h 1001884"/>
                  <a:gd name="connsiteX7" fmla="*/ 353035 w 495740"/>
                  <a:gd name="connsiteY7" fmla="*/ 100673 h 1001884"/>
                  <a:gd name="connsiteX8" fmla="*/ 427986 w 495740"/>
                  <a:gd name="connsiteY8" fmla="*/ 130654 h 1001884"/>
                  <a:gd name="connsiteX9" fmla="*/ 495442 w 495740"/>
                  <a:gd name="connsiteY9" fmla="*/ 235585 h 1001884"/>
                  <a:gd name="connsiteX10" fmla="*/ 450471 w 495740"/>
                  <a:gd name="connsiteY10" fmla="*/ 370496 h 1001884"/>
                  <a:gd name="connsiteX11" fmla="*/ 398006 w 495740"/>
                  <a:gd name="connsiteY11" fmla="*/ 497913 h 1001884"/>
                  <a:gd name="connsiteX12" fmla="*/ 383015 w 495740"/>
                  <a:gd name="connsiteY12" fmla="*/ 655309 h 1001884"/>
                  <a:gd name="connsiteX13" fmla="*/ 383015 w 495740"/>
                  <a:gd name="connsiteY13" fmla="*/ 842687 h 1001884"/>
                  <a:gd name="connsiteX14" fmla="*/ 323055 w 495740"/>
                  <a:gd name="connsiteY14" fmla="*/ 970103 h 1001884"/>
                  <a:gd name="connsiteX15" fmla="*/ 180648 w 495740"/>
                  <a:gd name="connsiteY15" fmla="*/ 1000083 h 1001884"/>
                  <a:gd name="connsiteX16" fmla="*/ 105697 w 495740"/>
                  <a:gd name="connsiteY16" fmla="*/ 932627 h 1001884"/>
                  <a:gd name="connsiteX17" fmla="*/ 75717 w 495740"/>
                  <a:gd name="connsiteY17" fmla="*/ 820201 h 1001884"/>
                  <a:gd name="connsiteX18" fmla="*/ 135678 w 495740"/>
                  <a:gd name="connsiteY18" fmla="*/ 670300 h 1001884"/>
                  <a:gd name="connsiteX19" fmla="*/ 187248 w 495740"/>
                  <a:gd name="connsiteY19" fmla="*/ 535388 h 1001884"/>
                  <a:gd name="connsiteX0" fmla="*/ 189048 w 497540"/>
                  <a:gd name="connsiteY0" fmla="*/ 535388 h 1001884"/>
                  <a:gd name="connsiteX1" fmla="*/ 174953 w 497540"/>
                  <a:gd name="connsiteY1" fmla="*/ 400477 h 1001884"/>
                  <a:gd name="connsiteX2" fmla="*/ 126625 w 497540"/>
                  <a:gd name="connsiteY2" fmla="*/ 291293 h 1001884"/>
                  <a:gd name="connsiteX3" fmla="*/ 85755 w 497540"/>
                  <a:gd name="connsiteY3" fmla="*/ 195234 h 1001884"/>
                  <a:gd name="connsiteX4" fmla="*/ 2566 w 497540"/>
                  <a:gd name="connsiteY4" fmla="*/ 130654 h 1001884"/>
                  <a:gd name="connsiteX5" fmla="*/ 32547 w 497540"/>
                  <a:gd name="connsiteY5" fmla="*/ 33218 h 1001884"/>
                  <a:gd name="connsiteX6" fmla="*/ 144973 w 497540"/>
                  <a:gd name="connsiteY6" fmla="*/ 3237 h 1001884"/>
                  <a:gd name="connsiteX7" fmla="*/ 354835 w 497540"/>
                  <a:gd name="connsiteY7" fmla="*/ 100673 h 1001884"/>
                  <a:gd name="connsiteX8" fmla="*/ 429786 w 497540"/>
                  <a:gd name="connsiteY8" fmla="*/ 130654 h 1001884"/>
                  <a:gd name="connsiteX9" fmla="*/ 497242 w 497540"/>
                  <a:gd name="connsiteY9" fmla="*/ 235585 h 1001884"/>
                  <a:gd name="connsiteX10" fmla="*/ 452271 w 497540"/>
                  <a:gd name="connsiteY10" fmla="*/ 370496 h 1001884"/>
                  <a:gd name="connsiteX11" fmla="*/ 399806 w 497540"/>
                  <a:gd name="connsiteY11" fmla="*/ 497913 h 1001884"/>
                  <a:gd name="connsiteX12" fmla="*/ 384815 w 497540"/>
                  <a:gd name="connsiteY12" fmla="*/ 655309 h 1001884"/>
                  <a:gd name="connsiteX13" fmla="*/ 384815 w 497540"/>
                  <a:gd name="connsiteY13" fmla="*/ 842687 h 1001884"/>
                  <a:gd name="connsiteX14" fmla="*/ 324855 w 497540"/>
                  <a:gd name="connsiteY14" fmla="*/ 970103 h 1001884"/>
                  <a:gd name="connsiteX15" fmla="*/ 182448 w 497540"/>
                  <a:gd name="connsiteY15" fmla="*/ 1000083 h 1001884"/>
                  <a:gd name="connsiteX16" fmla="*/ 107497 w 497540"/>
                  <a:gd name="connsiteY16" fmla="*/ 932627 h 1001884"/>
                  <a:gd name="connsiteX17" fmla="*/ 77517 w 497540"/>
                  <a:gd name="connsiteY17" fmla="*/ 820201 h 1001884"/>
                  <a:gd name="connsiteX18" fmla="*/ 137478 w 497540"/>
                  <a:gd name="connsiteY18" fmla="*/ 670300 h 1001884"/>
                  <a:gd name="connsiteX19" fmla="*/ 189048 w 497540"/>
                  <a:gd name="connsiteY19" fmla="*/ 535388 h 1001884"/>
                  <a:gd name="connsiteX0" fmla="*/ 165151 w 473643"/>
                  <a:gd name="connsiteY0" fmla="*/ 535187 h 1001683"/>
                  <a:gd name="connsiteX1" fmla="*/ 151056 w 473643"/>
                  <a:gd name="connsiteY1" fmla="*/ 400276 h 1001683"/>
                  <a:gd name="connsiteX2" fmla="*/ 102728 w 473643"/>
                  <a:gd name="connsiteY2" fmla="*/ 291092 h 1001683"/>
                  <a:gd name="connsiteX3" fmla="*/ 61858 w 473643"/>
                  <a:gd name="connsiteY3" fmla="*/ 195033 h 1001683"/>
                  <a:gd name="connsiteX4" fmla="*/ 13660 w 473643"/>
                  <a:gd name="connsiteY4" fmla="*/ 117038 h 1001683"/>
                  <a:gd name="connsiteX5" fmla="*/ 8650 w 473643"/>
                  <a:gd name="connsiteY5" fmla="*/ 33017 h 1001683"/>
                  <a:gd name="connsiteX6" fmla="*/ 121076 w 473643"/>
                  <a:gd name="connsiteY6" fmla="*/ 3036 h 1001683"/>
                  <a:gd name="connsiteX7" fmla="*/ 330938 w 473643"/>
                  <a:gd name="connsiteY7" fmla="*/ 100472 h 1001683"/>
                  <a:gd name="connsiteX8" fmla="*/ 405889 w 473643"/>
                  <a:gd name="connsiteY8" fmla="*/ 130453 h 1001683"/>
                  <a:gd name="connsiteX9" fmla="*/ 473345 w 473643"/>
                  <a:gd name="connsiteY9" fmla="*/ 235384 h 1001683"/>
                  <a:gd name="connsiteX10" fmla="*/ 428374 w 473643"/>
                  <a:gd name="connsiteY10" fmla="*/ 370295 h 1001683"/>
                  <a:gd name="connsiteX11" fmla="*/ 375909 w 473643"/>
                  <a:gd name="connsiteY11" fmla="*/ 497712 h 1001683"/>
                  <a:gd name="connsiteX12" fmla="*/ 360918 w 473643"/>
                  <a:gd name="connsiteY12" fmla="*/ 655108 h 1001683"/>
                  <a:gd name="connsiteX13" fmla="*/ 360918 w 473643"/>
                  <a:gd name="connsiteY13" fmla="*/ 842486 h 1001683"/>
                  <a:gd name="connsiteX14" fmla="*/ 300958 w 473643"/>
                  <a:gd name="connsiteY14" fmla="*/ 969902 h 1001683"/>
                  <a:gd name="connsiteX15" fmla="*/ 158551 w 473643"/>
                  <a:gd name="connsiteY15" fmla="*/ 999882 h 1001683"/>
                  <a:gd name="connsiteX16" fmla="*/ 83600 w 473643"/>
                  <a:gd name="connsiteY16" fmla="*/ 932426 h 1001683"/>
                  <a:gd name="connsiteX17" fmla="*/ 53620 w 473643"/>
                  <a:gd name="connsiteY17" fmla="*/ 820000 h 1001683"/>
                  <a:gd name="connsiteX18" fmla="*/ 113581 w 473643"/>
                  <a:gd name="connsiteY18" fmla="*/ 670099 h 1001683"/>
                  <a:gd name="connsiteX19" fmla="*/ 165151 w 473643"/>
                  <a:gd name="connsiteY19" fmla="*/ 535187 h 1001683"/>
                  <a:gd name="connsiteX0" fmla="*/ 164764 w 473256"/>
                  <a:gd name="connsiteY0" fmla="*/ 535187 h 1001683"/>
                  <a:gd name="connsiteX1" fmla="*/ 150669 w 473256"/>
                  <a:gd name="connsiteY1" fmla="*/ 400276 h 1001683"/>
                  <a:gd name="connsiteX2" fmla="*/ 102341 w 473256"/>
                  <a:gd name="connsiteY2" fmla="*/ 291092 h 1001683"/>
                  <a:gd name="connsiteX3" fmla="*/ 51541 w 473256"/>
                  <a:gd name="connsiteY3" fmla="*/ 198287 h 1001683"/>
                  <a:gd name="connsiteX4" fmla="*/ 13273 w 473256"/>
                  <a:gd name="connsiteY4" fmla="*/ 117038 h 1001683"/>
                  <a:gd name="connsiteX5" fmla="*/ 8263 w 473256"/>
                  <a:gd name="connsiteY5" fmla="*/ 33017 h 1001683"/>
                  <a:gd name="connsiteX6" fmla="*/ 120689 w 473256"/>
                  <a:gd name="connsiteY6" fmla="*/ 3036 h 1001683"/>
                  <a:gd name="connsiteX7" fmla="*/ 330551 w 473256"/>
                  <a:gd name="connsiteY7" fmla="*/ 100472 h 1001683"/>
                  <a:gd name="connsiteX8" fmla="*/ 405502 w 473256"/>
                  <a:gd name="connsiteY8" fmla="*/ 130453 h 1001683"/>
                  <a:gd name="connsiteX9" fmla="*/ 472958 w 473256"/>
                  <a:gd name="connsiteY9" fmla="*/ 235384 h 1001683"/>
                  <a:gd name="connsiteX10" fmla="*/ 427987 w 473256"/>
                  <a:gd name="connsiteY10" fmla="*/ 370295 h 1001683"/>
                  <a:gd name="connsiteX11" fmla="*/ 375522 w 473256"/>
                  <a:gd name="connsiteY11" fmla="*/ 497712 h 1001683"/>
                  <a:gd name="connsiteX12" fmla="*/ 360531 w 473256"/>
                  <a:gd name="connsiteY12" fmla="*/ 655108 h 1001683"/>
                  <a:gd name="connsiteX13" fmla="*/ 360531 w 473256"/>
                  <a:gd name="connsiteY13" fmla="*/ 842486 h 1001683"/>
                  <a:gd name="connsiteX14" fmla="*/ 300571 w 473256"/>
                  <a:gd name="connsiteY14" fmla="*/ 969902 h 1001683"/>
                  <a:gd name="connsiteX15" fmla="*/ 158164 w 473256"/>
                  <a:gd name="connsiteY15" fmla="*/ 999882 h 1001683"/>
                  <a:gd name="connsiteX16" fmla="*/ 83213 w 473256"/>
                  <a:gd name="connsiteY16" fmla="*/ 932426 h 1001683"/>
                  <a:gd name="connsiteX17" fmla="*/ 53233 w 473256"/>
                  <a:gd name="connsiteY17" fmla="*/ 820000 h 1001683"/>
                  <a:gd name="connsiteX18" fmla="*/ 113194 w 473256"/>
                  <a:gd name="connsiteY18" fmla="*/ 670099 h 1001683"/>
                  <a:gd name="connsiteX19" fmla="*/ 164764 w 473256"/>
                  <a:gd name="connsiteY19" fmla="*/ 535187 h 1001683"/>
                  <a:gd name="connsiteX0" fmla="*/ 164764 w 473050"/>
                  <a:gd name="connsiteY0" fmla="*/ 535187 h 1001683"/>
                  <a:gd name="connsiteX1" fmla="*/ 150669 w 473050"/>
                  <a:gd name="connsiteY1" fmla="*/ 400276 h 1001683"/>
                  <a:gd name="connsiteX2" fmla="*/ 102341 w 473050"/>
                  <a:gd name="connsiteY2" fmla="*/ 291092 h 1001683"/>
                  <a:gd name="connsiteX3" fmla="*/ 51541 w 473050"/>
                  <a:gd name="connsiteY3" fmla="*/ 198287 h 1001683"/>
                  <a:gd name="connsiteX4" fmla="*/ 13273 w 473050"/>
                  <a:gd name="connsiteY4" fmla="*/ 117038 h 1001683"/>
                  <a:gd name="connsiteX5" fmla="*/ 8263 w 473050"/>
                  <a:gd name="connsiteY5" fmla="*/ 33017 h 1001683"/>
                  <a:gd name="connsiteX6" fmla="*/ 120689 w 473050"/>
                  <a:gd name="connsiteY6" fmla="*/ 3036 h 1001683"/>
                  <a:gd name="connsiteX7" fmla="*/ 330551 w 473050"/>
                  <a:gd name="connsiteY7" fmla="*/ 100472 h 1001683"/>
                  <a:gd name="connsiteX8" fmla="*/ 436296 w 473050"/>
                  <a:gd name="connsiteY8" fmla="*/ 153510 h 1001683"/>
                  <a:gd name="connsiteX9" fmla="*/ 472958 w 473050"/>
                  <a:gd name="connsiteY9" fmla="*/ 235384 h 1001683"/>
                  <a:gd name="connsiteX10" fmla="*/ 427987 w 473050"/>
                  <a:gd name="connsiteY10" fmla="*/ 370295 h 1001683"/>
                  <a:gd name="connsiteX11" fmla="*/ 375522 w 473050"/>
                  <a:gd name="connsiteY11" fmla="*/ 497712 h 1001683"/>
                  <a:gd name="connsiteX12" fmla="*/ 360531 w 473050"/>
                  <a:gd name="connsiteY12" fmla="*/ 655108 h 1001683"/>
                  <a:gd name="connsiteX13" fmla="*/ 360531 w 473050"/>
                  <a:gd name="connsiteY13" fmla="*/ 842486 h 1001683"/>
                  <a:gd name="connsiteX14" fmla="*/ 300571 w 473050"/>
                  <a:gd name="connsiteY14" fmla="*/ 969902 h 1001683"/>
                  <a:gd name="connsiteX15" fmla="*/ 158164 w 473050"/>
                  <a:gd name="connsiteY15" fmla="*/ 999882 h 1001683"/>
                  <a:gd name="connsiteX16" fmla="*/ 83213 w 473050"/>
                  <a:gd name="connsiteY16" fmla="*/ 932426 h 1001683"/>
                  <a:gd name="connsiteX17" fmla="*/ 53233 w 473050"/>
                  <a:gd name="connsiteY17" fmla="*/ 820000 h 1001683"/>
                  <a:gd name="connsiteX18" fmla="*/ 113194 w 473050"/>
                  <a:gd name="connsiteY18" fmla="*/ 670099 h 1001683"/>
                  <a:gd name="connsiteX19" fmla="*/ 164764 w 473050"/>
                  <a:gd name="connsiteY19" fmla="*/ 535187 h 1001683"/>
                  <a:gd name="connsiteX0" fmla="*/ 164764 w 473094"/>
                  <a:gd name="connsiteY0" fmla="*/ 534527 h 1001023"/>
                  <a:gd name="connsiteX1" fmla="*/ 150669 w 473094"/>
                  <a:gd name="connsiteY1" fmla="*/ 399616 h 1001023"/>
                  <a:gd name="connsiteX2" fmla="*/ 102341 w 473094"/>
                  <a:gd name="connsiteY2" fmla="*/ 290432 h 1001023"/>
                  <a:gd name="connsiteX3" fmla="*/ 51541 w 473094"/>
                  <a:gd name="connsiteY3" fmla="*/ 197627 h 1001023"/>
                  <a:gd name="connsiteX4" fmla="*/ 13273 w 473094"/>
                  <a:gd name="connsiteY4" fmla="*/ 116378 h 1001023"/>
                  <a:gd name="connsiteX5" fmla="*/ 8263 w 473094"/>
                  <a:gd name="connsiteY5" fmla="*/ 32357 h 1001023"/>
                  <a:gd name="connsiteX6" fmla="*/ 120689 w 473094"/>
                  <a:gd name="connsiteY6" fmla="*/ 2376 h 1001023"/>
                  <a:gd name="connsiteX7" fmla="*/ 298358 w 473094"/>
                  <a:gd name="connsiteY7" fmla="*/ 88912 h 1001023"/>
                  <a:gd name="connsiteX8" fmla="*/ 436296 w 473094"/>
                  <a:gd name="connsiteY8" fmla="*/ 152850 h 1001023"/>
                  <a:gd name="connsiteX9" fmla="*/ 472958 w 473094"/>
                  <a:gd name="connsiteY9" fmla="*/ 234724 h 1001023"/>
                  <a:gd name="connsiteX10" fmla="*/ 427987 w 473094"/>
                  <a:gd name="connsiteY10" fmla="*/ 369635 h 1001023"/>
                  <a:gd name="connsiteX11" fmla="*/ 375522 w 473094"/>
                  <a:gd name="connsiteY11" fmla="*/ 497052 h 1001023"/>
                  <a:gd name="connsiteX12" fmla="*/ 360531 w 473094"/>
                  <a:gd name="connsiteY12" fmla="*/ 654448 h 1001023"/>
                  <a:gd name="connsiteX13" fmla="*/ 360531 w 473094"/>
                  <a:gd name="connsiteY13" fmla="*/ 841826 h 1001023"/>
                  <a:gd name="connsiteX14" fmla="*/ 300571 w 473094"/>
                  <a:gd name="connsiteY14" fmla="*/ 969242 h 1001023"/>
                  <a:gd name="connsiteX15" fmla="*/ 158164 w 473094"/>
                  <a:gd name="connsiteY15" fmla="*/ 999222 h 1001023"/>
                  <a:gd name="connsiteX16" fmla="*/ 83213 w 473094"/>
                  <a:gd name="connsiteY16" fmla="*/ 931766 h 1001023"/>
                  <a:gd name="connsiteX17" fmla="*/ 53233 w 473094"/>
                  <a:gd name="connsiteY17" fmla="*/ 819340 h 1001023"/>
                  <a:gd name="connsiteX18" fmla="*/ 113194 w 473094"/>
                  <a:gd name="connsiteY18" fmla="*/ 669439 h 1001023"/>
                  <a:gd name="connsiteX19" fmla="*/ 164764 w 473094"/>
                  <a:gd name="connsiteY19" fmla="*/ 534527 h 1001023"/>
                  <a:gd name="connsiteX0" fmla="*/ 164764 w 473094"/>
                  <a:gd name="connsiteY0" fmla="*/ 534527 h 1001023"/>
                  <a:gd name="connsiteX1" fmla="*/ 150669 w 473094"/>
                  <a:gd name="connsiteY1" fmla="*/ 399616 h 1001023"/>
                  <a:gd name="connsiteX2" fmla="*/ 102341 w 473094"/>
                  <a:gd name="connsiteY2" fmla="*/ 290432 h 1001023"/>
                  <a:gd name="connsiteX3" fmla="*/ 51541 w 473094"/>
                  <a:gd name="connsiteY3" fmla="*/ 197627 h 1001023"/>
                  <a:gd name="connsiteX4" fmla="*/ 13273 w 473094"/>
                  <a:gd name="connsiteY4" fmla="*/ 116378 h 1001023"/>
                  <a:gd name="connsiteX5" fmla="*/ 8263 w 473094"/>
                  <a:gd name="connsiteY5" fmla="*/ 32357 h 1001023"/>
                  <a:gd name="connsiteX6" fmla="*/ 120689 w 473094"/>
                  <a:gd name="connsiteY6" fmla="*/ 2376 h 1001023"/>
                  <a:gd name="connsiteX7" fmla="*/ 298358 w 473094"/>
                  <a:gd name="connsiteY7" fmla="*/ 88912 h 1001023"/>
                  <a:gd name="connsiteX8" fmla="*/ 436296 w 473094"/>
                  <a:gd name="connsiteY8" fmla="*/ 152850 h 1001023"/>
                  <a:gd name="connsiteX9" fmla="*/ 472958 w 473094"/>
                  <a:gd name="connsiteY9" fmla="*/ 234724 h 1001023"/>
                  <a:gd name="connsiteX10" fmla="*/ 427987 w 473094"/>
                  <a:gd name="connsiteY10" fmla="*/ 369635 h 1001023"/>
                  <a:gd name="connsiteX11" fmla="*/ 375522 w 473094"/>
                  <a:gd name="connsiteY11" fmla="*/ 497052 h 1001023"/>
                  <a:gd name="connsiteX12" fmla="*/ 360531 w 473094"/>
                  <a:gd name="connsiteY12" fmla="*/ 654448 h 1001023"/>
                  <a:gd name="connsiteX13" fmla="*/ 360531 w 473094"/>
                  <a:gd name="connsiteY13" fmla="*/ 841826 h 1001023"/>
                  <a:gd name="connsiteX14" fmla="*/ 300571 w 473094"/>
                  <a:gd name="connsiteY14" fmla="*/ 969242 h 1001023"/>
                  <a:gd name="connsiteX15" fmla="*/ 158164 w 473094"/>
                  <a:gd name="connsiteY15" fmla="*/ 999222 h 1001023"/>
                  <a:gd name="connsiteX16" fmla="*/ 83213 w 473094"/>
                  <a:gd name="connsiteY16" fmla="*/ 931766 h 1001023"/>
                  <a:gd name="connsiteX17" fmla="*/ 53233 w 473094"/>
                  <a:gd name="connsiteY17" fmla="*/ 819340 h 1001023"/>
                  <a:gd name="connsiteX18" fmla="*/ 42423 w 473094"/>
                  <a:gd name="connsiteY18" fmla="*/ 710124 h 1001023"/>
                  <a:gd name="connsiteX19" fmla="*/ 164764 w 473094"/>
                  <a:gd name="connsiteY19" fmla="*/ 534527 h 1001023"/>
                  <a:gd name="connsiteX0" fmla="*/ 188112 w 496442"/>
                  <a:gd name="connsiteY0" fmla="*/ 534527 h 1001023"/>
                  <a:gd name="connsiteX1" fmla="*/ 174017 w 496442"/>
                  <a:gd name="connsiteY1" fmla="*/ 399616 h 1001023"/>
                  <a:gd name="connsiteX2" fmla="*/ 125689 w 496442"/>
                  <a:gd name="connsiteY2" fmla="*/ 290432 h 1001023"/>
                  <a:gd name="connsiteX3" fmla="*/ 74889 w 496442"/>
                  <a:gd name="connsiteY3" fmla="*/ 197627 h 1001023"/>
                  <a:gd name="connsiteX4" fmla="*/ 36621 w 496442"/>
                  <a:gd name="connsiteY4" fmla="*/ 116378 h 1001023"/>
                  <a:gd name="connsiteX5" fmla="*/ 31611 w 496442"/>
                  <a:gd name="connsiteY5" fmla="*/ 32357 h 1001023"/>
                  <a:gd name="connsiteX6" fmla="*/ 144037 w 496442"/>
                  <a:gd name="connsiteY6" fmla="*/ 2376 h 1001023"/>
                  <a:gd name="connsiteX7" fmla="*/ 321706 w 496442"/>
                  <a:gd name="connsiteY7" fmla="*/ 88912 h 1001023"/>
                  <a:gd name="connsiteX8" fmla="*/ 459644 w 496442"/>
                  <a:gd name="connsiteY8" fmla="*/ 152850 h 1001023"/>
                  <a:gd name="connsiteX9" fmla="*/ 496306 w 496442"/>
                  <a:gd name="connsiteY9" fmla="*/ 234724 h 1001023"/>
                  <a:gd name="connsiteX10" fmla="*/ 451335 w 496442"/>
                  <a:gd name="connsiteY10" fmla="*/ 369635 h 1001023"/>
                  <a:gd name="connsiteX11" fmla="*/ 398870 w 496442"/>
                  <a:gd name="connsiteY11" fmla="*/ 497052 h 1001023"/>
                  <a:gd name="connsiteX12" fmla="*/ 383879 w 496442"/>
                  <a:gd name="connsiteY12" fmla="*/ 654448 h 1001023"/>
                  <a:gd name="connsiteX13" fmla="*/ 383879 w 496442"/>
                  <a:gd name="connsiteY13" fmla="*/ 841826 h 1001023"/>
                  <a:gd name="connsiteX14" fmla="*/ 323919 w 496442"/>
                  <a:gd name="connsiteY14" fmla="*/ 969242 h 1001023"/>
                  <a:gd name="connsiteX15" fmla="*/ 181512 w 496442"/>
                  <a:gd name="connsiteY15" fmla="*/ 999222 h 1001023"/>
                  <a:gd name="connsiteX16" fmla="*/ 106561 w 496442"/>
                  <a:gd name="connsiteY16" fmla="*/ 931766 h 1001023"/>
                  <a:gd name="connsiteX17" fmla="*/ 220 w 496442"/>
                  <a:gd name="connsiteY17" fmla="*/ 804917 h 1001023"/>
                  <a:gd name="connsiteX18" fmla="*/ 65771 w 496442"/>
                  <a:gd name="connsiteY18" fmla="*/ 710124 h 1001023"/>
                  <a:gd name="connsiteX19" fmla="*/ 188112 w 496442"/>
                  <a:gd name="connsiteY19" fmla="*/ 534527 h 1001023"/>
                  <a:gd name="connsiteX0" fmla="*/ 195896 w 504226"/>
                  <a:gd name="connsiteY0" fmla="*/ 534527 h 1003014"/>
                  <a:gd name="connsiteX1" fmla="*/ 181801 w 504226"/>
                  <a:gd name="connsiteY1" fmla="*/ 399616 h 1003014"/>
                  <a:gd name="connsiteX2" fmla="*/ 133473 w 504226"/>
                  <a:gd name="connsiteY2" fmla="*/ 290432 h 1003014"/>
                  <a:gd name="connsiteX3" fmla="*/ 82673 w 504226"/>
                  <a:gd name="connsiteY3" fmla="*/ 197627 h 1003014"/>
                  <a:gd name="connsiteX4" fmla="*/ 44405 w 504226"/>
                  <a:gd name="connsiteY4" fmla="*/ 116378 h 1003014"/>
                  <a:gd name="connsiteX5" fmla="*/ 39395 w 504226"/>
                  <a:gd name="connsiteY5" fmla="*/ 32357 h 1003014"/>
                  <a:gd name="connsiteX6" fmla="*/ 151821 w 504226"/>
                  <a:gd name="connsiteY6" fmla="*/ 2376 h 1003014"/>
                  <a:gd name="connsiteX7" fmla="*/ 329490 w 504226"/>
                  <a:gd name="connsiteY7" fmla="*/ 88912 h 1003014"/>
                  <a:gd name="connsiteX8" fmla="*/ 467428 w 504226"/>
                  <a:gd name="connsiteY8" fmla="*/ 152850 h 1003014"/>
                  <a:gd name="connsiteX9" fmla="*/ 504090 w 504226"/>
                  <a:gd name="connsiteY9" fmla="*/ 234724 h 1003014"/>
                  <a:gd name="connsiteX10" fmla="*/ 459119 w 504226"/>
                  <a:gd name="connsiteY10" fmla="*/ 369635 h 1003014"/>
                  <a:gd name="connsiteX11" fmla="*/ 406654 w 504226"/>
                  <a:gd name="connsiteY11" fmla="*/ 497052 h 1003014"/>
                  <a:gd name="connsiteX12" fmla="*/ 391663 w 504226"/>
                  <a:gd name="connsiteY12" fmla="*/ 654448 h 1003014"/>
                  <a:gd name="connsiteX13" fmla="*/ 391663 w 504226"/>
                  <a:gd name="connsiteY13" fmla="*/ 841826 h 1003014"/>
                  <a:gd name="connsiteX14" fmla="*/ 331703 w 504226"/>
                  <a:gd name="connsiteY14" fmla="*/ 969242 h 1003014"/>
                  <a:gd name="connsiteX15" fmla="*/ 189296 w 504226"/>
                  <a:gd name="connsiteY15" fmla="*/ 999222 h 1003014"/>
                  <a:gd name="connsiteX16" fmla="*/ 18496 w 504226"/>
                  <a:gd name="connsiteY16" fmla="*/ 901561 h 1003014"/>
                  <a:gd name="connsiteX17" fmla="*/ 8004 w 504226"/>
                  <a:gd name="connsiteY17" fmla="*/ 804917 h 1003014"/>
                  <a:gd name="connsiteX18" fmla="*/ 73555 w 504226"/>
                  <a:gd name="connsiteY18" fmla="*/ 710124 h 1003014"/>
                  <a:gd name="connsiteX19" fmla="*/ 195896 w 504226"/>
                  <a:gd name="connsiteY19" fmla="*/ 534527 h 1003014"/>
                  <a:gd name="connsiteX0" fmla="*/ 212960 w 521290"/>
                  <a:gd name="connsiteY0" fmla="*/ 534527 h 1001992"/>
                  <a:gd name="connsiteX1" fmla="*/ 198865 w 521290"/>
                  <a:gd name="connsiteY1" fmla="*/ 399616 h 1001992"/>
                  <a:gd name="connsiteX2" fmla="*/ 150537 w 521290"/>
                  <a:gd name="connsiteY2" fmla="*/ 290432 h 1001992"/>
                  <a:gd name="connsiteX3" fmla="*/ 99737 w 521290"/>
                  <a:gd name="connsiteY3" fmla="*/ 197627 h 1001992"/>
                  <a:gd name="connsiteX4" fmla="*/ 61469 w 521290"/>
                  <a:gd name="connsiteY4" fmla="*/ 116378 h 1001992"/>
                  <a:gd name="connsiteX5" fmla="*/ 56459 w 521290"/>
                  <a:gd name="connsiteY5" fmla="*/ 32357 h 1001992"/>
                  <a:gd name="connsiteX6" fmla="*/ 168885 w 521290"/>
                  <a:gd name="connsiteY6" fmla="*/ 2376 h 1001992"/>
                  <a:gd name="connsiteX7" fmla="*/ 346554 w 521290"/>
                  <a:gd name="connsiteY7" fmla="*/ 88912 h 1001992"/>
                  <a:gd name="connsiteX8" fmla="*/ 484492 w 521290"/>
                  <a:gd name="connsiteY8" fmla="*/ 152850 h 1001992"/>
                  <a:gd name="connsiteX9" fmla="*/ 521154 w 521290"/>
                  <a:gd name="connsiteY9" fmla="*/ 234724 h 1001992"/>
                  <a:gd name="connsiteX10" fmla="*/ 476183 w 521290"/>
                  <a:gd name="connsiteY10" fmla="*/ 369635 h 1001992"/>
                  <a:gd name="connsiteX11" fmla="*/ 423718 w 521290"/>
                  <a:gd name="connsiteY11" fmla="*/ 497052 h 1001992"/>
                  <a:gd name="connsiteX12" fmla="*/ 408727 w 521290"/>
                  <a:gd name="connsiteY12" fmla="*/ 654448 h 1001992"/>
                  <a:gd name="connsiteX13" fmla="*/ 408727 w 521290"/>
                  <a:gd name="connsiteY13" fmla="*/ 841826 h 1001992"/>
                  <a:gd name="connsiteX14" fmla="*/ 348767 w 521290"/>
                  <a:gd name="connsiteY14" fmla="*/ 969242 h 1001992"/>
                  <a:gd name="connsiteX15" fmla="*/ 206360 w 521290"/>
                  <a:gd name="connsiteY15" fmla="*/ 999222 h 1001992"/>
                  <a:gd name="connsiteX16" fmla="*/ 11389 w 521290"/>
                  <a:gd name="connsiteY16" fmla="*/ 916761 h 1001992"/>
                  <a:gd name="connsiteX17" fmla="*/ 25068 w 521290"/>
                  <a:gd name="connsiteY17" fmla="*/ 804917 h 1001992"/>
                  <a:gd name="connsiteX18" fmla="*/ 90619 w 521290"/>
                  <a:gd name="connsiteY18" fmla="*/ 710124 h 1001992"/>
                  <a:gd name="connsiteX19" fmla="*/ 212960 w 521290"/>
                  <a:gd name="connsiteY19" fmla="*/ 534527 h 1001992"/>
                  <a:gd name="connsiteX0" fmla="*/ 208850 w 517180"/>
                  <a:gd name="connsiteY0" fmla="*/ 534527 h 989673"/>
                  <a:gd name="connsiteX1" fmla="*/ 194755 w 517180"/>
                  <a:gd name="connsiteY1" fmla="*/ 399616 h 989673"/>
                  <a:gd name="connsiteX2" fmla="*/ 146427 w 517180"/>
                  <a:gd name="connsiteY2" fmla="*/ 290432 h 989673"/>
                  <a:gd name="connsiteX3" fmla="*/ 95627 w 517180"/>
                  <a:gd name="connsiteY3" fmla="*/ 197627 h 989673"/>
                  <a:gd name="connsiteX4" fmla="*/ 57359 w 517180"/>
                  <a:gd name="connsiteY4" fmla="*/ 116378 h 989673"/>
                  <a:gd name="connsiteX5" fmla="*/ 52349 w 517180"/>
                  <a:gd name="connsiteY5" fmla="*/ 32357 h 989673"/>
                  <a:gd name="connsiteX6" fmla="*/ 164775 w 517180"/>
                  <a:gd name="connsiteY6" fmla="*/ 2376 h 989673"/>
                  <a:gd name="connsiteX7" fmla="*/ 342444 w 517180"/>
                  <a:gd name="connsiteY7" fmla="*/ 88912 h 989673"/>
                  <a:gd name="connsiteX8" fmla="*/ 480382 w 517180"/>
                  <a:gd name="connsiteY8" fmla="*/ 152850 h 989673"/>
                  <a:gd name="connsiteX9" fmla="*/ 517044 w 517180"/>
                  <a:gd name="connsiteY9" fmla="*/ 234724 h 989673"/>
                  <a:gd name="connsiteX10" fmla="*/ 472073 w 517180"/>
                  <a:gd name="connsiteY10" fmla="*/ 369635 h 989673"/>
                  <a:gd name="connsiteX11" fmla="*/ 419608 w 517180"/>
                  <a:gd name="connsiteY11" fmla="*/ 497052 h 989673"/>
                  <a:gd name="connsiteX12" fmla="*/ 404617 w 517180"/>
                  <a:gd name="connsiteY12" fmla="*/ 654448 h 989673"/>
                  <a:gd name="connsiteX13" fmla="*/ 404617 w 517180"/>
                  <a:gd name="connsiteY13" fmla="*/ 841826 h 989673"/>
                  <a:gd name="connsiteX14" fmla="*/ 344657 w 517180"/>
                  <a:gd name="connsiteY14" fmla="*/ 969242 h 989673"/>
                  <a:gd name="connsiteX15" fmla="*/ 144847 w 517180"/>
                  <a:gd name="connsiteY15" fmla="*/ 984345 h 989673"/>
                  <a:gd name="connsiteX16" fmla="*/ 7279 w 517180"/>
                  <a:gd name="connsiteY16" fmla="*/ 916761 h 989673"/>
                  <a:gd name="connsiteX17" fmla="*/ 20958 w 517180"/>
                  <a:gd name="connsiteY17" fmla="*/ 804917 h 989673"/>
                  <a:gd name="connsiteX18" fmla="*/ 86509 w 517180"/>
                  <a:gd name="connsiteY18" fmla="*/ 710124 h 989673"/>
                  <a:gd name="connsiteX19" fmla="*/ 208850 w 517180"/>
                  <a:gd name="connsiteY19" fmla="*/ 534527 h 989673"/>
                  <a:gd name="connsiteX0" fmla="*/ 208850 w 517180"/>
                  <a:gd name="connsiteY0" fmla="*/ 534527 h 984656"/>
                  <a:gd name="connsiteX1" fmla="*/ 194755 w 517180"/>
                  <a:gd name="connsiteY1" fmla="*/ 399616 h 984656"/>
                  <a:gd name="connsiteX2" fmla="*/ 146427 w 517180"/>
                  <a:gd name="connsiteY2" fmla="*/ 290432 h 984656"/>
                  <a:gd name="connsiteX3" fmla="*/ 95627 w 517180"/>
                  <a:gd name="connsiteY3" fmla="*/ 197627 h 984656"/>
                  <a:gd name="connsiteX4" fmla="*/ 57359 w 517180"/>
                  <a:gd name="connsiteY4" fmla="*/ 116378 h 984656"/>
                  <a:gd name="connsiteX5" fmla="*/ 52349 w 517180"/>
                  <a:gd name="connsiteY5" fmla="*/ 32357 h 984656"/>
                  <a:gd name="connsiteX6" fmla="*/ 164775 w 517180"/>
                  <a:gd name="connsiteY6" fmla="*/ 2376 h 984656"/>
                  <a:gd name="connsiteX7" fmla="*/ 342444 w 517180"/>
                  <a:gd name="connsiteY7" fmla="*/ 88912 h 984656"/>
                  <a:gd name="connsiteX8" fmla="*/ 480382 w 517180"/>
                  <a:gd name="connsiteY8" fmla="*/ 152850 h 984656"/>
                  <a:gd name="connsiteX9" fmla="*/ 517044 w 517180"/>
                  <a:gd name="connsiteY9" fmla="*/ 234724 h 984656"/>
                  <a:gd name="connsiteX10" fmla="*/ 472073 w 517180"/>
                  <a:gd name="connsiteY10" fmla="*/ 369635 h 984656"/>
                  <a:gd name="connsiteX11" fmla="*/ 419608 w 517180"/>
                  <a:gd name="connsiteY11" fmla="*/ 497052 h 984656"/>
                  <a:gd name="connsiteX12" fmla="*/ 404617 w 517180"/>
                  <a:gd name="connsiteY12" fmla="*/ 654448 h 984656"/>
                  <a:gd name="connsiteX13" fmla="*/ 404617 w 517180"/>
                  <a:gd name="connsiteY13" fmla="*/ 841826 h 984656"/>
                  <a:gd name="connsiteX14" fmla="*/ 305684 w 517180"/>
                  <a:gd name="connsiteY14" fmla="*/ 937679 h 984656"/>
                  <a:gd name="connsiteX15" fmla="*/ 144847 w 517180"/>
                  <a:gd name="connsiteY15" fmla="*/ 984345 h 984656"/>
                  <a:gd name="connsiteX16" fmla="*/ 7279 w 517180"/>
                  <a:gd name="connsiteY16" fmla="*/ 916761 h 984656"/>
                  <a:gd name="connsiteX17" fmla="*/ 20958 w 517180"/>
                  <a:gd name="connsiteY17" fmla="*/ 804917 h 984656"/>
                  <a:gd name="connsiteX18" fmla="*/ 86509 w 517180"/>
                  <a:gd name="connsiteY18" fmla="*/ 710124 h 984656"/>
                  <a:gd name="connsiteX19" fmla="*/ 208850 w 517180"/>
                  <a:gd name="connsiteY19" fmla="*/ 534527 h 984656"/>
                  <a:gd name="connsiteX0" fmla="*/ 208850 w 517180"/>
                  <a:gd name="connsiteY0" fmla="*/ 534527 h 984705"/>
                  <a:gd name="connsiteX1" fmla="*/ 194755 w 517180"/>
                  <a:gd name="connsiteY1" fmla="*/ 399616 h 984705"/>
                  <a:gd name="connsiteX2" fmla="*/ 146427 w 517180"/>
                  <a:gd name="connsiteY2" fmla="*/ 290432 h 984705"/>
                  <a:gd name="connsiteX3" fmla="*/ 95627 w 517180"/>
                  <a:gd name="connsiteY3" fmla="*/ 197627 h 984705"/>
                  <a:gd name="connsiteX4" fmla="*/ 57359 w 517180"/>
                  <a:gd name="connsiteY4" fmla="*/ 116378 h 984705"/>
                  <a:gd name="connsiteX5" fmla="*/ 52349 w 517180"/>
                  <a:gd name="connsiteY5" fmla="*/ 32357 h 984705"/>
                  <a:gd name="connsiteX6" fmla="*/ 164775 w 517180"/>
                  <a:gd name="connsiteY6" fmla="*/ 2376 h 984705"/>
                  <a:gd name="connsiteX7" fmla="*/ 342444 w 517180"/>
                  <a:gd name="connsiteY7" fmla="*/ 88912 h 984705"/>
                  <a:gd name="connsiteX8" fmla="*/ 480382 w 517180"/>
                  <a:gd name="connsiteY8" fmla="*/ 152850 h 984705"/>
                  <a:gd name="connsiteX9" fmla="*/ 517044 w 517180"/>
                  <a:gd name="connsiteY9" fmla="*/ 234724 h 984705"/>
                  <a:gd name="connsiteX10" fmla="*/ 472073 w 517180"/>
                  <a:gd name="connsiteY10" fmla="*/ 369635 h 984705"/>
                  <a:gd name="connsiteX11" fmla="*/ 419608 w 517180"/>
                  <a:gd name="connsiteY11" fmla="*/ 497052 h 984705"/>
                  <a:gd name="connsiteX12" fmla="*/ 404617 w 517180"/>
                  <a:gd name="connsiteY12" fmla="*/ 654448 h 984705"/>
                  <a:gd name="connsiteX13" fmla="*/ 350688 w 517180"/>
                  <a:gd name="connsiteY13" fmla="*/ 817118 h 984705"/>
                  <a:gd name="connsiteX14" fmla="*/ 305684 w 517180"/>
                  <a:gd name="connsiteY14" fmla="*/ 937679 h 984705"/>
                  <a:gd name="connsiteX15" fmla="*/ 144847 w 517180"/>
                  <a:gd name="connsiteY15" fmla="*/ 984345 h 984705"/>
                  <a:gd name="connsiteX16" fmla="*/ 7279 w 517180"/>
                  <a:gd name="connsiteY16" fmla="*/ 916761 h 984705"/>
                  <a:gd name="connsiteX17" fmla="*/ 20958 w 517180"/>
                  <a:gd name="connsiteY17" fmla="*/ 804917 h 984705"/>
                  <a:gd name="connsiteX18" fmla="*/ 86509 w 517180"/>
                  <a:gd name="connsiteY18" fmla="*/ 710124 h 984705"/>
                  <a:gd name="connsiteX19" fmla="*/ 208850 w 517180"/>
                  <a:gd name="connsiteY19" fmla="*/ 534527 h 984705"/>
                  <a:gd name="connsiteX0" fmla="*/ 208850 w 517180"/>
                  <a:gd name="connsiteY0" fmla="*/ 534527 h 984705"/>
                  <a:gd name="connsiteX1" fmla="*/ 194755 w 517180"/>
                  <a:gd name="connsiteY1" fmla="*/ 399616 h 984705"/>
                  <a:gd name="connsiteX2" fmla="*/ 146427 w 517180"/>
                  <a:gd name="connsiteY2" fmla="*/ 290432 h 984705"/>
                  <a:gd name="connsiteX3" fmla="*/ 95627 w 517180"/>
                  <a:gd name="connsiteY3" fmla="*/ 197627 h 984705"/>
                  <a:gd name="connsiteX4" fmla="*/ 57359 w 517180"/>
                  <a:gd name="connsiteY4" fmla="*/ 116378 h 984705"/>
                  <a:gd name="connsiteX5" fmla="*/ 52349 w 517180"/>
                  <a:gd name="connsiteY5" fmla="*/ 32357 h 984705"/>
                  <a:gd name="connsiteX6" fmla="*/ 164775 w 517180"/>
                  <a:gd name="connsiteY6" fmla="*/ 2376 h 984705"/>
                  <a:gd name="connsiteX7" fmla="*/ 342444 w 517180"/>
                  <a:gd name="connsiteY7" fmla="*/ 88912 h 984705"/>
                  <a:gd name="connsiteX8" fmla="*/ 480382 w 517180"/>
                  <a:gd name="connsiteY8" fmla="*/ 152850 h 984705"/>
                  <a:gd name="connsiteX9" fmla="*/ 517044 w 517180"/>
                  <a:gd name="connsiteY9" fmla="*/ 234724 h 984705"/>
                  <a:gd name="connsiteX10" fmla="*/ 472073 w 517180"/>
                  <a:gd name="connsiteY10" fmla="*/ 369635 h 984705"/>
                  <a:gd name="connsiteX11" fmla="*/ 419608 w 517180"/>
                  <a:gd name="connsiteY11" fmla="*/ 497052 h 984705"/>
                  <a:gd name="connsiteX12" fmla="*/ 381657 w 517180"/>
                  <a:gd name="connsiteY12" fmla="*/ 648498 h 984705"/>
                  <a:gd name="connsiteX13" fmla="*/ 350688 w 517180"/>
                  <a:gd name="connsiteY13" fmla="*/ 817118 h 984705"/>
                  <a:gd name="connsiteX14" fmla="*/ 305684 w 517180"/>
                  <a:gd name="connsiteY14" fmla="*/ 937679 h 984705"/>
                  <a:gd name="connsiteX15" fmla="*/ 144847 w 517180"/>
                  <a:gd name="connsiteY15" fmla="*/ 984345 h 984705"/>
                  <a:gd name="connsiteX16" fmla="*/ 7279 w 517180"/>
                  <a:gd name="connsiteY16" fmla="*/ 916761 h 984705"/>
                  <a:gd name="connsiteX17" fmla="*/ 20958 w 517180"/>
                  <a:gd name="connsiteY17" fmla="*/ 804917 h 984705"/>
                  <a:gd name="connsiteX18" fmla="*/ 86509 w 517180"/>
                  <a:gd name="connsiteY18" fmla="*/ 710124 h 984705"/>
                  <a:gd name="connsiteX19" fmla="*/ 208850 w 517180"/>
                  <a:gd name="connsiteY19" fmla="*/ 534527 h 984705"/>
                  <a:gd name="connsiteX0" fmla="*/ 208850 w 517180"/>
                  <a:gd name="connsiteY0" fmla="*/ 534527 h 990999"/>
                  <a:gd name="connsiteX1" fmla="*/ 194755 w 517180"/>
                  <a:gd name="connsiteY1" fmla="*/ 399616 h 990999"/>
                  <a:gd name="connsiteX2" fmla="*/ 146427 w 517180"/>
                  <a:gd name="connsiteY2" fmla="*/ 290432 h 990999"/>
                  <a:gd name="connsiteX3" fmla="*/ 95627 w 517180"/>
                  <a:gd name="connsiteY3" fmla="*/ 197627 h 990999"/>
                  <a:gd name="connsiteX4" fmla="*/ 57359 w 517180"/>
                  <a:gd name="connsiteY4" fmla="*/ 116378 h 990999"/>
                  <a:gd name="connsiteX5" fmla="*/ 52349 w 517180"/>
                  <a:gd name="connsiteY5" fmla="*/ 32357 h 990999"/>
                  <a:gd name="connsiteX6" fmla="*/ 164775 w 517180"/>
                  <a:gd name="connsiteY6" fmla="*/ 2376 h 990999"/>
                  <a:gd name="connsiteX7" fmla="*/ 342444 w 517180"/>
                  <a:gd name="connsiteY7" fmla="*/ 88912 h 990999"/>
                  <a:gd name="connsiteX8" fmla="*/ 480382 w 517180"/>
                  <a:gd name="connsiteY8" fmla="*/ 152850 h 990999"/>
                  <a:gd name="connsiteX9" fmla="*/ 517044 w 517180"/>
                  <a:gd name="connsiteY9" fmla="*/ 234724 h 990999"/>
                  <a:gd name="connsiteX10" fmla="*/ 472073 w 517180"/>
                  <a:gd name="connsiteY10" fmla="*/ 369635 h 990999"/>
                  <a:gd name="connsiteX11" fmla="*/ 419608 w 517180"/>
                  <a:gd name="connsiteY11" fmla="*/ 497052 h 990999"/>
                  <a:gd name="connsiteX12" fmla="*/ 381657 w 517180"/>
                  <a:gd name="connsiteY12" fmla="*/ 648498 h 990999"/>
                  <a:gd name="connsiteX13" fmla="*/ 350688 w 517180"/>
                  <a:gd name="connsiteY13" fmla="*/ 817118 h 990999"/>
                  <a:gd name="connsiteX14" fmla="*/ 263084 w 517180"/>
                  <a:gd name="connsiteY14" fmla="*/ 969566 h 990999"/>
                  <a:gd name="connsiteX15" fmla="*/ 144847 w 517180"/>
                  <a:gd name="connsiteY15" fmla="*/ 984345 h 990999"/>
                  <a:gd name="connsiteX16" fmla="*/ 7279 w 517180"/>
                  <a:gd name="connsiteY16" fmla="*/ 916761 h 990999"/>
                  <a:gd name="connsiteX17" fmla="*/ 20958 w 517180"/>
                  <a:gd name="connsiteY17" fmla="*/ 804917 h 990999"/>
                  <a:gd name="connsiteX18" fmla="*/ 86509 w 517180"/>
                  <a:gd name="connsiteY18" fmla="*/ 710124 h 990999"/>
                  <a:gd name="connsiteX19" fmla="*/ 208850 w 517180"/>
                  <a:gd name="connsiteY19" fmla="*/ 534527 h 990999"/>
                  <a:gd name="connsiteX0" fmla="*/ 231451 w 539781"/>
                  <a:gd name="connsiteY0" fmla="*/ 534527 h 990999"/>
                  <a:gd name="connsiteX1" fmla="*/ 217356 w 539781"/>
                  <a:gd name="connsiteY1" fmla="*/ 399616 h 990999"/>
                  <a:gd name="connsiteX2" fmla="*/ 169028 w 539781"/>
                  <a:gd name="connsiteY2" fmla="*/ 290432 h 990999"/>
                  <a:gd name="connsiteX3" fmla="*/ 118228 w 539781"/>
                  <a:gd name="connsiteY3" fmla="*/ 197627 h 990999"/>
                  <a:gd name="connsiteX4" fmla="*/ 79960 w 539781"/>
                  <a:gd name="connsiteY4" fmla="*/ 116378 h 990999"/>
                  <a:gd name="connsiteX5" fmla="*/ 74950 w 539781"/>
                  <a:gd name="connsiteY5" fmla="*/ 32357 h 990999"/>
                  <a:gd name="connsiteX6" fmla="*/ 187376 w 539781"/>
                  <a:gd name="connsiteY6" fmla="*/ 2376 h 990999"/>
                  <a:gd name="connsiteX7" fmla="*/ 365045 w 539781"/>
                  <a:gd name="connsiteY7" fmla="*/ 88912 h 990999"/>
                  <a:gd name="connsiteX8" fmla="*/ 502983 w 539781"/>
                  <a:gd name="connsiteY8" fmla="*/ 152850 h 990999"/>
                  <a:gd name="connsiteX9" fmla="*/ 539645 w 539781"/>
                  <a:gd name="connsiteY9" fmla="*/ 234724 h 990999"/>
                  <a:gd name="connsiteX10" fmla="*/ 494674 w 539781"/>
                  <a:gd name="connsiteY10" fmla="*/ 369635 h 990999"/>
                  <a:gd name="connsiteX11" fmla="*/ 442209 w 539781"/>
                  <a:gd name="connsiteY11" fmla="*/ 497052 h 990999"/>
                  <a:gd name="connsiteX12" fmla="*/ 404258 w 539781"/>
                  <a:gd name="connsiteY12" fmla="*/ 648498 h 990999"/>
                  <a:gd name="connsiteX13" fmla="*/ 373289 w 539781"/>
                  <a:gd name="connsiteY13" fmla="*/ 817118 h 990999"/>
                  <a:gd name="connsiteX14" fmla="*/ 285685 w 539781"/>
                  <a:gd name="connsiteY14" fmla="*/ 969566 h 990999"/>
                  <a:gd name="connsiteX15" fmla="*/ 167448 w 539781"/>
                  <a:gd name="connsiteY15" fmla="*/ 984345 h 990999"/>
                  <a:gd name="connsiteX16" fmla="*/ 29880 w 539781"/>
                  <a:gd name="connsiteY16" fmla="*/ 916761 h 990999"/>
                  <a:gd name="connsiteX17" fmla="*/ 1640 w 539781"/>
                  <a:gd name="connsiteY17" fmla="*/ 799419 h 990999"/>
                  <a:gd name="connsiteX18" fmla="*/ 109110 w 539781"/>
                  <a:gd name="connsiteY18" fmla="*/ 710124 h 990999"/>
                  <a:gd name="connsiteX19" fmla="*/ 231451 w 539781"/>
                  <a:gd name="connsiteY19" fmla="*/ 534527 h 990999"/>
                  <a:gd name="connsiteX0" fmla="*/ 232131 w 540461"/>
                  <a:gd name="connsiteY0" fmla="*/ 534527 h 992605"/>
                  <a:gd name="connsiteX1" fmla="*/ 218036 w 540461"/>
                  <a:gd name="connsiteY1" fmla="*/ 399616 h 992605"/>
                  <a:gd name="connsiteX2" fmla="*/ 169708 w 540461"/>
                  <a:gd name="connsiteY2" fmla="*/ 290432 h 992605"/>
                  <a:gd name="connsiteX3" fmla="*/ 118908 w 540461"/>
                  <a:gd name="connsiteY3" fmla="*/ 197627 h 992605"/>
                  <a:gd name="connsiteX4" fmla="*/ 80640 w 540461"/>
                  <a:gd name="connsiteY4" fmla="*/ 116378 h 992605"/>
                  <a:gd name="connsiteX5" fmla="*/ 75630 w 540461"/>
                  <a:gd name="connsiteY5" fmla="*/ 32357 h 992605"/>
                  <a:gd name="connsiteX6" fmla="*/ 188056 w 540461"/>
                  <a:gd name="connsiteY6" fmla="*/ 2376 h 992605"/>
                  <a:gd name="connsiteX7" fmla="*/ 365725 w 540461"/>
                  <a:gd name="connsiteY7" fmla="*/ 88912 h 992605"/>
                  <a:gd name="connsiteX8" fmla="*/ 503663 w 540461"/>
                  <a:gd name="connsiteY8" fmla="*/ 152850 h 992605"/>
                  <a:gd name="connsiteX9" fmla="*/ 540325 w 540461"/>
                  <a:gd name="connsiteY9" fmla="*/ 234724 h 992605"/>
                  <a:gd name="connsiteX10" fmla="*/ 495354 w 540461"/>
                  <a:gd name="connsiteY10" fmla="*/ 369635 h 992605"/>
                  <a:gd name="connsiteX11" fmla="*/ 442889 w 540461"/>
                  <a:gd name="connsiteY11" fmla="*/ 497052 h 992605"/>
                  <a:gd name="connsiteX12" fmla="*/ 404938 w 540461"/>
                  <a:gd name="connsiteY12" fmla="*/ 648498 h 992605"/>
                  <a:gd name="connsiteX13" fmla="*/ 373969 w 540461"/>
                  <a:gd name="connsiteY13" fmla="*/ 817118 h 992605"/>
                  <a:gd name="connsiteX14" fmla="*/ 286365 w 540461"/>
                  <a:gd name="connsiteY14" fmla="*/ 969566 h 992605"/>
                  <a:gd name="connsiteX15" fmla="*/ 168128 w 540461"/>
                  <a:gd name="connsiteY15" fmla="*/ 984345 h 992605"/>
                  <a:gd name="connsiteX16" fmla="*/ 26027 w 540461"/>
                  <a:gd name="connsiteY16" fmla="*/ 894122 h 992605"/>
                  <a:gd name="connsiteX17" fmla="*/ 2320 w 540461"/>
                  <a:gd name="connsiteY17" fmla="*/ 799419 h 992605"/>
                  <a:gd name="connsiteX18" fmla="*/ 109790 w 540461"/>
                  <a:gd name="connsiteY18" fmla="*/ 710124 h 992605"/>
                  <a:gd name="connsiteX19" fmla="*/ 232131 w 540461"/>
                  <a:gd name="connsiteY19" fmla="*/ 534527 h 992605"/>
                  <a:gd name="connsiteX0" fmla="*/ 232131 w 540461"/>
                  <a:gd name="connsiteY0" fmla="*/ 534527 h 992605"/>
                  <a:gd name="connsiteX1" fmla="*/ 218036 w 540461"/>
                  <a:gd name="connsiteY1" fmla="*/ 399616 h 992605"/>
                  <a:gd name="connsiteX2" fmla="*/ 169708 w 540461"/>
                  <a:gd name="connsiteY2" fmla="*/ 290432 h 992605"/>
                  <a:gd name="connsiteX3" fmla="*/ 118908 w 540461"/>
                  <a:gd name="connsiteY3" fmla="*/ 197627 h 992605"/>
                  <a:gd name="connsiteX4" fmla="*/ 80640 w 540461"/>
                  <a:gd name="connsiteY4" fmla="*/ 116378 h 992605"/>
                  <a:gd name="connsiteX5" fmla="*/ 75630 w 540461"/>
                  <a:gd name="connsiteY5" fmla="*/ 32357 h 992605"/>
                  <a:gd name="connsiteX6" fmla="*/ 188056 w 540461"/>
                  <a:gd name="connsiteY6" fmla="*/ 2376 h 992605"/>
                  <a:gd name="connsiteX7" fmla="*/ 365725 w 540461"/>
                  <a:gd name="connsiteY7" fmla="*/ 88912 h 992605"/>
                  <a:gd name="connsiteX8" fmla="*/ 503663 w 540461"/>
                  <a:gd name="connsiteY8" fmla="*/ 152850 h 992605"/>
                  <a:gd name="connsiteX9" fmla="*/ 540325 w 540461"/>
                  <a:gd name="connsiteY9" fmla="*/ 234724 h 992605"/>
                  <a:gd name="connsiteX10" fmla="*/ 495354 w 540461"/>
                  <a:gd name="connsiteY10" fmla="*/ 369635 h 992605"/>
                  <a:gd name="connsiteX11" fmla="*/ 442889 w 540461"/>
                  <a:gd name="connsiteY11" fmla="*/ 497052 h 992605"/>
                  <a:gd name="connsiteX12" fmla="*/ 404938 w 540461"/>
                  <a:gd name="connsiteY12" fmla="*/ 648498 h 992605"/>
                  <a:gd name="connsiteX13" fmla="*/ 373969 w 540461"/>
                  <a:gd name="connsiteY13" fmla="*/ 817118 h 992605"/>
                  <a:gd name="connsiteX14" fmla="*/ 286365 w 540461"/>
                  <a:gd name="connsiteY14" fmla="*/ 969566 h 992605"/>
                  <a:gd name="connsiteX15" fmla="*/ 168128 w 540461"/>
                  <a:gd name="connsiteY15" fmla="*/ 984345 h 992605"/>
                  <a:gd name="connsiteX16" fmla="*/ 26027 w 540461"/>
                  <a:gd name="connsiteY16" fmla="*/ 894122 h 992605"/>
                  <a:gd name="connsiteX17" fmla="*/ 2320 w 540461"/>
                  <a:gd name="connsiteY17" fmla="*/ 799419 h 992605"/>
                  <a:gd name="connsiteX18" fmla="*/ 138641 w 540461"/>
                  <a:gd name="connsiteY18" fmla="*/ 663942 h 992605"/>
                  <a:gd name="connsiteX19" fmla="*/ 232131 w 540461"/>
                  <a:gd name="connsiteY19" fmla="*/ 534527 h 992605"/>
                  <a:gd name="connsiteX0" fmla="*/ 262569 w 570899"/>
                  <a:gd name="connsiteY0" fmla="*/ 534527 h 992605"/>
                  <a:gd name="connsiteX1" fmla="*/ 248474 w 570899"/>
                  <a:gd name="connsiteY1" fmla="*/ 399616 h 992605"/>
                  <a:gd name="connsiteX2" fmla="*/ 200146 w 570899"/>
                  <a:gd name="connsiteY2" fmla="*/ 290432 h 992605"/>
                  <a:gd name="connsiteX3" fmla="*/ 149346 w 570899"/>
                  <a:gd name="connsiteY3" fmla="*/ 197627 h 992605"/>
                  <a:gd name="connsiteX4" fmla="*/ 111078 w 570899"/>
                  <a:gd name="connsiteY4" fmla="*/ 116378 h 992605"/>
                  <a:gd name="connsiteX5" fmla="*/ 106068 w 570899"/>
                  <a:gd name="connsiteY5" fmla="*/ 32357 h 992605"/>
                  <a:gd name="connsiteX6" fmla="*/ 218494 w 570899"/>
                  <a:gd name="connsiteY6" fmla="*/ 2376 h 992605"/>
                  <a:gd name="connsiteX7" fmla="*/ 396163 w 570899"/>
                  <a:gd name="connsiteY7" fmla="*/ 88912 h 992605"/>
                  <a:gd name="connsiteX8" fmla="*/ 534101 w 570899"/>
                  <a:gd name="connsiteY8" fmla="*/ 152850 h 992605"/>
                  <a:gd name="connsiteX9" fmla="*/ 570763 w 570899"/>
                  <a:gd name="connsiteY9" fmla="*/ 234724 h 992605"/>
                  <a:gd name="connsiteX10" fmla="*/ 525792 w 570899"/>
                  <a:gd name="connsiteY10" fmla="*/ 369635 h 992605"/>
                  <a:gd name="connsiteX11" fmla="*/ 473327 w 570899"/>
                  <a:gd name="connsiteY11" fmla="*/ 497052 h 992605"/>
                  <a:gd name="connsiteX12" fmla="*/ 435376 w 570899"/>
                  <a:gd name="connsiteY12" fmla="*/ 648498 h 992605"/>
                  <a:gd name="connsiteX13" fmla="*/ 404407 w 570899"/>
                  <a:gd name="connsiteY13" fmla="*/ 817118 h 992605"/>
                  <a:gd name="connsiteX14" fmla="*/ 316803 w 570899"/>
                  <a:gd name="connsiteY14" fmla="*/ 969566 h 992605"/>
                  <a:gd name="connsiteX15" fmla="*/ 198566 w 570899"/>
                  <a:gd name="connsiteY15" fmla="*/ 984345 h 992605"/>
                  <a:gd name="connsiteX16" fmla="*/ 56465 w 570899"/>
                  <a:gd name="connsiteY16" fmla="*/ 894122 h 992605"/>
                  <a:gd name="connsiteX17" fmla="*/ 582 w 570899"/>
                  <a:gd name="connsiteY17" fmla="*/ 801812 h 992605"/>
                  <a:gd name="connsiteX18" fmla="*/ 169079 w 570899"/>
                  <a:gd name="connsiteY18" fmla="*/ 663942 h 992605"/>
                  <a:gd name="connsiteX19" fmla="*/ 262569 w 570899"/>
                  <a:gd name="connsiteY19" fmla="*/ 534527 h 992605"/>
                  <a:gd name="connsiteX0" fmla="*/ 263239 w 571569"/>
                  <a:gd name="connsiteY0" fmla="*/ 534527 h 991419"/>
                  <a:gd name="connsiteX1" fmla="*/ 249144 w 571569"/>
                  <a:gd name="connsiteY1" fmla="*/ 399616 h 991419"/>
                  <a:gd name="connsiteX2" fmla="*/ 200816 w 571569"/>
                  <a:gd name="connsiteY2" fmla="*/ 290432 h 991419"/>
                  <a:gd name="connsiteX3" fmla="*/ 150016 w 571569"/>
                  <a:gd name="connsiteY3" fmla="*/ 197627 h 991419"/>
                  <a:gd name="connsiteX4" fmla="*/ 111748 w 571569"/>
                  <a:gd name="connsiteY4" fmla="*/ 116378 h 991419"/>
                  <a:gd name="connsiteX5" fmla="*/ 106738 w 571569"/>
                  <a:gd name="connsiteY5" fmla="*/ 32357 h 991419"/>
                  <a:gd name="connsiteX6" fmla="*/ 219164 w 571569"/>
                  <a:gd name="connsiteY6" fmla="*/ 2376 h 991419"/>
                  <a:gd name="connsiteX7" fmla="*/ 396833 w 571569"/>
                  <a:gd name="connsiteY7" fmla="*/ 88912 h 991419"/>
                  <a:gd name="connsiteX8" fmla="*/ 534771 w 571569"/>
                  <a:gd name="connsiteY8" fmla="*/ 152850 h 991419"/>
                  <a:gd name="connsiteX9" fmla="*/ 571433 w 571569"/>
                  <a:gd name="connsiteY9" fmla="*/ 234724 h 991419"/>
                  <a:gd name="connsiteX10" fmla="*/ 526462 w 571569"/>
                  <a:gd name="connsiteY10" fmla="*/ 369635 h 991419"/>
                  <a:gd name="connsiteX11" fmla="*/ 473997 w 571569"/>
                  <a:gd name="connsiteY11" fmla="*/ 497052 h 991419"/>
                  <a:gd name="connsiteX12" fmla="*/ 436046 w 571569"/>
                  <a:gd name="connsiteY12" fmla="*/ 648498 h 991419"/>
                  <a:gd name="connsiteX13" fmla="*/ 405077 w 571569"/>
                  <a:gd name="connsiteY13" fmla="*/ 817118 h 991419"/>
                  <a:gd name="connsiteX14" fmla="*/ 317473 w 571569"/>
                  <a:gd name="connsiteY14" fmla="*/ 969566 h 991419"/>
                  <a:gd name="connsiteX15" fmla="*/ 199236 w 571569"/>
                  <a:gd name="connsiteY15" fmla="*/ 984345 h 991419"/>
                  <a:gd name="connsiteX16" fmla="*/ 38706 w 571569"/>
                  <a:gd name="connsiteY16" fmla="*/ 910810 h 991419"/>
                  <a:gd name="connsiteX17" fmla="*/ 1252 w 571569"/>
                  <a:gd name="connsiteY17" fmla="*/ 801812 h 991419"/>
                  <a:gd name="connsiteX18" fmla="*/ 169749 w 571569"/>
                  <a:gd name="connsiteY18" fmla="*/ 663942 h 991419"/>
                  <a:gd name="connsiteX19" fmla="*/ 263239 w 571569"/>
                  <a:gd name="connsiteY19" fmla="*/ 534527 h 991419"/>
                  <a:gd name="connsiteX0" fmla="*/ 262853 w 571183"/>
                  <a:gd name="connsiteY0" fmla="*/ 534527 h 978769"/>
                  <a:gd name="connsiteX1" fmla="*/ 248758 w 571183"/>
                  <a:gd name="connsiteY1" fmla="*/ 399616 h 978769"/>
                  <a:gd name="connsiteX2" fmla="*/ 200430 w 571183"/>
                  <a:gd name="connsiteY2" fmla="*/ 290432 h 978769"/>
                  <a:gd name="connsiteX3" fmla="*/ 149630 w 571183"/>
                  <a:gd name="connsiteY3" fmla="*/ 197627 h 978769"/>
                  <a:gd name="connsiteX4" fmla="*/ 111362 w 571183"/>
                  <a:gd name="connsiteY4" fmla="*/ 116378 h 978769"/>
                  <a:gd name="connsiteX5" fmla="*/ 106352 w 571183"/>
                  <a:gd name="connsiteY5" fmla="*/ 32357 h 978769"/>
                  <a:gd name="connsiteX6" fmla="*/ 218778 w 571183"/>
                  <a:gd name="connsiteY6" fmla="*/ 2376 h 978769"/>
                  <a:gd name="connsiteX7" fmla="*/ 396447 w 571183"/>
                  <a:gd name="connsiteY7" fmla="*/ 88912 h 978769"/>
                  <a:gd name="connsiteX8" fmla="*/ 534385 w 571183"/>
                  <a:gd name="connsiteY8" fmla="*/ 152850 h 978769"/>
                  <a:gd name="connsiteX9" fmla="*/ 571047 w 571183"/>
                  <a:gd name="connsiteY9" fmla="*/ 234724 h 978769"/>
                  <a:gd name="connsiteX10" fmla="*/ 526076 w 571183"/>
                  <a:gd name="connsiteY10" fmla="*/ 369635 h 978769"/>
                  <a:gd name="connsiteX11" fmla="*/ 473611 w 571183"/>
                  <a:gd name="connsiteY11" fmla="*/ 497052 h 978769"/>
                  <a:gd name="connsiteX12" fmla="*/ 435660 w 571183"/>
                  <a:gd name="connsiteY12" fmla="*/ 648498 h 978769"/>
                  <a:gd name="connsiteX13" fmla="*/ 404691 w 571183"/>
                  <a:gd name="connsiteY13" fmla="*/ 817118 h 978769"/>
                  <a:gd name="connsiteX14" fmla="*/ 317087 w 571183"/>
                  <a:gd name="connsiteY14" fmla="*/ 969566 h 978769"/>
                  <a:gd name="connsiteX15" fmla="*/ 152399 w 571183"/>
                  <a:gd name="connsiteY15" fmla="*/ 956209 h 978769"/>
                  <a:gd name="connsiteX16" fmla="*/ 38320 w 571183"/>
                  <a:gd name="connsiteY16" fmla="*/ 910810 h 978769"/>
                  <a:gd name="connsiteX17" fmla="*/ 866 w 571183"/>
                  <a:gd name="connsiteY17" fmla="*/ 801812 h 978769"/>
                  <a:gd name="connsiteX18" fmla="*/ 169363 w 571183"/>
                  <a:gd name="connsiteY18" fmla="*/ 663942 h 978769"/>
                  <a:gd name="connsiteX19" fmla="*/ 262853 w 571183"/>
                  <a:gd name="connsiteY19" fmla="*/ 534527 h 978769"/>
                  <a:gd name="connsiteX0" fmla="*/ 262853 w 571183"/>
                  <a:gd name="connsiteY0" fmla="*/ 534527 h 959156"/>
                  <a:gd name="connsiteX1" fmla="*/ 248758 w 571183"/>
                  <a:gd name="connsiteY1" fmla="*/ 399616 h 959156"/>
                  <a:gd name="connsiteX2" fmla="*/ 200430 w 571183"/>
                  <a:gd name="connsiteY2" fmla="*/ 290432 h 959156"/>
                  <a:gd name="connsiteX3" fmla="*/ 149630 w 571183"/>
                  <a:gd name="connsiteY3" fmla="*/ 197627 h 959156"/>
                  <a:gd name="connsiteX4" fmla="*/ 111362 w 571183"/>
                  <a:gd name="connsiteY4" fmla="*/ 116378 h 959156"/>
                  <a:gd name="connsiteX5" fmla="*/ 106352 w 571183"/>
                  <a:gd name="connsiteY5" fmla="*/ 32357 h 959156"/>
                  <a:gd name="connsiteX6" fmla="*/ 218778 w 571183"/>
                  <a:gd name="connsiteY6" fmla="*/ 2376 h 959156"/>
                  <a:gd name="connsiteX7" fmla="*/ 396447 w 571183"/>
                  <a:gd name="connsiteY7" fmla="*/ 88912 h 959156"/>
                  <a:gd name="connsiteX8" fmla="*/ 534385 w 571183"/>
                  <a:gd name="connsiteY8" fmla="*/ 152850 h 959156"/>
                  <a:gd name="connsiteX9" fmla="*/ 571047 w 571183"/>
                  <a:gd name="connsiteY9" fmla="*/ 234724 h 959156"/>
                  <a:gd name="connsiteX10" fmla="*/ 526076 w 571183"/>
                  <a:gd name="connsiteY10" fmla="*/ 369635 h 959156"/>
                  <a:gd name="connsiteX11" fmla="*/ 473611 w 571183"/>
                  <a:gd name="connsiteY11" fmla="*/ 497052 h 959156"/>
                  <a:gd name="connsiteX12" fmla="*/ 435660 w 571183"/>
                  <a:gd name="connsiteY12" fmla="*/ 648498 h 959156"/>
                  <a:gd name="connsiteX13" fmla="*/ 404691 w 571183"/>
                  <a:gd name="connsiteY13" fmla="*/ 817118 h 959156"/>
                  <a:gd name="connsiteX14" fmla="*/ 283853 w 571183"/>
                  <a:gd name="connsiteY14" fmla="*/ 939490 h 959156"/>
                  <a:gd name="connsiteX15" fmla="*/ 152399 w 571183"/>
                  <a:gd name="connsiteY15" fmla="*/ 956209 h 959156"/>
                  <a:gd name="connsiteX16" fmla="*/ 38320 w 571183"/>
                  <a:gd name="connsiteY16" fmla="*/ 910810 h 959156"/>
                  <a:gd name="connsiteX17" fmla="*/ 866 w 571183"/>
                  <a:gd name="connsiteY17" fmla="*/ 801812 h 959156"/>
                  <a:gd name="connsiteX18" fmla="*/ 169363 w 571183"/>
                  <a:gd name="connsiteY18" fmla="*/ 663942 h 959156"/>
                  <a:gd name="connsiteX19" fmla="*/ 262853 w 571183"/>
                  <a:gd name="connsiteY19" fmla="*/ 534527 h 959156"/>
                  <a:gd name="connsiteX0" fmla="*/ 262853 w 571183"/>
                  <a:gd name="connsiteY0" fmla="*/ 534527 h 959461"/>
                  <a:gd name="connsiteX1" fmla="*/ 248758 w 571183"/>
                  <a:gd name="connsiteY1" fmla="*/ 399616 h 959461"/>
                  <a:gd name="connsiteX2" fmla="*/ 200430 w 571183"/>
                  <a:gd name="connsiteY2" fmla="*/ 290432 h 959461"/>
                  <a:gd name="connsiteX3" fmla="*/ 149630 w 571183"/>
                  <a:gd name="connsiteY3" fmla="*/ 197627 h 959461"/>
                  <a:gd name="connsiteX4" fmla="*/ 111362 w 571183"/>
                  <a:gd name="connsiteY4" fmla="*/ 116378 h 959461"/>
                  <a:gd name="connsiteX5" fmla="*/ 106352 w 571183"/>
                  <a:gd name="connsiteY5" fmla="*/ 32357 h 959461"/>
                  <a:gd name="connsiteX6" fmla="*/ 218778 w 571183"/>
                  <a:gd name="connsiteY6" fmla="*/ 2376 h 959461"/>
                  <a:gd name="connsiteX7" fmla="*/ 396447 w 571183"/>
                  <a:gd name="connsiteY7" fmla="*/ 88912 h 959461"/>
                  <a:gd name="connsiteX8" fmla="*/ 534385 w 571183"/>
                  <a:gd name="connsiteY8" fmla="*/ 152850 h 959461"/>
                  <a:gd name="connsiteX9" fmla="*/ 571047 w 571183"/>
                  <a:gd name="connsiteY9" fmla="*/ 234724 h 959461"/>
                  <a:gd name="connsiteX10" fmla="*/ 526076 w 571183"/>
                  <a:gd name="connsiteY10" fmla="*/ 369635 h 959461"/>
                  <a:gd name="connsiteX11" fmla="*/ 473611 w 571183"/>
                  <a:gd name="connsiteY11" fmla="*/ 497052 h 959461"/>
                  <a:gd name="connsiteX12" fmla="*/ 435660 w 571183"/>
                  <a:gd name="connsiteY12" fmla="*/ 648498 h 959461"/>
                  <a:gd name="connsiteX13" fmla="*/ 375990 w 571183"/>
                  <a:gd name="connsiteY13" fmla="*/ 809680 h 959461"/>
                  <a:gd name="connsiteX14" fmla="*/ 283853 w 571183"/>
                  <a:gd name="connsiteY14" fmla="*/ 939490 h 959461"/>
                  <a:gd name="connsiteX15" fmla="*/ 152399 w 571183"/>
                  <a:gd name="connsiteY15" fmla="*/ 956209 h 959461"/>
                  <a:gd name="connsiteX16" fmla="*/ 38320 w 571183"/>
                  <a:gd name="connsiteY16" fmla="*/ 910810 h 959461"/>
                  <a:gd name="connsiteX17" fmla="*/ 866 w 571183"/>
                  <a:gd name="connsiteY17" fmla="*/ 801812 h 959461"/>
                  <a:gd name="connsiteX18" fmla="*/ 169363 w 571183"/>
                  <a:gd name="connsiteY18" fmla="*/ 663942 h 959461"/>
                  <a:gd name="connsiteX19" fmla="*/ 262853 w 571183"/>
                  <a:gd name="connsiteY19" fmla="*/ 534527 h 959461"/>
                  <a:gd name="connsiteX0" fmla="*/ 262853 w 571183"/>
                  <a:gd name="connsiteY0" fmla="*/ 534527 h 984718"/>
                  <a:gd name="connsiteX1" fmla="*/ 248758 w 571183"/>
                  <a:gd name="connsiteY1" fmla="*/ 399616 h 984718"/>
                  <a:gd name="connsiteX2" fmla="*/ 200430 w 571183"/>
                  <a:gd name="connsiteY2" fmla="*/ 290432 h 984718"/>
                  <a:gd name="connsiteX3" fmla="*/ 149630 w 571183"/>
                  <a:gd name="connsiteY3" fmla="*/ 197627 h 984718"/>
                  <a:gd name="connsiteX4" fmla="*/ 111362 w 571183"/>
                  <a:gd name="connsiteY4" fmla="*/ 116378 h 984718"/>
                  <a:gd name="connsiteX5" fmla="*/ 106352 w 571183"/>
                  <a:gd name="connsiteY5" fmla="*/ 32357 h 984718"/>
                  <a:gd name="connsiteX6" fmla="*/ 218778 w 571183"/>
                  <a:gd name="connsiteY6" fmla="*/ 2376 h 984718"/>
                  <a:gd name="connsiteX7" fmla="*/ 396447 w 571183"/>
                  <a:gd name="connsiteY7" fmla="*/ 88912 h 984718"/>
                  <a:gd name="connsiteX8" fmla="*/ 534385 w 571183"/>
                  <a:gd name="connsiteY8" fmla="*/ 152850 h 984718"/>
                  <a:gd name="connsiteX9" fmla="*/ 571047 w 571183"/>
                  <a:gd name="connsiteY9" fmla="*/ 234724 h 984718"/>
                  <a:gd name="connsiteX10" fmla="*/ 526076 w 571183"/>
                  <a:gd name="connsiteY10" fmla="*/ 369635 h 984718"/>
                  <a:gd name="connsiteX11" fmla="*/ 473611 w 571183"/>
                  <a:gd name="connsiteY11" fmla="*/ 497052 h 984718"/>
                  <a:gd name="connsiteX12" fmla="*/ 435660 w 571183"/>
                  <a:gd name="connsiteY12" fmla="*/ 648498 h 984718"/>
                  <a:gd name="connsiteX13" fmla="*/ 375990 w 571183"/>
                  <a:gd name="connsiteY13" fmla="*/ 809680 h 984718"/>
                  <a:gd name="connsiteX14" fmla="*/ 321090 w 571183"/>
                  <a:gd name="connsiteY14" fmla="*/ 975969 h 984718"/>
                  <a:gd name="connsiteX15" fmla="*/ 152399 w 571183"/>
                  <a:gd name="connsiteY15" fmla="*/ 956209 h 984718"/>
                  <a:gd name="connsiteX16" fmla="*/ 38320 w 571183"/>
                  <a:gd name="connsiteY16" fmla="*/ 910810 h 984718"/>
                  <a:gd name="connsiteX17" fmla="*/ 866 w 571183"/>
                  <a:gd name="connsiteY17" fmla="*/ 801812 h 984718"/>
                  <a:gd name="connsiteX18" fmla="*/ 169363 w 571183"/>
                  <a:gd name="connsiteY18" fmla="*/ 663942 h 984718"/>
                  <a:gd name="connsiteX19" fmla="*/ 262853 w 571183"/>
                  <a:gd name="connsiteY19" fmla="*/ 534527 h 984718"/>
                  <a:gd name="connsiteX0" fmla="*/ 262853 w 571183"/>
                  <a:gd name="connsiteY0" fmla="*/ 534527 h 985025"/>
                  <a:gd name="connsiteX1" fmla="*/ 248758 w 571183"/>
                  <a:gd name="connsiteY1" fmla="*/ 399616 h 985025"/>
                  <a:gd name="connsiteX2" fmla="*/ 200430 w 571183"/>
                  <a:gd name="connsiteY2" fmla="*/ 290432 h 985025"/>
                  <a:gd name="connsiteX3" fmla="*/ 149630 w 571183"/>
                  <a:gd name="connsiteY3" fmla="*/ 197627 h 985025"/>
                  <a:gd name="connsiteX4" fmla="*/ 111362 w 571183"/>
                  <a:gd name="connsiteY4" fmla="*/ 116378 h 985025"/>
                  <a:gd name="connsiteX5" fmla="*/ 106352 w 571183"/>
                  <a:gd name="connsiteY5" fmla="*/ 32357 h 985025"/>
                  <a:gd name="connsiteX6" fmla="*/ 218778 w 571183"/>
                  <a:gd name="connsiteY6" fmla="*/ 2376 h 985025"/>
                  <a:gd name="connsiteX7" fmla="*/ 396447 w 571183"/>
                  <a:gd name="connsiteY7" fmla="*/ 88912 h 985025"/>
                  <a:gd name="connsiteX8" fmla="*/ 534385 w 571183"/>
                  <a:gd name="connsiteY8" fmla="*/ 152850 h 985025"/>
                  <a:gd name="connsiteX9" fmla="*/ 571047 w 571183"/>
                  <a:gd name="connsiteY9" fmla="*/ 234724 h 985025"/>
                  <a:gd name="connsiteX10" fmla="*/ 526076 w 571183"/>
                  <a:gd name="connsiteY10" fmla="*/ 369635 h 985025"/>
                  <a:gd name="connsiteX11" fmla="*/ 473611 w 571183"/>
                  <a:gd name="connsiteY11" fmla="*/ 497052 h 985025"/>
                  <a:gd name="connsiteX12" fmla="*/ 435660 w 571183"/>
                  <a:gd name="connsiteY12" fmla="*/ 648498 h 985025"/>
                  <a:gd name="connsiteX13" fmla="*/ 421384 w 571183"/>
                  <a:gd name="connsiteY13" fmla="*/ 805346 h 985025"/>
                  <a:gd name="connsiteX14" fmla="*/ 321090 w 571183"/>
                  <a:gd name="connsiteY14" fmla="*/ 975969 h 985025"/>
                  <a:gd name="connsiteX15" fmla="*/ 152399 w 571183"/>
                  <a:gd name="connsiteY15" fmla="*/ 956209 h 985025"/>
                  <a:gd name="connsiteX16" fmla="*/ 38320 w 571183"/>
                  <a:gd name="connsiteY16" fmla="*/ 910810 h 985025"/>
                  <a:gd name="connsiteX17" fmla="*/ 866 w 571183"/>
                  <a:gd name="connsiteY17" fmla="*/ 801812 h 985025"/>
                  <a:gd name="connsiteX18" fmla="*/ 169363 w 571183"/>
                  <a:gd name="connsiteY18" fmla="*/ 663942 h 985025"/>
                  <a:gd name="connsiteX19" fmla="*/ 262853 w 571183"/>
                  <a:gd name="connsiteY19" fmla="*/ 534527 h 985025"/>
                  <a:gd name="connsiteX0" fmla="*/ 262815 w 571145"/>
                  <a:gd name="connsiteY0" fmla="*/ 534527 h 1000116"/>
                  <a:gd name="connsiteX1" fmla="*/ 248720 w 571145"/>
                  <a:gd name="connsiteY1" fmla="*/ 399616 h 1000116"/>
                  <a:gd name="connsiteX2" fmla="*/ 200392 w 571145"/>
                  <a:gd name="connsiteY2" fmla="*/ 290432 h 1000116"/>
                  <a:gd name="connsiteX3" fmla="*/ 149592 w 571145"/>
                  <a:gd name="connsiteY3" fmla="*/ 197627 h 1000116"/>
                  <a:gd name="connsiteX4" fmla="*/ 111324 w 571145"/>
                  <a:gd name="connsiteY4" fmla="*/ 116378 h 1000116"/>
                  <a:gd name="connsiteX5" fmla="*/ 106314 w 571145"/>
                  <a:gd name="connsiteY5" fmla="*/ 32357 h 1000116"/>
                  <a:gd name="connsiteX6" fmla="*/ 218740 w 571145"/>
                  <a:gd name="connsiteY6" fmla="*/ 2376 h 1000116"/>
                  <a:gd name="connsiteX7" fmla="*/ 396409 w 571145"/>
                  <a:gd name="connsiteY7" fmla="*/ 88912 h 1000116"/>
                  <a:gd name="connsiteX8" fmla="*/ 534347 w 571145"/>
                  <a:gd name="connsiteY8" fmla="*/ 152850 h 1000116"/>
                  <a:gd name="connsiteX9" fmla="*/ 571009 w 571145"/>
                  <a:gd name="connsiteY9" fmla="*/ 234724 h 1000116"/>
                  <a:gd name="connsiteX10" fmla="*/ 526038 w 571145"/>
                  <a:gd name="connsiteY10" fmla="*/ 369635 h 1000116"/>
                  <a:gd name="connsiteX11" fmla="*/ 473573 w 571145"/>
                  <a:gd name="connsiteY11" fmla="*/ 497052 h 1000116"/>
                  <a:gd name="connsiteX12" fmla="*/ 435622 w 571145"/>
                  <a:gd name="connsiteY12" fmla="*/ 648498 h 1000116"/>
                  <a:gd name="connsiteX13" fmla="*/ 421346 w 571145"/>
                  <a:gd name="connsiteY13" fmla="*/ 805346 h 1000116"/>
                  <a:gd name="connsiteX14" fmla="*/ 321052 w 571145"/>
                  <a:gd name="connsiteY14" fmla="*/ 975969 h 1000116"/>
                  <a:gd name="connsiteX15" fmla="*/ 145941 w 571145"/>
                  <a:gd name="connsiteY15" fmla="*/ 992107 h 1000116"/>
                  <a:gd name="connsiteX16" fmla="*/ 38282 w 571145"/>
                  <a:gd name="connsiteY16" fmla="*/ 910810 h 1000116"/>
                  <a:gd name="connsiteX17" fmla="*/ 828 w 571145"/>
                  <a:gd name="connsiteY17" fmla="*/ 801812 h 1000116"/>
                  <a:gd name="connsiteX18" fmla="*/ 169325 w 571145"/>
                  <a:gd name="connsiteY18" fmla="*/ 663942 h 1000116"/>
                  <a:gd name="connsiteX19" fmla="*/ 262815 w 571145"/>
                  <a:gd name="connsiteY19" fmla="*/ 534527 h 1000116"/>
                  <a:gd name="connsiteX0" fmla="*/ 262815 w 571145"/>
                  <a:gd name="connsiteY0" fmla="*/ 534527 h 1000116"/>
                  <a:gd name="connsiteX1" fmla="*/ 248720 w 571145"/>
                  <a:gd name="connsiteY1" fmla="*/ 399616 h 1000116"/>
                  <a:gd name="connsiteX2" fmla="*/ 200392 w 571145"/>
                  <a:gd name="connsiteY2" fmla="*/ 290432 h 1000116"/>
                  <a:gd name="connsiteX3" fmla="*/ 149592 w 571145"/>
                  <a:gd name="connsiteY3" fmla="*/ 197627 h 1000116"/>
                  <a:gd name="connsiteX4" fmla="*/ 111324 w 571145"/>
                  <a:gd name="connsiteY4" fmla="*/ 116378 h 1000116"/>
                  <a:gd name="connsiteX5" fmla="*/ 106314 w 571145"/>
                  <a:gd name="connsiteY5" fmla="*/ 32357 h 1000116"/>
                  <a:gd name="connsiteX6" fmla="*/ 218740 w 571145"/>
                  <a:gd name="connsiteY6" fmla="*/ 2376 h 1000116"/>
                  <a:gd name="connsiteX7" fmla="*/ 396409 w 571145"/>
                  <a:gd name="connsiteY7" fmla="*/ 88912 h 1000116"/>
                  <a:gd name="connsiteX8" fmla="*/ 534347 w 571145"/>
                  <a:gd name="connsiteY8" fmla="*/ 152850 h 1000116"/>
                  <a:gd name="connsiteX9" fmla="*/ 571009 w 571145"/>
                  <a:gd name="connsiteY9" fmla="*/ 234724 h 1000116"/>
                  <a:gd name="connsiteX10" fmla="*/ 526038 w 571145"/>
                  <a:gd name="connsiteY10" fmla="*/ 369635 h 1000116"/>
                  <a:gd name="connsiteX11" fmla="*/ 473573 w 571145"/>
                  <a:gd name="connsiteY11" fmla="*/ 497052 h 1000116"/>
                  <a:gd name="connsiteX12" fmla="*/ 469006 w 571145"/>
                  <a:gd name="connsiteY12" fmla="*/ 624954 h 1000116"/>
                  <a:gd name="connsiteX13" fmla="*/ 421346 w 571145"/>
                  <a:gd name="connsiteY13" fmla="*/ 805346 h 1000116"/>
                  <a:gd name="connsiteX14" fmla="*/ 321052 w 571145"/>
                  <a:gd name="connsiteY14" fmla="*/ 975969 h 1000116"/>
                  <a:gd name="connsiteX15" fmla="*/ 145941 w 571145"/>
                  <a:gd name="connsiteY15" fmla="*/ 992107 h 1000116"/>
                  <a:gd name="connsiteX16" fmla="*/ 38282 w 571145"/>
                  <a:gd name="connsiteY16" fmla="*/ 910810 h 1000116"/>
                  <a:gd name="connsiteX17" fmla="*/ 828 w 571145"/>
                  <a:gd name="connsiteY17" fmla="*/ 801812 h 1000116"/>
                  <a:gd name="connsiteX18" fmla="*/ 169325 w 571145"/>
                  <a:gd name="connsiteY18" fmla="*/ 663942 h 1000116"/>
                  <a:gd name="connsiteX19" fmla="*/ 262815 w 571145"/>
                  <a:gd name="connsiteY19" fmla="*/ 534527 h 1000116"/>
                  <a:gd name="connsiteX0" fmla="*/ 262815 w 571145"/>
                  <a:gd name="connsiteY0" fmla="*/ 534527 h 1000116"/>
                  <a:gd name="connsiteX1" fmla="*/ 248720 w 571145"/>
                  <a:gd name="connsiteY1" fmla="*/ 399616 h 1000116"/>
                  <a:gd name="connsiteX2" fmla="*/ 200392 w 571145"/>
                  <a:gd name="connsiteY2" fmla="*/ 290432 h 1000116"/>
                  <a:gd name="connsiteX3" fmla="*/ 149592 w 571145"/>
                  <a:gd name="connsiteY3" fmla="*/ 197627 h 1000116"/>
                  <a:gd name="connsiteX4" fmla="*/ 111324 w 571145"/>
                  <a:gd name="connsiteY4" fmla="*/ 116378 h 1000116"/>
                  <a:gd name="connsiteX5" fmla="*/ 106314 w 571145"/>
                  <a:gd name="connsiteY5" fmla="*/ 32357 h 1000116"/>
                  <a:gd name="connsiteX6" fmla="*/ 218740 w 571145"/>
                  <a:gd name="connsiteY6" fmla="*/ 2376 h 1000116"/>
                  <a:gd name="connsiteX7" fmla="*/ 396409 w 571145"/>
                  <a:gd name="connsiteY7" fmla="*/ 88912 h 1000116"/>
                  <a:gd name="connsiteX8" fmla="*/ 534347 w 571145"/>
                  <a:gd name="connsiteY8" fmla="*/ 152850 h 1000116"/>
                  <a:gd name="connsiteX9" fmla="*/ 571009 w 571145"/>
                  <a:gd name="connsiteY9" fmla="*/ 234724 h 1000116"/>
                  <a:gd name="connsiteX10" fmla="*/ 526038 w 571145"/>
                  <a:gd name="connsiteY10" fmla="*/ 369635 h 1000116"/>
                  <a:gd name="connsiteX11" fmla="*/ 473573 w 571145"/>
                  <a:gd name="connsiteY11" fmla="*/ 497052 h 1000116"/>
                  <a:gd name="connsiteX12" fmla="*/ 449518 w 571145"/>
                  <a:gd name="connsiteY12" fmla="*/ 609172 h 1000116"/>
                  <a:gd name="connsiteX13" fmla="*/ 421346 w 571145"/>
                  <a:gd name="connsiteY13" fmla="*/ 805346 h 1000116"/>
                  <a:gd name="connsiteX14" fmla="*/ 321052 w 571145"/>
                  <a:gd name="connsiteY14" fmla="*/ 975969 h 1000116"/>
                  <a:gd name="connsiteX15" fmla="*/ 145941 w 571145"/>
                  <a:gd name="connsiteY15" fmla="*/ 992107 h 1000116"/>
                  <a:gd name="connsiteX16" fmla="*/ 38282 w 571145"/>
                  <a:gd name="connsiteY16" fmla="*/ 910810 h 1000116"/>
                  <a:gd name="connsiteX17" fmla="*/ 828 w 571145"/>
                  <a:gd name="connsiteY17" fmla="*/ 801812 h 1000116"/>
                  <a:gd name="connsiteX18" fmla="*/ 169325 w 571145"/>
                  <a:gd name="connsiteY18" fmla="*/ 663942 h 1000116"/>
                  <a:gd name="connsiteX19" fmla="*/ 262815 w 571145"/>
                  <a:gd name="connsiteY19" fmla="*/ 534527 h 1000116"/>
                  <a:gd name="connsiteX0" fmla="*/ 262815 w 571145"/>
                  <a:gd name="connsiteY0" fmla="*/ 534527 h 1000116"/>
                  <a:gd name="connsiteX1" fmla="*/ 248720 w 571145"/>
                  <a:gd name="connsiteY1" fmla="*/ 399616 h 1000116"/>
                  <a:gd name="connsiteX2" fmla="*/ 200392 w 571145"/>
                  <a:gd name="connsiteY2" fmla="*/ 290432 h 1000116"/>
                  <a:gd name="connsiteX3" fmla="*/ 149592 w 571145"/>
                  <a:gd name="connsiteY3" fmla="*/ 197627 h 1000116"/>
                  <a:gd name="connsiteX4" fmla="*/ 111324 w 571145"/>
                  <a:gd name="connsiteY4" fmla="*/ 116378 h 1000116"/>
                  <a:gd name="connsiteX5" fmla="*/ 106314 w 571145"/>
                  <a:gd name="connsiteY5" fmla="*/ 32357 h 1000116"/>
                  <a:gd name="connsiteX6" fmla="*/ 218740 w 571145"/>
                  <a:gd name="connsiteY6" fmla="*/ 2376 h 1000116"/>
                  <a:gd name="connsiteX7" fmla="*/ 396409 w 571145"/>
                  <a:gd name="connsiteY7" fmla="*/ 88912 h 1000116"/>
                  <a:gd name="connsiteX8" fmla="*/ 534347 w 571145"/>
                  <a:gd name="connsiteY8" fmla="*/ 152850 h 1000116"/>
                  <a:gd name="connsiteX9" fmla="*/ 571009 w 571145"/>
                  <a:gd name="connsiteY9" fmla="*/ 234724 h 1000116"/>
                  <a:gd name="connsiteX10" fmla="*/ 526038 w 571145"/>
                  <a:gd name="connsiteY10" fmla="*/ 369635 h 1000116"/>
                  <a:gd name="connsiteX11" fmla="*/ 514964 w 571145"/>
                  <a:gd name="connsiteY11" fmla="*/ 486315 h 1000116"/>
                  <a:gd name="connsiteX12" fmla="*/ 449518 w 571145"/>
                  <a:gd name="connsiteY12" fmla="*/ 609172 h 1000116"/>
                  <a:gd name="connsiteX13" fmla="*/ 421346 w 571145"/>
                  <a:gd name="connsiteY13" fmla="*/ 805346 h 1000116"/>
                  <a:gd name="connsiteX14" fmla="*/ 321052 w 571145"/>
                  <a:gd name="connsiteY14" fmla="*/ 975969 h 1000116"/>
                  <a:gd name="connsiteX15" fmla="*/ 145941 w 571145"/>
                  <a:gd name="connsiteY15" fmla="*/ 992107 h 1000116"/>
                  <a:gd name="connsiteX16" fmla="*/ 38282 w 571145"/>
                  <a:gd name="connsiteY16" fmla="*/ 910810 h 1000116"/>
                  <a:gd name="connsiteX17" fmla="*/ 828 w 571145"/>
                  <a:gd name="connsiteY17" fmla="*/ 801812 h 1000116"/>
                  <a:gd name="connsiteX18" fmla="*/ 169325 w 571145"/>
                  <a:gd name="connsiteY18" fmla="*/ 663942 h 1000116"/>
                  <a:gd name="connsiteX19" fmla="*/ 262815 w 571145"/>
                  <a:gd name="connsiteY19" fmla="*/ 534527 h 1000116"/>
                  <a:gd name="connsiteX0" fmla="*/ 262815 w 571145"/>
                  <a:gd name="connsiteY0" fmla="*/ 534527 h 1000116"/>
                  <a:gd name="connsiteX1" fmla="*/ 248720 w 571145"/>
                  <a:gd name="connsiteY1" fmla="*/ 399616 h 1000116"/>
                  <a:gd name="connsiteX2" fmla="*/ 200392 w 571145"/>
                  <a:gd name="connsiteY2" fmla="*/ 290432 h 1000116"/>
                  <a:gd name="connsiteX3" fmla="*/ 149592 w 571145"/>
                  <a:gd name="connsiteY3" fmla="*/ 197627 h 1000116"/>
                  <a:gd name="connsiteX4" fmla="*/ 111324 w 571145"/>
                  <a:gd name="connsiteY4" fmla="*/ 116378 h 1000116"/>
                  <a:gd name="connsiteX5" fmla="*/ 106314 w 571145"/>
                  <a:gd name="connsiteY5" fmla="*/ 32357 h 1000116"/>
                  <a:gd name="connsiteX6" fmla="*/ 218740 w 571145"/>
                  <a:gd name="connsiteY6" fmla="*/ 2376 h 1000116"/>
                  <a:gd name="connsiteX7" fmla="*/ 396409 w 571145"/>
                  <a:gd name="connsiteY7" fmla="*/ 88912 h 1000116"/>
                  <a:gd name="connsiteX8" fmla="*/ 534347 w 571145"/>
                  <a:gd name="connsiteY8" fmla="*/ 152850 h 1000116"/>
                  <a:gd name="connsiteX9" fmla="*/ 571009 w 571145"/>
                  <a:gd name="connsiteY9" fmla="*/ 234724 h 1000116"/>
                  <a:gd name="connsiteX10" fmla="*/ 526038 w 571145"/>
                  <a:gd name="connsiteY10" fmla="*/ 369635 h 1000116"/>
                  <a:gd name="connsiteX11" fmla="*/ 514964 w 571145"/>
                  <a:gd name="connsiteY11" fmla="*/ 486315 h 1000116"/>
                  <a:gd name="connsiteX12" fmla="*/ 476483 w 571145"/>
                  <a:gd name="connsiteY12" fmla="*/ 621526 h 1000116"/>
                  <a:gd name="connsiteX13" fmla="*/ 421346 w 571145"/>
                  <a:gd name="connsiteY13" fmla="*/ 805346 h 1000116"/>
                  <a:gd name="connsiteX14" fmla="*/ 321052 w 571145"/>
                  <a:gd name="connsiteY14" fmla="*/ 975969 h 1000116"/>
                  <a:gd name="connsiteX15" fmla="*/ 145941 w 571145"/>
                  <a:gd name="connsiteY15" fmla="*/ 992107 h 1000116"/>
                  <a:gd name="connsiteX16" fmla="*/ 38282 w 571145"/>
                  <a:gd name="connsiteY16" fmla="*/ 910810 h 1000116"/>
                  <a:gd name="connsiteX17" fmla="*/ 828 w 571145"/>
                  <a:gd name="connsiteY17" fmla="*/ 801812 h 1000116"/>
                  <a:gd name="connsiteX18" fmla="*/ 169325 w 571145"/>
                  <a:gd name="connsiteY18" fmla="*/ 663942 h 1000116"/>
                  <a:gd name="connsiteX19" fmla="*/ 262815 w 571145"/>
                  <a:gd name="connsiteY19" fmla="*/ 534527 h 1000116"/>
                  <a:gd name="connsiteX0" fmla="*/ 262815 w 577135"/>
                  <a:gd name="connsiteY0" fmla="*/ 534527 h 1000116"/>
                  <a:gd name="connsiteX1" fmla="*/ 248720 w 577135"/>
                  <a:gd name="connsiteY1" fmla="*/ 399616 h 1000116"/>
                  <a:gd name="connsiteX2" fmla="*/ 200392 w 577135"/>
                  <a:gd name="connsiteY2" fmla="*/ 290432 h 1000116"/>
                  <a:gd name="connsiteX3" fmla="*/ 149592 w 577135"/>
                  <a:gd name="connsiteY3" fmla="*/ 197627 h 1000116"/>
                  <a:gd name="connsiteX4" fmla="*/ 111324 w 577135"/>
                  <a:gd name="connsiteY4" fmla="*/ 116378 h 1000116"/>
                  <a:gd name="connsiteX5" fmla="*/ 106314 w 577135"/>
                  <a:gd name="connsiteY5" fmla="*/ 32357 h 1000116"/>
                  <a:gd name="connsiteX6" fmla="*/ 218740 w 577135"/>
                  <a:gd name="connsiteY6" fmla="*/ 2376 h 1000116"/>
                  <a:gd name="connsiteX7" fmla="*/ 396409 w 577135"/>
                  <a:gd name="connsiteY7" fmla="*/ 88912 h 1000116"/>
                  <a:gd name="connsiteX8" fmla="*/ 534347 w 577135"/>
                  <a:gd name="connsiteY8" fmla="*/ 152850 h 1000116"/>
                  <a:gd name="connsiteX9" fmla="*/ 571009 w 577135"/>
                  <a:gd name="connsiteY9" fmla="*/ 234724 h 1000116"/>
                  <a:gd name="connsiteX10" fmla="*/ 571432 w 577135"/>
                  <a:gd name="connsiteY10" fmla="*/ 365301 h 1000116"/>
                  <a:gd name="connsiteX11" fmla="*/ 514964 w 577135"/>
                  <a:gd name="connsiteY11" fmla="*/ 486315 h 1000116"/>
                  <a:gd name="connsiteX12" fmla="*/ 476483 w 577135"/>
                  <a:gd name="connsiteY12" fmla="*/ 621526 h 1000116"/>
                  <a:gd name="connsiteX13" fmla="*/ 421346 w 577135"/>
                  <a:gd name="connsiteY13" fmla="*/ 805346 h 1000116"/>
                  <a:gd name="connsiteX14" fmla="*/ 321052 w 577135"/>
                  <a:gd name="connsiteY14" fmla="*/ 975969 h 1000116"/>
                  <a:gd name="connsiteX15" fmla="*/ 145941 w 577135"/>
                  <a:gd name="connsiteY15" fmla="*/ 992107 h 1000116"/>
                  <a:gd name="connsiteX16" fmla="*/ 38282 w 577135"/>
                  <a:gd name="connsiteY16" fmla="*/ 910810 h 1000116"/>
                  <a:gd name="connsiteX17" fmla="*/ 828 w 577135"/>
                  <a:gd name="connsiteY17" fmla="*/ 801812 h 1000116"/>
                  <a:gd name="connsiteX18" fmla="*/ 169325 w 577135"/>
                  <a:gd name="connsiteY18" fmla="*/ 663942 h 1000116"/>
                  <a:gd name="connsiteX19" fmla="*/ 262815 w 577135"/>
                  <a:gd name="connsiteY19" fmla="*/ 534527 h 1000116"/>
                  <a:gd name="connsiteX0" fmla="*/ 262815 w 575046"/>
                  <a:gd name="connsiteY0" fmla="*/ 534527 h 1000116"/>
                  <a:gd name="connsiteX1" fmla="*/ 248720 w 575046"/>
                  <a:gd name="connsiteY1" fmla="*/ 399616 h 1000116"/>
                  <a:gd name="connsiteX2" fmla="*/ 200392 w 575046"/>
                  <a:gd name="connsiteY2" fmla="*/ 290432 h 1000116"/>
                  <a:gd name="connsiteX3" fmla="*/ 149592 w 575046"/>
                  <a:gd name="connsiteY3" fmla="*/ 197627 h 1000116"/>
                  <a:gd name="connsiteX4" fmla="*/ 111324 w 575046"/>
                  <a:gd name="connsiteY4" fmla="*/ 116378 h 1000116"/>
                  <a:gd name="connsiteX5" fmla="*/ 106314 w 575046"/>
                  <a:gd name="connsiteY5" fmla="*/ 32357 h 1000116"/>
                  <a:gd name="connsiteX6" fmla="*/ 218740 w 575046"/>
                  <a:gd name="connsiteY6" fmla="*/ 2376 h 1000116"/>
                  <a:gd name="connsiteX7" fmla="*/ 396409 w 575046"/>
                  <a:gd name="connsiteY7" fmla="*/ 88912 h 1000116"/>
                  <a:gd name="connsiteX8" fmla="*/ 534347 w 575046"/>
                  <a:gd name="connsiteY8" fmla="*/ 152850 h 1000116"/>
                  <a:gd name="connsiteX9" fmla="*/ 571009 w 575046"/>
                  <a:gd name="connsiteY9" fmla="*/ 234724 h 1000116"/>
                  <a:gd name="connsiteX10" fmla="*/ 571432 w 575046"/>
                  <a:gd name="connsiteY10" fmla="*/ 365301 h 1000116"/>
                  <a:gd name="connsiteX11" fmla="*/ 547139 w 575046"/>
                  <a:gd name="connsiteY11" fmla="*/ 483922 h 1000116"/>
                  <a:gd name="connsiteX12" fmla="*/ 476483 w 575046"/>
                  <a:gd name="connsiteY12" fmla="*/ 621526 h 1000116"/>
                  <a:gd name="connsiteX13" fmla="*/ 421346 w 575046"/>
                  <a:gd name="connsiteY13" fmla="*/ 805346 h 1000116"/>
                  <a:gd name="connsiteX14" fmla="*/ 321052 w 575046"/>
                  <a:gd name="connsiteY14" fmla="*/ 975969 h 1000116"/>
                  <a:gd name="connsiteX15" fmla="*/ 145941 w 575046"/>
                  <a:gd name="connsiteY15" fmla="*/ 992107 h 1000116"/>
                  <a:gd name="connsiteX16" fmla="*/ 38282 w 575046"/>
                  <a:gd name="connsiteY16" fmla="*/ 910810 h 1000116"/>
                  <a:gd name="connsiteX17" fmla="*/ 828 w 575046"/>
                  <a:gd name="connsiteY17" fmla="*/ 801812 h 1000116"/>
                  <a:gd name="connsiteX18" fmla="*/ 169325 w 575046"/>
                  <a:gd name="connsiteY18" fmla="*/ 663942 h 1000116"/>
                  <a:gd name="connsiteX19" fmla="*/ 262815 w 575046"/>
                  <a:gd name="connsiteY19" fmla="*/ 534527 h 1000116"/>
                  <a:gd name="connsiteX0" fmla="*/ 262815 w 575046"/>
                  <a:gd name="connsiteY0" fmla="*/ 534527 h 1000116"/>
                  <a:gd name="connsiteX1" fmla="*/ 248720 w 575046"/>
                  <a:gd name="connsiteY1" fmla="*/ 399616 h 1000116"/>
                  <a:gd name="connsiteX2" fmla="*/ 200392 w 575046"/>
                  <a:gd name="connsiteY2" fmla="*/ 290432 h 1000116"/>
                  <a:gd name="connsiteX3" fmla="*/ 149592 w 575046"/>
                  <a:gd name="connsiteY3" fmla="*/ 197627 h 1000116"/>
                  <a:gd name="connsiteX4" fmla="*/ 111324 w 575046"/>
                  <a:gd name="connsiteY4" fmla="*/ 116378 h 1000116"/>
                  <a:gd name="connsiteX5" fmla="*/ 106314 w 575046"/>
                  <a:gd name="connsiteY5" fmla="*/ 32357 h 1000116"/>
                  <a:gd name="connsiteX6" fmla="*/ 218740 w 575046"/>
                  <a:gd name="connsiteY6" fmla="*/ 2376 h 1000116"/>
                  <a:gd name="connsiteX7" fmla="*/ 396409 w 575046"/>
                  <a:gd name="connsiteY7" fmla="*/ 88912 h 1000116"/>
                  <a:gd name="connsiteX8" fmla="*/ 534347 w 575046"/>
                  <a:gd name="connsiteY8" fmla="*/ 152850 h 1000116"/>
                  <a:gd name="connsiteX9" fmla="*/ 571009 w 575046"/>
                  <a:gd name="connsiteY9" fmla="*/ 234724 h 1000116"/>
                  <a:gd name="connsiteX10" fmla="*/ 571432 w 575046"/>
                  <a:gd name="connsiteY10" fmla="*/ 365301 h 1000116"/>
                  <a:gd name="connsiteX11" fmla="*/ 547139 w 575046"/>
                  <a:gd name="connsiteY11" fmla="*/ 483922 h 1000116"/>
                  <a:gd name="connsiteX12" fmla="*/ 497707 w 575046"/>
                  <a:gd name="connsiteY12" fmla="*/ 632393 h 1000116"/>
                  <a:gd name="connsiteX13" fmla="*/ 421346 w 575046"/>
                  <a:gd name="connsiteY13" fmla="*/ 805346 h 1000116"/>
                  <a:gd name="connsiteX14" fmla="*/ 321052 w 575046"/>
                  <a:gd name="connsiteY14" fmla="*/ 975969 h 1000116"/>
                  <a:gd name="connsiteX15" fmla="*/ 145941 w 575046"/>
                  <a:gd name="connsiteY15" fmla="*/ 992107 h 1000116"/>
                  <a:gd name="connsiteX16" fmla="*/ 38282 w 575046"/>
                  <a:gd name="connsiteY16" fmla="*/ 910810 h 1000116"/>
                  <a:gd name="connsiteX17" fmla="*/ 828 w 575046"/>
                  <a:gd name="connsiteY17" fmla="*/ 801812 h 1000116"/>
                  <a:gd name="connsiteX18" fmla="*/ 169325 w 575046"/>
                  <a:gd name="connsiteY18" fmla="*/ 663942 h 1000116"/>
                  <a:gd name="connsiteX19" fmla="*/ 262815 w 575046"/>
                  <a:gd name="connsiteY19" fmla="*/ 534527 h 1000116"/>
                  <a:gd name="connsiteX0" fmla="*/ 262815 w 575046"/>
                  <a:gd name="connsiteY0" fmla="*/ 535057 h 1000646"/>
                  <a:gd name="connsiteX1" fmla="*/ 248720 w 575046"/>
                  <a:gd name="connsiteY1" fmla="*/ 400146 h 1000646"/>
                  <a:gd name="connsiteX2" fmla="*/ 200392 w 575046"/>
                  <a:gd name="connsiteY2" fmla="*/ 290962 h 1000646"/>
                  <a:gd name="connsiteX3" fmla="*/ 149592 w 575046"/>
                  <a:gd name="connsiteY3" fmla="*/ 198157 h 1000646"/>
                  <a:gd name="connsiteX4" fmla="*/ 104904 w 575046"/>
                  <a:gd name="connsiteY4" fmla="*/ 152806 h 1000646"/>
                  <a:gd name="connsiteX5" fmla="*/ 106314 w 575046"/>
                  <a:gd name="connsiteY5" fmla="*/ 32887 h 1000646"/>
                  <a:gd name="connsiteX6" fmla="*/ 218740 w 575046"/>
                  <a:gd name="connsiteY6" fmla="*/ 2906 h 1000646"/>
                  <a:gd name="connsiteX7" fmla="*/ 396409 w 575046"/>
                  <a:gd name="connsiteY7" fmla="*/ 89442 h 1000646"/>
                  <a:gd name="connsiteX8" fmla="*/ 534347 w 575046"/>
                  <a:gd name="connsiteY8" fmla="*/ 153380 h 1000646"/>
                  <a:gd name="connsiteX9" fmla="*/ 571009 w 575046"/>
                  <a:gd name="connsiteY9" fmla="*/ 235254 h 1000646"/>
                  <a:gd name="connsiteX10" fmla="*/ 571432 w 575046"/>
                  <a:gd name="connsiteY10" fmla="*/ 365831 h 1000646"/>
                  <a:gd name="connsiteX11" fmla="*/ 547139 w 575046"/>
                  <a:gd name="connsiteY11" fmla="*/ 484452 h 1000646"/>
                  <a:gd name="connsiteX12" fmla="*/ 497707 w 575046"/>
                  <a:gd name="connsiteY12" fmla="*/ 632923 h 1000646"/>
                  <a:gd name="connsiteX13" fmla="*/ 421346 w 575046"/>
                  <a:gd name="connsiteY13" fmla="*/ 805876 h 1000646"/>
                  <a:gd name="connsiteX14" fmla="*/ 321052 w 575046"/>
                  <a:gd name="connsiteY14" fmla="*/ 976499 h 1000646"/>
                  <a:gd name="connsiteX15" fmla="*/ 145941 w 575046"/>
                  <a:gd name="connsiteY15" fmla="*/ 992637 h 1000646"/>
                  <a:gd name="connsiteX16" fmla="*/ 38282 w 575046"/>
                  <a:gd name="connsiteY16" fmla="*/ 911340 h 1000646"/>
                  <a:gd name="connsiteX17" fmla="*/ 828 w 575046"/>
                  <a:gd name="connsiteY17" fmla="*/ 802342 h 1000646"/>
                  <a:gd name="connsiteX18" fmla="*/ 169325 w 575046"/>
                  <a:gd name="connsiteY18" fmla="*/ 664472 h 1000646"/>
                  <a:gd name="connsiteX19" fmla="*/ 262815 w 575046"/>
                  <a:gd name="connsiteY19" fmla="*/ 535057 h 1000646"/>
                  <a:gd name="connsiteX0" fmla="*/ 262815 w 575046"/>
                  <a:gd name="connsiteY0" fmla="*/ 535057 h 1000646"/>
                  <a:gd name="connsiteX1" fmla="*/ 248720 w 575046"/>
                  <a:gd name="connsiteY1" fmla="*/ 400146 h 1000646"/>
                  <a:gd name="connsiteX2" fmla="*/ 200392 w 575046"/>
                  <a:gd name="connsiteY2" fmla="*/ 290962 h 1000646"/>
                  <a:gd name="connsiteX3" fmla="*/ 136224 w 575046"/>
                  <a:gd name="connsiteY3" fmla="*/ 253718 h 1000646"/>
                  <a:gd name="connsiteX4" fmla="*/ 104904 w 575046"/>
                  <a:gd name="connsiteY4" fmla="*/ 152806 h 1000646"/>
                  <a:gd name="connsiteX5" fmla="*/ 106314 w 575046"/>
                  <a:gd name="connsiteY5" fmla="*/ 32887 h 1000646"/>
                  <a:gd name="connsiteX6" fmla="*/ 218740 w 575046"/>
                  <a:gd name="connsiteY6" fmla="*/ 2906 h 1000646"/>
                  <a:gd name="connsiteX7" fmla="*/ 396409 w 575046"/>
                  <a:gd name="connsiteY7" fmla="*/ 89442 h 1000646"/>
                  <a:gd name="connsiteX8" fmla="*/ 534347 w 575046"/>
                  <a:gd name="connsiteY8" fmla="*/ 153380 h 1000646"/>
                  <a:gd name="connsiteX9" fmla="*/ 571009 w 575046"/>
                  <a:gd name="connsiteY9" fmla="*/ 235254 h 1000646"/>
                  <a:gd name="connsiteX10" fmla="*/ 571432 w 575046"/>
                  <a:gd name="connsiteY10" fmla="*/ 365831 h 1000646"/>
                  <a:gd name="connsiteX11" fmla="*/ 547139 w 575046"/>
                  <a:gd name="connsiteY11" fmla="*/ 484452 h 1000646"/>
                  <a:gd name="connsiteX12" fmla="*/ 497707 w 575046"/>
                  <a:gd name="connsiteY12" fmla="*/ 632923 h 1000646"/>
                  <a:gd name="connsiteX13" fmla="*/ 421346 w 575046"/>
                  <a:gd name="connsiteY13" fmla="*/ 805876 h 1000646"/>
                  <a:gd name="connsiteX14" fmla="*/ 321052 w 575046"/>
                  <a:gd name="connsiteY14" fmla="*/ 976499 h 1000646"/>
                  <a:gd name="connsiteX15" fmla="*/ 145941 w 575046"/>
                  <a:gd name="connsiteY15" fmla="*/ 992637 h 1000646"/>
                  <a:gd name="connsiteX16" fmla="*/ 38282 w 575046"/>
                  <a:gd name="connsiteY16" fmla="*/ 911340 h 1000646"/>
                  <a:gd name="connsiteX17" fmla="*/ 828 w 575046"/>
                  <a:gd name="connsiteY17" fmla="*/ 802342 h 1000646"/>
                  <a:gd name="connsiteX18" fmla="*/ 169325 w 575046"/>
                  <a:gd name="connsiteY18" fmla="*/ 664472 h 1000646"/>
                  <a:gd name="connsiteX19" fmla="*/ 262815 w 575046"/>
                  <a:gd name="connsiteY19" fmla="*/ 535057 h 1000646"/>
                  <a:gd name="connsiteX0" fmla="*/ 262815 w 575046"/>
                  <a:gd name="connsiteY0" fmla="*/ 535057 h 1000646"/>
                  <a:gd name="connsiteX1" fmla="*/ 248720 w 575046"/>
                  <a:gd name="connsiteY1" fmla="*/ 400146 h 1000646"/>
                  <a:gd name="connsiteX2" fmla="*/ 190498 w 575046"/>
                  <a:gd name="connsiteY2" fmla="*/ 336690 h 1000646"/>
                  <a:gd name="connsiteX3" fmla="*/ 136224 w 575046"/>
                  <a:gd name="connsiteY3" fmla="*/ 253718 h 1000646"/>
                  <a:gd name="connsiteX4" fmla="*/ 104904 w 575046"/>
                  <a:gd name="connsiteY4" fmla="*/ 152806 h 1000646"/>
                  <a:gd name="connsiteX5" fmla="*/ 106314 w 575046"/>
                  <a:gd name="connsiteY5" fmla="*/ 32887 h 1000646"/>
                  <a:gd name="connsiteX6" fmla="*/ 218740 w 575046"/>
                  <a:gd name="connsiteY6" fmla="*/ 2906 h 1000646"/>
                  <a:gd name="connsiteX7" fmla="*/ 396409 w 575046"/>
                  <a:gd name="connsiteY7" fmla="*/ 89442 h 1000646"/>
                  <a:gd name="connsiteX8" fmla="*/ 534347 w 575046"/>
                  <a:gd name="connsiteY8" fmla="*/ 153380 h 1000646"/>
                  <a:gd name="connsiteX9" fmla="*/ 571009 w 575046"/>
                  <a:gd name="connsiteY9" fmla="*/ 235254 h 1000646"/>
                  <a:gd name="connsiteX10" fmla="*/ 571432 w 575046"/>
                  <a:gd name="connsiteY10" fmla="*/ 365831 h 1000646"/>
                  <a:gd name="connsiteX11" fmla="*/ 547139 w 575046"/>
                  <a:gd name="connsiteY11" fmla="*/ 484452 h 1000646"/>
                  <a:gd name="connsiteX12" fmla="*/ 497707 w 575046"/>
                  <a:gd name="connsiteY12" fmla="*/ 632923 h 1000646"/>
                  <a:gd name="connsiteX13" fmla="*/ 421346 w 575046"/>
                  <a:gd name="connsiteY13" fmla="*/ 805876 h 1000646"/>
                  <a:gd name="connsiteX14" fmla="*/ 321052 w 575046"/>
                  <a:gd name="connsiteY14" fmla="*/ 976499 h 1000646"/>
                  <a:gd name="connsiteX15" fmla="*/ 145941 w 575046"/>
                  <a:gd name="connsiteY15" fmla="*/ 992637 h 1000646"/>
                  <a:gd name="connsiteX16" fmla="*/ 38282 w 575046"/>
                  <a:gd name="connsiteY16" fmla="*/ 911340 h 1000646"/>
                  <a:gd name="connsiteX17" fmla="*/ 828 w 575046"/>
                  <a:gd name="connsiteY17" fmla="*/ 802342 h 1000646"/>
                  <a:gd name="connsiteX18" fmla="*/ 169325 w 575046"/>
                  <a:gd name="connsiteY18" fmla="*/ 664472 h 1000646"/>
                  <a:gd name="connsiteX19" fmla="*/ 262815 w 575046"/>
                  <a:gd name="connsiteY19" fmla="*/ 535057 h 1000646"/>
                  <a:gd name="connsiteX0" fmla="*/ 262815 w 575046"/>
                  <a:gd name="connsiteY0" fmla="*/ 535057 h 1000646"/>
                  <a:gd name="connsiteX1" fmla="*/ 245245 w 575046"/>
                  <a:gd name="connsiteY1" fmla="*/ 409978 h 1000646"/>
                  <a:gd name="connsiteX2" fmla="*/ 190498 w 575046"/>
                  <a:gd name="connsiteY2" fmla="*/ 336690 h 1000646"/>
                  <a:gd name="connsiteX3" fmla="*/ 136224 w 575046"/>
                  <a:gd name="connsiteY3" fmla="*/ 253718 h 1000646"/>
                  <a:gd name="connsiteX4" fmla="*/ 104904 w 575046"/>
                  <a:gd name="connsiteY4" fmla="*/ 152806 h 1000646"/>
                  <a:gd name="connsiteX5" fmla="*/ 106314 w 575046"/>
                  <a:gd name="connsiteY5" fmla="*/ 32887 h 1000646"/>
                  <a:gd name="connsiteX6" fmla="*/ 218740 w 575046"/>
                  <a:gd name="connsiteY6" fmla="*/ 2906 h 1000646"/>
                  <a:gd name="connsiteX7" fmla="*/ 396409 w 575046"/>
                  <a:gd name="connsiteY7" fmla="*/ 89442 h 1000646"/>
                  <a:gd name="connsiteX8" fmla="*/ 534347 w 575046"/>
                  <a:gd name="connsiteY8" fmla="*/ 153380 h 1000646"/>
                  <a:gd name="connsiteX9" fmla="*/ 571009 w 575046"/>
                  <a:gd name="connsiteY9" fmla="*/ 235254 h 1000646"/>
                  <a:gd name="connsiteX10" fmla="*/ 571432 w 575046"/>
                  <a:gd name="connsiteY10" fmla="*/ 365831 h 1000646"/>
                  <a:gd name="connsiteX11" fmla="*/ 547139 w 575046"/>
                  <a:gd name="connsiteY11" fmla="*/ 484452 h 1000646"/>
                  <a:gd name="connsiteX12" fmla="*/ 497707 w 575046"/>
                  <a:gd name="connsiteY12" fmla="*/ 632923 h 1000646"/>
                  <a:gd name="connsiteX13" fmla="*/ 421346 w 575046"/>
                  <a:gd name="connsiteY13" fmla="*/ 805876 h 1000646"/>
                  <a:gd name="connsiteX14" fmla="*/ 321052 w 575046"/>
                  <a:gd name="connsiteY14" fmla="*/ 976499 h 1000646"/>
                  <a:gd name="connsiteX15" fmla="*/ 145941 w 575046"/>
                  <a:gd name="connsiteY15" fmla="*/ 992637 h 1000646"/>
                  <a:gd name="connsiteX16" fmla="*/ 38282 w 575046"/>
                  <a:gd name="connsiteY16" fmla="*/ 911340 h 1000646"/>
                  <a:gd name="connsiteX17" fmla="*/ 828 w 575046"/>
                  <a:gd name="connsiteY17" fmla="*/ 802342 h 1000646"/>
                  <a:gd name="connsiteX18" fmla="*/ 169325 w 575046"/>
                  <a:gd name="connsiteY18" fmla="*/ 664472 h 1000646"/>
                  <a:gd name="connsiteX19" fmla="*/ 262815 w 575046"/>
                  <a:gd name="connsiteY19" fmla="*/ 535057 h 1000646"/>
                  <a:gd name="connsiteX0" fmla="*/ 296729 w 575046"/>
                  <a:gd name="connsiteY0" fmla="*/ 527747 h 1000646"/>
                  <a:gd name="connsiteX1" fmla="*/ 245245 w 575046"/>
                  <a:gd name="connsiteY1" fmla="*/ 409978 h 1000646"/>
                  <a:gd name="connsiteX2" fmla="*/ 190498 w 575046"/>
                  <a:gd name="connsiteY2" fmla="*/ 336690 h 1000646"/>
                  <a:gd name="connsiteX3" fmla="*/ 136224 w 575046"/>
                  <a:gd name="connsiteY3" fmla="*/ 253718 h 1000646"/>
                  <a:gd name="connsiteX4" fmla="*/ 104904 w 575046"/>
                  <a:gd name="connsiteY4" fmla="*/ 152806 h 1000646"/>
                  <a:gd name="connsiteX5" fmla="*/ 106314 w 575046"/>
                  <a:gd name="connsiteY5" fmla="*/ 32887 h 1000646"/>
                  <a:gd name="connsiteX6" fmla="*/ 218740 w 575046"/>
                  <a:gd name="connsiteY6" fmla="*/ 2906 h 1000646"/>
                  <a:gd name="connsiteX7" fmla="*/ 396409 w 575046"/>
                  <a:gd name="connsiteY7" fmla="*/ 89442 h 1000646"/>
                  <a:gd name="connsiteX8" fmla="*/ 534347 w 575046"/>
                  <a:gd name="connsiteY8" fmla="*/ 153380 h 1000646"/>
                  <a:gd name="connsiteX9" fmla="*/ 571009 w 575046"/>
                  <a:gd name="connsiteY9" fmla="*/ 235254 h 1000646"/>
                  <a:gd name="connsiteX10" fmla="*/ 571432 w 575046"/>
                  <a:gd name="connsiteY10" fmla="*/ 365831 h 1000646"/>
                  <a:gd name="connsiteX11" fmla="*/ 547139 w 575046"/>
                  <a:gd name="connsiteY11" fmla="*/ 484452 h 1000646"/>
                  <a:gd name="connsiteX12" fmla="*/ 497707 w 575046"/>
                  <a:gd name="connsiteY12" fmla="*/ 632923 h 1000646"/>
                  <a:gd name="connsiteX13" fmla="*/ 421346 w 575046"/>
                  <a:gd name="connsiteY13" fmla="*/ 805876 h 1000646"/>
                  <a:gd name="connsiteX14" fmla="*/ 321052 w 575046"/>
                  <a:gd name="connsiteY14" fmla="*/ 976499 h 1000646"/>
                  <a:gd name="connsiteX15" fmla="*/ 145941 w 575046"/>
                  <a:gd name="connsiteY15" fmla="*/ 992637 h 1000646"/>
                  <a:gd name="connsiteX16" fmla="*/ 38282 w 575046"/>
                  <a:gd name="connsiteY16" fmla="*/ 911340 h 1000646"/>
                  <a:gd name="connsiteX17" fmla="*/ 828 w 575046"/>
                  <a:gd name="connsiteY17" fmla="*/ 802342 h 1000646"/>
                  <a:gd name="connsiteX18" fmla="*/ 169325 w 575046"/>
                  <a:gd name="connsiteY18" fmla="*/ 664472 h 1000646"/>
                  <a:gd name="connsiteX19" fmla="*/ 296729 w 575046"/>
                  <a:gd name="connsiteY19" fmla="*/ 527747 h 1000646"/>
                  <a:gd name="connsiteX0" fmla="*/ 296729 w 575046"/>
                  <a:gd name="connsiteY0" fmla="*/ 527747 h 1000646"/>
                  <a:gd name="connsiteX1" fmla="*/ 245245 w 575046"/>
                  <a:gd name="connsiteY1" fmla="*/ 409978 h 1000646"/>
                  <a:gd name="connsiteX2" fmla="*/ 190498 w 575046"/>
                  <a:gd name="connsiteY2" fmla="*/ 336690 h 1000646"/>
                  <a:gd name="connsiteX3" fmla="*/ 136224 w 575046"/>
                  <a:gd name="connsiteY3" fmla="*/ 253718 h 1000646"/>
                  <a:gd name="connsiteX4" fmla="*/ 104904 w 575046"/>
                  <a:gd name="connsiteY4" fmla="*/ 152806 h 1000646"/>
                  <a:gd name="connsiteX5" fmla="*/ 106314 w 575046"/>
                  <a:gd name="connsiteY5" fmla="*/ 32887 h 1000646"/>
                  <a:gd name="connsiteX6" fmla="*/ 218740 w 575046"/>
                  <a:gd name="connsiteY6" fmla="*/ 2906 h 1000646"/>
                  <a:gd name="connsiteX7" fmla="*/ 396409 w 575046"/>
                  <a:gd name="connsiteY7" fmla="*/ 89442 h 1000646"/>
                  <a:gd name="connsiteX8" fmla="*/ 534347 w 575046"/>
                  <a:gd name="connsiteY8" fmla="*/ 153380 h 1000646"/>
                  <a:gd name="connsiteX9" fmla="*/ 571009 w 575046"/>
                  <a:gd name="connsiteY9" fmla="*/ 235254 h 1000646"/>
                  <a:gd name="connsiteX10" fmla="*/ 571432 w 575046"/>
                  <a:gd name="connsiteY10" fmla="*/ 365831 h 1000646"/>
                  <a:gd name="connsiteX11" fmla="*/ 547139 w 575046"/>
                  <a:gd name="connsiteY11" fmla="*/ 484452 h 1000646"/>
                  <a:gd name="connsiteX12" fmla="*/ 497707 w 575046"/>
                  <a:gd name="connsiteY12" fmla="*/ 632923 h 1000646"/>
                  <a:gd name="connsiteX13" fmla="*/ 421346 w 575046"/>
                  <a:gd name="connsiteY13" fmla="*/ 805876 h 1000646"/>
                  <a:gd name="connsiteX14" fmla="*/ 321052 w 575046"/>
                  <a:gd name="connsiteY14" fmla="*/ 976499 h 1000646"/>
                  <a:gd name="connsiteX15" fmla="*/ 145941 w 575046"/>
                  <a:gd name="connsiteY15" fmla="*/ 992637 h 1000646"/>
                  <a:gd name="connsiteX16" fmla="*/ 38282 w 575046"/>
                  <a:gd name="connsiteY16" fmla="*/ 911340 h 1000646"/>
                  <a:gd name="connsiteX17" fmla="*/ 828 w 575046"/>
                  <a:gd name="connsiteY17" fmla="*/ 802342 h 1000646"/>
                  <a:gd name="connsiteX18" fmla="*/ 223405 w 575046"/>
                  <a:gd name="connsiteY18" fmla="*/ 635559 h 1000646"/>
                  <a:gd name="connsiteX19" fmla="*/ 296729 w 575046"/>
                  <a:gd name="connsiteY19" fmla="*/ 527747 h 1000646"/>
                  <a:gd name="connsiteX0" fmla="*/ 296729 w 575046"/>
                  <a:gd name="connsiteY0" fmla="*/ 527747 h 1000646"/>
                  <a:gd name="connsiteX1" fmla="*/ 245245 w 575046"/>
                  <a:gd name="connsiteY1" fmla="*/ 409978 h 1000646"/>
                  <a:gd name="connsiteX2" fmla="*/ 253113 w 575046"/>
                  <a:gd name="connsiteY2" fmla="*/ 336818 h 1000646"/>
                  <a:gd name="connsiteX3" fmla="*/ 136224 w 575046"/>
                  <a:gd name="connsiteY3" fmla="*/ 253718 h 1000646"/>
                  <a:gd name="connsiteX4" fmla="*/ 104904 w 575046"/>
                  <a:gd name="connsiteY4" fmla="*/ 152806 h 1000646"/>
                  <a:gd name="connsiteX5" fmla="*/ 106314 w 575046"/>
                  <a:gd name="connsiteY5" fmla="*/ 32887 h 1000646"/>
                  <a:gd name="connsiteX6" fmla="*/ 218740 w 575046"/>
                  <a:gd name="connsiteY6" fmla="*/ 2906 h 1000646"/>
                  <a:gd name="connsiteX7" fmla="*/ 396409 w 575046"/>
                  <a:gd name="connsiteY7" fmla="*/ 89442 h 1000646"/>
                  <a:gd name="connsiteX8" fmla="*/ 534347 w 575046"/>
                  <a:gd name="connsiteY8" fmla="*/ 153380 h 1000646"/>
                  <a:gd name="connsiteX9" fmla="*/ 571009 w 575046"/>
                  <a:gd name="connsiteY9" fmla="*/ 235254 h 1000646"/>
                  <a:gd name="connsiteX10" fmla="*/ 571432 w 575046"/>
                  <a:gd name="connsiteY10" fmla="*/ 365831 h 1000646"/>
                  <a:gd name="connsiteX11" fmla="*/ 547139 w 575046"/>
                  <a:gd name="connsiteY11" fmla="*/ 484452 h 1000646"/>
                  <a:gd name="connsiteX12" fmla="*/ 497707 w 575046"/>
                  <a:gd name="connsiteY12" fmla="*/ 632923 h 1000646"/>
                  <a:gd name="connsiteX13" fmla="*/ 421346 w 575046"/>
                  <a:gd name="connsiteY13" fmla="*/ 805876 h 1000646"/>
                  <a:gd name="connsiteX14" fmla="*/ 321052 w 575046"/>
                  <a:gd name="connsiteY14" fmla="*/ 976499 h 1000646"/>
                  <a:gd name="connsiteX15" fmla="*/ 145941 w 575046"/>
                  <a:gd name="connsiteY15" fmla="*/ 992637 h 1000646"/>
                  <a:gd name="connsiteX16" fmla="*/ 38282 w 575046"/>
                  <a:gd name="connsiteY16" fmla="*/ 911340 h 1000646"/>
                  <a:gd name="connsiteX17" fmla="*/ 828 w 575046"/>
                  <a:gd name="connsiteY17" fmla="*/ 802342 h 1000646"/>
                  <a:gd name="connsiteX18" fmla="*/ 223405 w 575046"/>
                  <a:gd name="connsiteY18" fmla="*/ 635559 h 1000646"/>
                  <a:gd name="connsiteX19" fmla="*/ 296729 w 575046"/>
                  <a:gd name="connsiteY19" fmla="*/ 527747 h 1000646"/>
                  <a:gd name="connsiteX0" fmla="*/ 296729 w 575046"/>
                  <a:gd name="connsiteY0" fmla="*/ 527747 h 1000646"/>
                  <a:gd name="connsiteX1" fmla="*/ 331350 w 575046"/>
                  <a:gd name="connsiteY1" fmla="*/ 432292 h 1000646"/>
                  <a:gd name="connsiteX2" fmla="*/ 253113 w 575046"/>
                  <a:gd name="connsiteY2" fmla="*/ 336818 h 1000646"/>
                  <a:gd name="connsiteX3" fmla="*/ 136224 w 575046"/>
                  <a:gd name="connsiteY3" fmla="*/ 253718 h 1000646"/>
                  <a:gd name="connsiteX4" fmla="*/ 104904 w 575046"/>
                  <a:gd name="connsiteY4" fmla="*/ 152806 h 1000646"/>
                  <a:gd name="connsiteX5" fmla="*/ 106314 w 575046"/>
                  <a:gd name="connsiteY5" fmla="*/ 32887 h 1000646"/>
                  <a:gd name="connsiteX6" fmla="*/ 218740 w 575046"/>
                  <a:gd name="connsiteY6" fmla="*/ 2906 h 1000646"/>
                  <a:gd name="connsiteX7" fmla="*/ 396409 w 575046"/>
                  <a:gd name="connsiteY7" fmla="*/ 89442 h 1000646"/>
                  <a:gd name="connsiteX8" fmla="*/ 534347 w 575046"/>
                  <a:gd name="connsiteY8" fmla="*/ 153380 h 1000646"/>
                  <a:gd name="connsiteX9" fmla="*/ 571009 w 575046"/>
                  <a:gd name="connsiteY9" fmla="*/ 235254 h 1000646"/>
                  <a:gd name="connsiteX10" fmla="*/ 571432 w 575046"/>
                  <a:gd name="connsiteY10" fmla="*/ 365831 h 1000646"/>
                  <a:gd name="connsiteX11" fmla="*/ 547139 w 575046"/>
                  <a:gd name="connsiteY11" fmla="*/ 484452 h 1000646"/>
                  <a:gd name="connsiteX12" fmla="*/ 497707 w 575046"/>
                  <a:gd name="connsiteY12" fmla="*/ 632923 h 1000646"/>
                  <a:gd name="connsiteX13" fmla="*/ 421346 w 575046"/>
                  <a:gd name="connsiteY13" fmla="*/ 805876 h 1000646"/>
                  <a:gd name="connsiteX14" fmla="*/ 321052 w 575046"/>
                  <a:gd name="connsiteY14" fmla="*/ 976499 h 1000646"/>
                  <a:gd name="connsiteX15" fmla="*/ 145941 w 575046"/>
                  <a:gd name="connsiteY15" fmla="*/ 992637 h 1000646"/>
                  <a:gd name="connsiteX16" fmla="*/ 38282 w 575046"/>
                  <a:gd name="connsiteY16" fmla="*/ 911340 h 1000646"/>
                  <a:gd name="connsiteX17" fmla="*/ 828 w 575046"/>
                  <a:gd name="connsiteY17" fmla="*/ 802342 h 1000646"/>
                  <a:gd name="connsiteX18" fmla="*/ 223405 w 575046"/>
                  <a:gd name="connsiteY18" fmla="*/ 635559 h 1000646"/>
                  <a:gd name="connsiteX19" fmla="*/ 296729 w 575046"/>
                  <a:gd name="connsiteY19" fmla="*/ 527747 h 1000646"/>
                  <a:gd name="connsiteX0" fmla="*/ 329433 w 575046"/>
                  <a:gd name="connsiteY0" fmla="*/ 541588 h 1000646"/>
                  <a:gd name="connsiteX1" fmla="*/ 331350 w 575046"/>
                  <a:gd name="connsiteY1" fmla="*/ 432292 h 1000646"/>
                  <a:gd name="connsiteX2" fmla="*/ 253113 w 575046"/>
                  <a:gd name="connsiteY2" fmla="*/ 336818 h 1000646"/>
                  <a:gd name="connsiteX3" fmla="*/ 136224 w 575046"/>
                  <a:gd name="connsiteY3" fmla="*/ 253718 h 1000646"/>
                  <a:gd name="connsiteX4" fmla="*/ 104904 w 575046"/>
                  <a:gd name="connsiteY4" fmla="*/ 152806 h 1000646"/>
                  <a:gd name="connsiteX5" fmla="*/ 106314 w 575046"/>
                  <a:gd name="connsiteY5" fmla="*/ 32887 h 1000646"/>
                  <a:gd name="connsiteX6" fmla="*/ 218740 w 575046"/>
                  <a:gd name="connsiteY6" fmla="*/ 2906 h 1000646"/>
                  <a:gd name="connsiteX7" fmla="*/ 396409 w 575046"/>
                  <a:gd name="connsiteY7" fmla="*/ 89442 h 1000646"/>
                  <a:gd name="connsiteX8" fmla="*/ 534347 w 575046"/>
                  <a:gd name="connsiteY8" fmla="*/ 153380 h 1000646"/>
                  <a:gd name="connsiteX9" fmla="*/ 571009 w 575046"/>
                  <a:gd name="connsiteY9" fmla="*/ 235254 h 1000646"/>
                  <a:gd name="connsiteX10" fmla="*/ 571432 w 575046"/>
                  <a:gd name="connsiteY10" fmla="*/ 365831 h 1000646"/>
                  <a:gd name="connsiteX11" fmla="*/ 547139 w 575046"/>
                  <a:gd name="connsiteY11" fmla="*/ 484452 h 1000646"/>
                  <a:gd name="connsiteX12" fmla="*/ 497707 w 575046"/>
                  <a:gd name="connsiteY12" fmla="*/ 632923 h 1000646"/>
                  <a:gd name="connsiteX13" fmla="*/ 421346 w 575046"/>
                  <a:gd name="connsiteY13" fmla="*/ 805876 h 1000646"/>
                  <a:gd name="connsiteX14" fmla="*/ 321052 w 575046"/>
                  <a:gd name="connsiteY14" fmla="*/ 976499 h 1000646"/>
                  <a:gd name="connsiteX15" fmla="*/ 145941 w 575046"/>
                  <a:gd name="connsiteY15" fmla="*/ 992637 h 1000646"/>
                  <a:gd name="connsiteX16" fmla="*/ 38282 w 575046"/>
                  <a:gd name="connsiteY16" fmla="*/ 911340 h 1000646"/>
                  <a:gd name="connsiteX17" fmla="*/ 828 w 575046"/>
                  <a:gd name="connsiteY17" fmla="*/ 802342 h 1000646"/>
                  <a:gd name="connsiteX18" fmla="*/ 223405 w 575046"/>
                  <a:gd name="connsiteY18" fmla="*/ 635559 h 1000646"/>
                  <a:gd name="connsiteX19" fmla="*/ 329433 w 575046"/>
                  <a:gd name="connsiteY19" fmla="*/ 541588 h 1000646"/>
                  <a:gd name="connsiteX0" fmla="*/ 329433 w 575046"/>
                  <a:gd name="connsiteY0" fmla="*/ 541588 h 1000646"/>
                  <a:gd name="connsiteX1" fmla="*/ 331350 w 575046"/>
                  <a:gd name="connsiteY1" fmla="*/ 432292 h 1000646"/>
                  <a:gd name="connsiteX2" fmla="*/ 253113 w 575046"/>
                  <a:gd name="connsiteY2" fmla="*/ 336818 h 1000646"/>
                  <a:gd name="connsiteX3" fmla="*/ 136224 w 575046"/>
                  <a:gd name="connsiteY3" fmla="*/ 253718 h 1000646"/>
                  <a:gd name="connsiteX4" fmla="*/ 104904 w 575046"/>
                  <a:gd name="connsiteY4" fmla="*/ 152806 h 1000646"/>
                  <a:gd name="connsiteX5" fmla="*/ 106314 w 575046"/>
                  <a:gd name="connsiteY5" fmla="*/ 32887 h 1000646"/>
                  <a:gd name="connsiteX6" fmla="*/ 218740 w 575046"/>
                  <a:gd name="connsiteY6" fmla="*/ 2906 h 1000646"/>
                  <a:gd name="connsiteX7" fmla="*/ 396409 w 575046"/>
                  <a:gd name="connsiteY7" fmla="*/ 89442 h 1000646"/>
                  <a:gd name="connsiteX8" fmla="*/ 534347 w 575046"/>
                  <a:gd name="connsiteY8" fmla="*/ 153380 h 1000646"/>
                  <a:gd name="connsiteX9" fmla="*/ 571009 w 575046"/>
                  <a:gd name="connsiteY9" fmla="*/ 235254 h 1000646"/>
                  <a:gd name="connsiteX10" fmla="*/ 571432 w 575046"/>
                  <a:gd name="connsiteY10" fmla="*/ 365831 h 1000646"/>
                  <a:gd name="connsiteX11" fmla="*/ 547139 w 575046"/>
                  <a:gd name="connsiteY11" fmla="*/ 484452 h 1000646"/>
                  <a:gd name="connsiteX12" fmla="*/ 497707 w 575046"/>
                  <a:gd name="connsiteY12" fmla="*/ 632923 h 1000646"/>
                  <a:gd name="connsiteX13" fmla="*/ 421346 w 575046"/>
                  <a:gd name="connsiteY13" fmla="*/ 805876 h 1000646"/>
                  <a:gd name="connsiteX14" fmla="*/ 321052 w 575046"/>
                  <a:gd name="connsiteY14" fmla="*/ 976499 h 1000646"/>
                  <a:gd name="connsiteX15" fmla="*/ 145941 w 575046"/>
                  <a:gd name="connsiteY15" fmla="*/ 992637 h 1000646"/>
                  <a:gd name="connsiteX16" fmla="*/ 38282 w 575046"/>
                  <a:gd name="connsiteY16" fmla="*/ 911340 h 1000646"/>
                  <a:gd name="connsiteX17" fmla="*/ 828 w 575046"/>
                  <a:gd name="connsiteY17" fmla="*/ 802342 h 1000646"/>
                  <a:gd name="connsiteX18" fmla="*/ 252108 w 575046"/>
                  <a:gd name="connsiteY18" fmla="*/ 642997 h 1000646"/>
                  <a:gd name="connsiteX19" fmla="*/ 329433 w 575046"/>
                  <a:gd name="connsiteY19" fmla="*/ 541588 h 1000646"/>
                  <a:gd name="connsiteX0" fmla="*/ 329859 w 575472"/>
                  <a:gd name="connsiteY0" fmla="*/ 541588 h 1000646"/>
                  <a:gd name="connsiteX1" fmla="*/ 331776 w 575472"/>
                  <a:gd name="connsiteY1" fmla="*/ 432292 h 1000646"/>
                  <a:gd name="connsiteX2" fmla="*/ 253539 w 575472"/>
                  <a:gd name="connsiteY2" fmla="*/ 336818 h 1000646"/>
                  <a:gd name="connsiteX3" fmla="*/ 136650 w 575472"/>
                  <a:gd name="connsiteY3" fmla="*/ 253718 h 1000646"/>
                  <a:gd name="connsiteX4" fmla="*/ 105330 w 575472"/>
                  <a:gd name="connsiteY4" fmla="*/ 152806 h 1000646"/>
                  <a:gd name="connsiteX5" fmla="*/ 106740 w 575472"/>
                  <a:gd name="connsiteY5" fmla="*/ 32887 h 1000646"/>
                  <a:gd name="connsiteX6" fmla="*/ 219166 w 575472"/>
                  <a:gd name="connsiteY6" fmla="*/ 2906 h 1000646"/>
                  <a:gd name="connsiteX7" fmla="*/ 396835 w 575472"/>
                  <a:gd name="connsiteY7" fmla="*/ 89442 h 1000646"/>
                  <a:gd name="connsiteX8" fmla="*/ 534773 w 575472"/>
                  <a:gd name="connsiteY8" fmla="*/ 153380 h 1000646"/>
                  <a:gd name="connsiteX9" fmla="*/ 571435 w 575472"/>
                  <a:gd name="connsiteY9" fmla="*/ 235254 h 1000646"/>
                  <a:gd name="connsiteX10" fmla="*/ 571858 w 575472"/>
                  <a:gd name="connsiteY10" fmla="*/ 365831 h 1000646"/>
                  <a:gd name="connsiteX11" fmla="*/ 547565 w 575472"/>
                  <a:gd name="connsiteY11" fmla="*/ 484452 h 1000646"/>
                  <a:gd name="connsiteX12" fmla="*/ 498133 w 575472"/>
                  <a:gd name="connsiteY12" fmla="*/ 632923 h 1000646"/>
                  <a:gd name="connsiteX13" fmla="*/ 421772 w 575472"/>
                  <a:gd name="connsiteY13" fmla="*/ 805876 h 1000646"/>
                  <a:gd name="connsiteX14" fmla="*/ 321478 w 575472"/>
                  <a:gd name="connsiteY14" fmla="*/ 976499 h 1000646"/>
                  <a:gd name="connsiteX15" fmla="*/ 146367 w 575472"/>
                  <a:gd name="connsiteY15" fmla="*/ 992637 h 1000646"/>
                  <a:gd name="connsiteX16" fmla="*/ 38708 w 575472"/>
                  <a:gd name="connsiteY16" fmla="*/ 911340 h 1000646"/>
                  <a:gd name="connsiteX17" fmla="*/ 1254 w 575472"/>
                  <a:gd name="connsiteY17" fmla="*/ 802342 h 1000646"/>
                  <a:gd name="connsiteX18" fmla="*/ 97946 w 575472"/>
                  <a:gd name="connsiteY18" fmla="*/ 719572 h 1000646"/>
                  <a:gd name="connsiteX19" fmla="*/ 252534 w 575472"/>
                  <a:gd name="connsiteY19" fmla="*/ 642997 h 1000646"/>
                  <a:gd name="connsiteX20" fmla="*/ 329859 w 575472"/>
                  <a:gd name="connsiteY20" fmla="*/ 541588 h 1000646"/>
                  <a:gd name="connsiteX0" fmla="*/ 329859 w 575472"/>
                  <a:gd name="connsiteY0" fmla="*/ 541588 h 994082"/>
                  <a:gd name="connsiteX1" fmla="*/ 331776 w 575472"/>
                  <a:gd name="connsiteY1" fmla="*/ 432292 h 994082"/>
                  <a:gd name="connsiteX2" fmla="*/ 253539 w 575472"/>
                  <a:gd name="connsiteY2" fmla="*/ 336818 h 994082"/>
                  <a:gd name="connsiteX3" fmla="*/ 136650 w 575472"/>
                  <a:gd name="connsiteY3" fmla="*/ 253718 h 994082"/>
                  <a:gd name="connsiteX4" fmla="*/ 105330 w 575472"/>
                  <a:gd name="connsiteY4" fmla="*/ 152806 h 994082"/>
                  <a:gd name="connsiteX5" fmla="*/ 106740 w 575472"/>
                  <a:gd name="connsiteY5" fmla="*/ 32887 h 994082"/>
                  <a:gd name="connsiteX6" fmla="*/ 219166 w 575472"/>
                  <a:gd name="connsiteY6" fmla="*/ 2906 h 994082"/>
                  <a:gd name="connsiteX7" fmla="*/ 396835 w 575472"/>
                  <a:gd name="connsiteY7" fmla="*/ 89442 h 994082"/>
                  <a:gd name="connsiteX8" fmla="*/ 534773 w 575472"/>
                  <a:gd name="connsiteY8" fmla="*/ 153380 h 994082"/>
                  <a:gd name="connsiteX9" fmla="*/ 571435 w 575472"/>
                  <a:gd name="connsiteY9" fmla="*/ 235254 h 994082"/>
                  <a:gd name="connsiteX10" fmla="*/ 571858 w 575472"/>
                  <a:gd name="connsiteY10" fmla="*/ 365831 h 994082"/>
                  <a:gd name="connsiteX11" fmla="*/ 547565 w 575472"/>
                  <a:gd name="connsiteY11" fmla="*/ 484452 h 994082"/>
                  <a:gd name="connsiteX12" fmla="*/ 498133 w 575472"/>
                  <a:gd name="connsiteY12" fmla="*/ 632923 h 994082"/>
                  <a:gd name="connsiteX13" fmla="*/ 421772 w 575472"/>
                  <a:gd name="connsiteY13" fmla="*/ 805876 h 994082"/>
                  <a:gd name="connsiteX14" fmla="*/ 286508 w 575472"/>
                  <a:gd name="connsiteY14" fmla="*/ 951338 h 994082"/>
                  <a:gd name="connsiteX15" fmla="*/ 146367 w 575472"/>
                  <a:gd name="connsiteY15" fmla="*/ 992637 h 994082"/>
                  <a:gd name="connsiteX16" fmla="*/ 38708 w 575472"/>
                  <a:gd name="connsiteY16" fmla="*/ 911340 h 994082"/>
                  <a:gd name="connsiteX17" fmla="*/ 1254 w 575472"/>
                  <a:gd name="connsiteY17" fmla="*/ 802342 h 994082"/>
                  <a:gd name="connsiteX18" fmla="*/ 97946 w 575472"/>
                  <a:gd name="connsiteY18" fmla="*/ 719572 h 994082"/>
                  <a:gd name="connsiteX19" fmla="*/ 252534 w 575472"/>
                  <a:gd name="connsiteY19" fmla="*/ 642997 h 994082"/>
                  <a:gd name="connsiteX20" fmla="*/ 329859 w 575472"/>
                  <a:gd name="connsiteY20" fmla="*/ 541588 h 994082"/>
                  <a:gd name="connsiteX0" fmla="*/ 329672 w 575285"/>
                  <a:gd name="connsiteY0" fmla="*/ 541588 h 973485"/>
                  <a:gd name="connsiteX1" fmla="*/ 331589 w 575285"/>
                  <a:gd name="connsiteY1" fmla="*/ 432292 h 973485"/>
                  <a:gd name="connsiteX2" fmla="*/ 253352 w 575285"/>
                  <a:gd name="connsiteY2" fmla="*/ 336818 h 973485"/>
                  <a:gd name="connsiteX3" fmla="*/ 136463 w 575285"/>
                  <a:gd name="connsiteY3" fmla="*/ 253718 h 973485"/>
                  <a:gd name="connsiteX4" fmla="*/ 105143 w 575285"/>
                  <a:gd name="connsiteY4" fmla="*/ 152806 h 973485"/>
                  <a:gd name="connsiteX5" fmla="*/ 106553 w 575285"/>
                  <a:gd name="connsiteY5" fmla="*/ 32887 h 973485"/>
                  <a:gd name="connsiteX6" fmla="*/ 218979 w 575285"/>
                  <a:gd name="connsiteY6" fmla="*/ 2906 h 973485"/>
                  <a:gd name="connsiteX7" fmla="*/ 396648 w 575285"/>
                  <a:gd name="connsiteY7" fmla="*/ 89442 h 973485"/>
                  <a:gd name="connsiteX8" fmla="*/ 534586 w 575285"/>
                  <a:gd name="connsiteY8" fmla="*/ 153380 h 973485"/>
                  <a:gd name="connsiteX9" fmla="*/ 571248 w 575285"/>
                  <a:gd name="connsiteY9" fmla="*/ 235254 h 973485"/>
                  <a:gd name="connsiteX10" fmla="*/ 571671 w 575285"/>
                  <a:gd name="connsiteY10" fmla="*/ 365831 h 973485"/>
                  <a:gd name="connsiteX11" fmla="*/ 547378 w 575285"/>
                  <a:gd name="connsiteY11" fmla="*/ 484452 h 973485"/>
                  <a:gd name="connsiteX12" fmla="*/ 497946 w 575285"/>
                  <a:gd name="connsiteY12" fmla="*/ 632923 h 973485"/>
                  <a:gd name="connsiteX13" fmla="*/ 421585 w 575285"/>
                  <a:gd name="connsiteY13" fmla="*/ 805876 h 973485"/>
                  <a:gd name="connsiteX14" fmla="*/ 286321 w 575285"/>
                  <a:gd name="connsiteY14" fmla="*/ 951338 h 973485"/>
                  <a:gd name="connsiteX15" fmla="*/ 116950 w 575285"/>
                  <a:gd name="connsiteY15" fmla="*/ 968965 h 973485"/>
                  <a:gd name="connsiteX16" fmla="*/ 38521 w 575285"/>
                  <a:gd name="connsiteY16" fmla="*/ 911340 h 973485"/>
                  <a:gd name="connsiteX17" fmla="*/ 1067 w 575285"/>
                  <a:gd name="connsiteY17" fmla="*/ 802342 h 973485"/>
                  <a:gd name="connsiteX18" fmla="*/ 97759 w 575285"/>
                  <a:gd name="connsiteY18" fmla="*/ 719572 h 973485"/>
                  <a:gd name="connsiteX19" fmla="*/ 252347 w 575285"/>
                  <a:gd name="connsiteY19" fmla="*/ 642997 h 973485"/>
                  <a:gd name="connsiteX20" fmla="*/ 329672 w 575285"/>
                  <a:gd name="connsiteY20" fmla="*/ 541588 h 973485"/>
                  <a:gd name="connsiteX0" fmla="*/ 331277 w 576890"/>
                  <a:gd name="connsiteY0" fmla="*/ 541588 h 974640"/>
                  <a:gd name="connsiteX1" fmla="*/ 333194 w 576890"/>
                  <a:gd name="connsiteY1" fmla="*/ 432292 h 974640"/>
                  <a:gd name="connsiteX2" fmla="*/ 254957 w 576890"/>
                  <a:gd name="connsiteY2" fmla="*/ 336818 h 974640"/>
                  <a:gd name="connsiteX3" fmla="*/ 138068 w 576890"/>
                  <a:gd name="connsiteY3" fmla="*/ 253718 h 974640"/>
                  <a:gd name="connsiteX4" fmla="*/ 106748 w 576890"/>
                  <a:gd name="connsiteY4" fmla="*/ 152806 h 974640"/>
                  <a:gd name="connsiteX5" fmla="*/ 108158 w 576890"/>
                  <a:gd name="connsiteY5" fmla="*/ 32887 h 974640"/>
                  <a:gd name="connsiteX6" fmla="*/ 220584 w 576890"/>
                  <a:gd name="connsiteY6" fmla="*/ 2906 h 974640"/>
                  <a:gd name="connsiteX7" fmla="*/ 398253 w 576890"/>
                  <a:gd name="connsiteY7" fmla="*/ 89442 h 974640"/>
                  <a:gd name="connsiteX8" fmla="*/ 536191 w 576890"/>
                  <a:gd name="connsiteY8" fmla="*/ 153380 h 974640"/>
                  <a:gd name="connsiteX9" fmla="*/ 572853 w 576890"/>
                  <a:gd name="connsiteY9" fmla="*/ 235254 h 974640"/>
                  <a:gd name="connsiteX10" fmla="*/ 573276 w 576890"/>
                  <a:gd name="connsiteY10" fmla="*/ 365831 h 974640"/>
                  <a:gd name="connsiteX11" fmla="*/ 548983 w 576890"/>
                  <a:gd name="connsiteY11" fmla="*/ 484452 h 974640"/>
                  <a:gd name="connsiteX12" fmla="*/ 499551 w 576890"/>
                  <a:gd name="connsiteY12" fmla="*/ 632923 h 974640"/>
                  <a:gd name="connsiteX13" fmla="*/ 423190 w 576890"/>
                  <a:gd name="connsiteY13" fmla="*/ 805876 h 974640"/>
                  <a:gd name="connsiteX14" fmla="*/ 287926 w 576890"/>
                  <a:gd name="connsiteY14" fmla="*/ 951338 h 974640"/>
                  <a:gd name="connsiteX15" fmla="*/ 118555 w 576890"/>
                  <a:gd name="connsiteY15" fmla="*/ 968965 h 974640"/>
                  <a:gd name="connsiteX16" fmla="*/ 20638 w 576890"/>
                  <a:gd name="connsiteY16" fmla="*/ 895558 h 974640"/>
                  <a:gd name="connsiteX17" fmla="*/ 2672 w 576890"/>
                  <a:gd name="connsiteY17" fmla="*/ 802342 h 974640"/>
                  <a:gd name="connsiteX18" fmla="*/ 99364 w 576890"/>
                  <a:gd name="connsiteY18" fmla="*/ 719572 h 974640"/>
                  <a:gd name="connsiteX19" fmla="*/ 253952 w 576890"/>
                  <a:gd name="connsiteY19" fmla="*/ 642997 h 974640"/>
                  <a:gd name="connsiteX20" fmla="*/ 331277 w 576890"/>
                  <a:gd name="connsiteY20" fmla="*/ 541588 h 974640"/>
                  <a:gd name="connsiteX0" fmla="*/ 354842 w 600455"/>
                  <a:gd name="connsiteY0" fmla="*/ 541588 h 974640"/>
                  <a:gd name="connsiteX1" fmla="*/ 356759 w 600455"/>
                  <a:gd name="connsiteY1" fmla="*/ 432292 h 974640"/>
                  <a:gd name="connsiteX2" fmla="*/ 278522 w 600455"/>
                  <a:gd name="connsiteY2" fmla="*/ 336818 h 974640"/>
                  <a:gd name="connsiteX3" fmla="*/ 161633 w 600455"/>
                  <a:gd name="connsiteY3" fmla="*/ 253718 h 974640"/>
                  <a:gd name="connsiteX4" fmla="*/ 130313 w 600455"/>
                  <a:gd name="connsiteY4" fmla="*/ 152806 h 974640"/>
                  <a:gd name="connsiteX5" fmla="*/ 131723 w 600455"/>
                  <a:gd name="connsiteY5" fmla="*/ 32887 h 974640"/>
                  <a:gd name="connsiteX6" fmla="*/ 244149 w 600455"/>
                  <a:gd name="connsiteY6" fmla="*/ 2906 h 974640"/>
                  <a:gd name="connsiteX7" fmla="*/ 421818 w 600455"/>
                  <a:gd name="connsiteY7" fmla="*/ 89442 h 974640"/>
                  <a:gd name="connsiteX8" fmla="*/ 559756 w 600455"/>
                  <a:gd name="connsiteY8" fmla="*/ 153380 h 974640"/>
                  <a:gd name="connsiteX9" fmla="*/ 596418 w 600455"/>
                  <a:gd name="connsiteY9" fmla="*/ 235254 h 974640"/>
                  <a:gd name="connsiteX10" fmla="*/ 596841 w 600455"/>
                  <a:gd name="connsiteY10" fmla="*/ 365831 h 974640"/>
                  <a:gd name="connsiteX11" fmla="*/ 572548 w 600455"/>
                  <a:gd name="connsiteY11" fmla="*/ 484452 h 974640"/>
                  <a:gd name="connsiteX12" fmla="*/ 523116 w 600455"/>
                  <a:gd name="connsiteY12" fmla="*/ 632923 h 974640"/>
                  <a:gd name="connsiteX13" fmla="*/ 446755 w 600455"/>
                  <a:gd name="connsiteY13" fmla="*/ 805876 h 974640"/>
                  <a:gd name="connsiteX14" fmla="*/ 311491 w 600455"/>
                  <a:gd name="connsiteY14" fmla="*/ 951338 h 974640"/>
                  <a:gd name="connsiteX15" fmla="*/ 142120 w 600455"/>
                  <a:gd name="connsiteY15" fmla="*/ 968965 h 974640"/>
                  <a:gd name="connsiteX16" fmla="*/ 44203 w 600455"/>
                  <a:gd name="connsiteY16" fmla="*/ 895558 h 974640"/>
                  <a:gd name="connsiteX17" fmla="*/ 1010 w 600455"/>
                  <a:gd name="connsiteY17" fmla="*/ 785072 h 974640"/>
                  <a:gd name="connsiteX18" fmla="*/ 122929 w 600455"/>
                  <a:gd name="connsiteY18" fmla="*/ 719572 h 974640"/>
                  <a:gd name="connsiteX19" fmla="*/ 277517 w 600455"/>
                  <a:gd name="connsiteY19" fmla="*/ 642997 h 974640"/>
                  <a:gd name="connsiteX20" fmla="*/ 354842 w 600455"/>
                  <a:gd name="connsiteY20" fmla="*/ 541588 h 974640"/>
                  <a:gd name="connsiteX0" fmla="*/ 354842 w 600455"/>
                  <a:gd name="connsiteY0" fmla="*/ 541588 h 974640"/>
                  <a:gd name="connsiteX1" fmla="*/ 356759 w 600455"/>
                  <a:gd name="connsiteY1" fmla="*/ 432292 h 974640"/>
                  <a:gd name="connsiteX2" fmla="*/ 278522 w 600455"/>
                  <a:gd name="connsiteY2" fmla="*/ 336818 h 974640"/>
                  <a:gd name="connsiteX3" fmla="*/ 161633 w 600455"/>
                  <a:gd name="connsiteY3" fmla="*/ 253718 h 974640"/>
                  <a:gd name="connsiteX4" fmla="*/ 130313 w 600455"/>
                  <a:gd name="connsiteY4" fmla="*/ 152806 h 974640"/>
                  <a:gd name="connsiteX5" fmla="*/ 131723 w 600455"/>
                  <a:gd name="connsiteY5" fmla="*/ 32887 h 974640"/>
                  <a:gd name="connsiteX6" fmla="*/ 244149 w 600455"/>
                  <a:gd name="connsiteY6" fmla="*/ 2906 h 974640"/>
                  <a:gd name="connsiteX7" fmla="*/ 421818 w 600455"/>
                  <a:gd name="connsiteY7" fmla="*/ 89442 h 974640"/>
                  <a:gd name="connsiteX8" fmla="*/ 559756 w 600455"/>
                  <a:gd name="connsiteY8" fmla="*/ 153380 h 974640"/>
                  <a:gd name="connsiteX9" fmla="*/ 596418 w 600455"/>
                  <a:gd name="connsiteY9" fmla="*/ 235254 h 974640"/>
                  <a:gd name="connsiteX10" fmla="*/ 596841 w 600455"/>
                  <a:gd name="connsiteY10" fmla="*/ 365831 h 974640"/>
                  <a:gd name="connsiteX11" fmla="*/ 572548 w 600455"/>
                  <a:gd name="connsiteY11" fmla="*/ 484452 h 974640"/>
                  <a:gd name="connsiteX12" fmla="*/ 523116 w 600455"/>
                  <a:gd name="connsiteY12" fmla="*/ 632923 h 974640"/>
                  <a:gd name="connsiteX13" fmla="*/ 446755 w 600455"/>
                  <a:gd name="connsiteY13" fmla="*/ 805876 h 974640"/>
                  <a:gd name="connsiteX14" fmla="*/ 311491 w 600455"/>
                  <a:gd name="connsiteY14" fmla="*/ 951338 h 974640"/>
                  <a:gd name="connsiteX15" fmla="*/ 142120 w 600455"/>
                  <a:gd name="connsiteY15" fmla="*/ 968965 h 974640"/>
                  <a:gd name="connsiteX16" fmla="*/ 44203 w 600455"/>
                  <a:gd name="connsiteY16" fmla="*/ 895558 h 974640"/>
                  <a:gd name="connsiteX17" fmla="*/ 1010 w 600455"/>
                  <a:gd name="connsiteY17" fmla="*/ 785072 h 974640"/>
                  <a:gd name="connsiteX18" fmla="*/ 93698 w 600455"/>
                  <a:gd name="connsiteY18" fmla="*/ 695900 h 974640"/>
                  <a:gd name="connsiteX19" fmla="*/ 277517 w 600455"/>
                  <a:gd name="connsiteY19" fmla="*/ 642997 h 974640"/>
                  <a:gd name="connsiteX20" fmla="*/ 354842 w 600455"/>
                  <a:gd name="connsiteY20" fmla="*/ 541588 h 974640"/>
                  <a:gd name="connsiteX0" fmla="*/ 354842 w 600455"/>
                  <a:gd name="connsiteY0" fmla="*/ 541588 h 969138"/>
                  <a:gd name="connsiteX1" fmla="*/ 356759 w 600455"/>
                  <a:gd name="connsiteY1" fmla="*/ 432292 h 969138"/>
                  <a:gd name="connsiteX2" fmla="*/ 278522 w 600455"/>
                  <a:gd name="connsiteY2" fmla="*/ 336818 h 969138"/>
                  <a:gd name="connsiteX3" fmla="*/ 161633 w 600455"/>
                  <a:gd name="connsiteY3" fmla="*/ 253718 h 969138"/>
                  <a:gd name="connsiteX4" fmla="*/ 130313 w 600455"/>
                  <a:gd name="connsiteY4" fmla="*/ 152806 h 969138"/>
                  <a:gd name="connsiteX5" fmla="*/ 131723 w 600455"/>
                  <a:gd name="connsiteY5" fmla="*/ 32887 h 969138"/>
                  <a:gd name="connsiteX6" fmla="*/ 244149 w 600455"/>
                  <a:gd name="connsiteY6" fmla="*/ 2906 h 969138"/>
                  <a:gd name="connsiteX7" fmla="*/ 421818 w 600455"/>
                  <a:gd name="connsiteY7" fmla="*/ 89442 h 969138"/>
                  <a:gd name="connsiteX8" fmla="*/ 559756 w 600455"/>
                  <a:gd name="connsiteY8" fmla="*/ 153380 h 969138"/>
                  <a:gd name="connsiteX9" fmla="*/ 596418 w 600455"/>
                  <a:gd name="connsiteY9" fmla="*/ 235254 h 969138"/>
                  <a:gd name="connsiteX10" fmla="*/ 596841 w 600455"/>
                  <a:gd name="connsiteY10" fmla="*/ 365831 h 969138"/>
                  <a:gd name="connsiteX11" fmla="*/ 572548 w 600455"/>
                  <a:gd name="connsiteY11" fmla="*/ 484452 h 969138"/>
                  <a:gd name="connsiteX12" fmla="*/ 523116 w 600455"/>
                  <a:gd name="connsiteY12" fmla="*/ 632923 h 969138"/>
                  <a:gd name="connsiteX13" fmla="*/ 446755 w 600455"/>
                  <a:gd name="connsiteY13" fmla="*/ 805876 h 969138"/>
                  <a:gd name="connsiteX14" fmla="*/ 306430 w 600455"/>
                  <a:gd name="connsiteY14" fmla="*/ 912465 h 969138"/>
                  <a:gd name="connsiteX15" fmla="*/ 142120 w 600455"/>
                  <a:gd name="connsiteY15" fmla="*/ 968965 h 969138"/>
                  <a:gd name="connsiteX16" fmla="*/ 44203 w 600455"/>
                  <a:gd name="connsiteY16" fmla="*/ 895558 h 969138"/>
                  <a:gd name="connsiteX17" fmla="*/ 1010 w 600455"/>
                  <a:gd name="connsiteY17" fmla="*/ 785072 h 969138"/>
                  <a:gd name="connsiteX18" fmla="*/ 93698 w 600455"/>
                  <a:gd name="connsiteY18" fmla="*/ 695900 h 969138"/>
                  <a:gd name="connsiteX19" fmla="*/ 277517 w 600455"/>
                  <a:gd name="connsiteY19" fmla="*/ 642997 h 969138"/>
                  <a:gd name="connsiteX20" fmla="*/ 354842 w 600455"/>
                  <a:gd name="connsiteY20" fmla="*/ 541588 h 969138"/>
                  <a:gd name="connsiteX0" fmla="*/ 354842 w 600455"/>
                  <a:gd name="connsiteY0" fmla="*/ 541588 h 969168"/>
                  <a:gd name="connsiteX1" fmla="*/ 356759 w 600455"/>
                  <a:gd name="connsiteY1" fmla="*/ 432292 h 969168"/>
                  <a:gd name="connsiteX2" fmla="*/ 278522 w 600455"/>
                  <a:gd name="connsiteY2" fmla="*/ 336818 h 969168"/>
                  <a:gd name="connsiteX3" fmla="*/ 161633 w 600455"/>
                  <a:gd name="connsiteY3" fmla="*/ 253718 h 969168"/>
                  <a:gd name="connsiteX4" fmla="*/ 130313 w 600455"/>
                  <a:gd name="connsiteY4" fmla="*/ 152806 h 969168"/>
                  <a:gd name="connsiteX5" fmla="*/ 131723 w 600455"/>
                  <a:gd name="connsiteY5" fmla="*/ 32887 h 969168"/>
                  <a:gd name="connsiteX6" fmla="*/ 244149 w 600455"/>
                  <a:gd name="connsiteY6" fmla="*/ 2906 h 969168"/>
                  <a:gd name="connsiteX7" fmla="*/ 421818 w 600455"/>
                  <a:gd name="connsiteY7" fmla="*/ 89442 h 969168"/>
                  <a:gd name="connsiteX8" fmla="*/ 559756 w 600455"/>
                  <a:gd name="connsiteY8" fmla="*/ 153380 h 969168"/>
                  <a:gd name="connsiteX9" fmla="*/ 596418 w 600455"/>
                  <a:gd name="connsiteY9" fmla="*/ 235254 h 969168"/>
                  <a:gd name="connsiteX10" fmla="*/ 596841 w 600455"/>
                  <a:gd name="connsiteY10" fmla="*/ 365831 h 969168"/>
                  <a:gd name="connsiteX11" fmla="*/ 572548 w 600455"/>
                  <a:gd name="connsiteY11" fmla="*/ 484452 h 969168"/>
                  <a:gd name="connsiteX12" fmla="*/ 523116 w 600455"/>
                  <a:gd name="connsiteY12" fmla="*/ 632923 h 969168"/>
                  <a:gd name="connsiteX13" fmla="*/ 426739 w 600455"/>
                  <a:gd name="connsiteY13" fmla="*/ 773859 h 969168"/>
                  <a:gd name="connsiteX14" fmla="*/ 306430 w 600455"/>
                  <a:gd name="connsiteY14" fmla="*/ 912465 h 969168"/>
                  <a:gd name="connsiteX15" fmla="*/ 142120 w 600455"/>
                  <a:gd name="connsiteY15" fmla="*/ 968965 h 969168"/>
                  <a:gd name="connsiteX16" fmla="*/ 44203 w 600455"/>
                  <a:gd name="connsiteY16" fmla="*/ 895558 h 969168"/>
                  <a:gd name="connsiteX17" fmla="*/ 1010 w 600455"/>
                  <a:gd name="connsiteY17" fmla="*/ 785072 h 969168"/>
                  <a:gd name="connsiteX18" fmla="*/ 93698 w 600455"/>
                  <a:gd name="connsiteY18" fmla="*/ 695900 h 969168"/>
                  <a:gd name="connsiteX19" fmla="*/ 277517 w 600455"/>
                  <a:gd name="connsiteY19" fmla="*/ 642997 h 969168"/>
                  <a:gd name="connsiteX20" fmla="*/ 354842 w 600455"/>
                  <a:gd name="connsiteY20" fmla="*/ 541588 h 969168"/>
                  <a:gd name="connsiteX0" fmla="*/ 354842 w 600455"/>
                  <a:gd name="connsiteY0" fmla="*/ 541588 h 969168"/>
                  <a:gd name="connsiteX1" fmla="*/ 356759 w 600455"/>
                  <a:gd name="connsiteY1" fmla="*/ 432292 h 969168"/>
                  <a:gd name="connsiteX2" fmla="*/ 278522 w 600455"/>
                  <a:gd name="connsiteY2" fmla="*/ 336818 h 969168"/>
                  <a:gd name="connsiteX3" fmla="*/ 161633 w 600455"/>
                  <a:gd name="connsiteY3" fmla="*/ 253718 h 969168"/>
                  <a:gd name="connsiteX4" fmla="*/ 130313 w 600455"/>
                  <a:gd name="connsiteY4" fmla="*/ 152806 h 969168"/>
                  <a:gd name="connsiteX5" fmla="*/ 131723 w 600455"/>
                  <a:gd name="connsiteY5" fmla="*/ 32887 h 969168"/>
                  <a:gd name="connsiteX6" fmla="*/ 244149 w 600455"/>
                  <a:gd name="connsiteY6" fmla="*/ 2906 h 969168"/>
                  <a:gd name="connsiteX7" fmla="*/ 421818 w 600455"/>
                  <a:gd name="connsiteY7" fmla="*/ 89442 h 969168"/>
                  <a:gd name="connsiteX8" fmla="*/ 559756 w 600455"/>
                  <a:gd name="connsiteY8" fmla="*/ 153380 h 969168"/>
                  <a:gd name="connsiteX9" fmla="*/ 596418 w 600455"/>
                  <a:gd name="connsiteY9" fmla="*/ 235254 h 969168"/>
                  <a:gd name="connsiteX10" fmla="*/ 596841 w 600455"/>
                  <a:gd name="connsiteY10" fmla="*/ 365831 h 969168"/>
                  <a:gd name="connsiteX11" fmla="*/ 572548 w 600455"/>
                  <a:gd name="connsiteY11" fmla="*/ 484452 h 969168"/>
                  <a:gd name="connsiteX12" fmla="*/ 505894 w 600455"/>
                  <a:gd name="connsiteY12" fmla="*/ 628460 h 969168"/>
                  <a:gd name="connsiteX13" fmla="*/ 426739 w 600455"/>
                  <a:gd name="connsiteY13" fmla="*/ 773859 h 969168"/>
                  <a:gd name="connsiteX14" fmla="*/ 306430 w 600455"/>
                  <a:gd name="connsiteY14" fmla="*/ 912465 h 969168"/>
                  <a:gd name="connsiteX15" fmla="*/ 142120 w 600455"/>
                  <a:gd name="connsiteY15" fmla="*/ 968965 h 969168"/>
                  <a:gd name="connsiteX16" fmla="*/ 44203 w 600455"/>
                  <a:gd name="connsiteY16" fmla="*/ 895558 h 969168"/>
                  <a:gd name="connsiteX17" fmla="*/ 1010 w 600455"/>
                  <a:gd name="connsiteY17" fmla="*/ 785072 h 969168"/>
                  <a:gd name="connsiteX18" fmla="*/ 93698 w 600455"/>
                  <a:gd name="connsiteY18" fmla="*/ 695900 h 969168"/>
                  <a:gd name="connsiteX19" fmla="*/ 277517 w 600455"/>
                  <a:gd name="connsiteY19" fmla="*/ 642997 h 969168"/>
                  <a:gd name="connsiteX20" fmla="*/ 354842 w 600455"/>
                  <a:gd name="connsiteY20" fmla="*/ 541588 h 969168"/>
                  <a:gd name="connsiteX0" fmla="*/ 354842 w 599235"/>
                  <a:gd name="connsiteY0" fmla="*/ 541588 h 969168"/>
                  <a:gd name="connsiteX1" fmla="*/ 356759 w 599235"/>
                  <a:gd name="connsiteY1" fmla="*/ 432292 h 969168"/>
                  <a:gd name="connsiteX2" fmla="*/ 278522 w 599235"/>
                  <a:gd name="connsiteY2" fmla="*/ 336818 h 969168"/>
                  <a:gd name="connsiteX3" fmla="*/ 161633 w 599235"/>
                  <a:gd name="connsiteY3" fmla="*/ 253718 h 969168"/>
                  <a:gd name="connsiteX4" fmla="*/ 130313 w 599235"/>
                  <a:gd name="connsiteY4" fmla="*/ 152806 h 969168"/>
                  <a:gd name="connsiteX5" fmla="*/ 131723 w 599235"/>
                  <a:gd name="connsiteY5" fmla="*/ 32887 h 969168"/>
                  <a:gd name="connsiteX6" fmla="*/ 244149 w 599235"/>
                  <a:gd name="connsiteY6" fmla="*/ 2906 h 969168"/>
                  <a:gd name="connsiteX7" fmla="*/ 421818 w 599235"/>
                  <a:gd name="connsiteY7" fmla="*/ 89442 h 969168"/>
                  <a:gd name="connsiteX8" fmla="*/ 559756 w 599235"/>
                  <a:gd name="connsiteY8" fmla="*/ 153380 h 969168"/>
                  <a:gd name="connsiteX9" fmla="*/ 596418 w 599235"/>
                  <a:gd name="connsiteY9" fmla="*/ 235254 h 969168"/>
                  <a:gd name="connsiteX10" fmla="*/ 594047 w 599235"/>
                  <a:gd name="connsiteY10" fmla="*/ 338277 h 969168"/>
                  <a:gd name="connsiteX11" fmla="*/ 572548 w 599235"/>
                  <a:gd name="connsiteY11" fmla="*/ 484452 h 969168"/>
                  <a:gd name="connsiteX12" fmla="*/ 505894 w 599235"/>
                  <a:gd name="connsiteY12" fmla="*/ 628460 h 969168"/>
                  <a:gd name="connsiteX13" fmla="*/ 426739 w 599235"/>
                  <a:gd name="connsiteY13" fmla="*/ 773859 h 969168"/>
                  <a:gd name="connsiteX14" fmla="*/ 306430 w 599235"/>
                  <a:gd name="connsiteY14" fmla="*/ 912465 h 969168"/>
                  <a:gd name="connsiteX15" fmla="*/ 142120 w 599235"/>
                  <a:gd name="connsiteY15" fmla="*/ 968965 h 969168"/>
                  <a:gd name="connsiteX16" fmla="*/ 44203 w 599235"/>
                  <a:gd name="connsiteY16" fmla="*/ 895558 h 969168"/>
                  <a:gd name="connsiteX17" fmla="*/ 1010 w 599235"/>
                  <a:gd name="connsiteY17" fmla="*/ 785072 h 969168"/>
                  <a:gd name="connsiteX18" fmla="*/ 93698 w 599235"/>
                  <a:gd name="connsiteY18" fmla="*/ 695900 h 969168"/>
                  <a:gd name="connsiteX19" fmla="*/ 277517 w 599235"/>
                  <a:gd name="connsiteY19" fmla="*/ 642997 h 969168"/>
                  <a:gd name="connsiteX20" fmla="*/ 354842 w 599235"/>
                  <a:gd name="connsiteY20" fmla="*/ 541588 h 969168"/>
                  <a:gd name="connsiteX0" fmla="*/ 354842 w 599235"/>
                  <a:gd name="connsiteY0" fmla="*/ 541588 h 969168"/>
                  <a:gd name="connsiteX1" fmla="*/ 356759 w 599235"/>
                  <a:gd name="connsiteY1" fmla="*/ 432292 h 969168"/>
                  <a:gd name="connsiteX2" fmla="*/ 278522 w 599235"/>
                  <a:gd name="connsiteY2" fmla="*/ 336818 h 969168"/>
                  <a:gd name="connsiteX3" fmla="*/ 161633 w 599235"/>
                  <a:gd name="connsiteY3" fmla="*/ 253718 h 969168"/>
                  <a:gd name="connsiteX4" fmla="*/ 130313 w 599235"/>
                  <a:gd name="connsiteY4" fmla="*/ 152806 h 969168"/>
                  <a:gd name="connsiteX5" fmla="*/ 131723 w 599235"/>
                  <a:gd name="connsiteY5" fmla="*/ 32887 h 969168"/>
                  <a:gd name="connsiteX6" fmla="*/ 244149 w 599235"/>
                  <a:gd name="connsiteY6" fmla="*/ 2906 h 969168"/>
                  <a:gd name="connsiteX7" fmla="*/ 421818 w 599235"/>
                  <a:gd name="connsiteY7" fmla="*/ 89442 h 969168"/>
                  <a:gd name="connsiteX8" fmla="*/ 559756 w 599235"/>
                  <a:gd name="connsiteY8" fmla="*/ 153380 h 969168"/>
                  <a:gd name="connsiteX9" fmla="*/ 596418 w 599235"/>
                  <a:gd name="connsiteY9" fmla="*/ 235254 h 969168"/>
                  <a:gd name="connsiteX10" fmla="*/ 594047 w 599235"/>
                  <a:gd name="connsiteY10" fmla="*/ 338277 h 969168"/>
                  <a:gd name="connsiteX11" fmla="*/ 572548 w 599235"/>
                  <a:gd name="connsiteY11" fmla="*/ 484452 h 969168"/>
                  <a:gd name="connsiteX12" fmla="*/ 505894 w 599235"/>
                  <a:gd name="connsiteY12" fmla="*/ 628460 h 969168"/>
                  <a:gd name="connsiteX13" fmla="*/ 426739 w 599235"/>
                  <a:gd name="connsiteY13" fmla="*/ 773859 h 969168"/>
                  <a:gd name="connsiteX14" fmla="*/ 306430 w 599235"/>
                  <a:gd name="connsiteY14" fmla="*/ 912465 h 969168"/>
                  <a:gd name="connsiteX15" fmla="*/ 142120 w 599235"/>
                  <a:gd name="connsiteY15" fmla="*/ 968965 h 969168"/>
                  <a:gd name="connsiteX16" fmla="*/ 44203 w 599235"/>
                  <a:gd name="connsiteY16" fmla="*/ 895558 h 969168"/>
                  <a:gd name="connsiteX17" fmla="*/ 1010 w 599235"/>
                  <a:gd name="connsiteY17" fmla="*/ 785072 h 969168"/>
                  <a:gd name="connsiteX18" fmla="*/ 93698 w 599235"/>
                  <a:gd name="connsiteY18" fmla="*/ 695900 h 969168"/>
                  <a:gd name="connsiteX19" fmla="*/ 268832 w 599235"/>
                  <a:gd name="connsiteY19" fmla="*/ 667576 h 969168"/>
                  <a:gd name="connsiteX20" fmla="*/ 354842 w 599235"/>
                  <a:gd name="connsiteY20" fmla="*/ 541588 h 969168"/>
                  <a:gd name="connsiteX0" fmla="*/ 385280 w 599235"/>
                  <a:gd name="connsiteY0" fmla="*/ 544109 h 969168"/>
                  <a:gd name="connsiteX1" fmla="*/ 356759 w 599235"/>
                  <a:gd name="connsiteY1" fmla="*/ 432292 h 969168"/>
                  <a:gd name="connsiteX2" fmla="*/ 278522 w 599235"/>
                  <a:gd name="connsiteY2" fmla="*/ 336818 h 969168"/>
                  <a:gd name="connsiteX3" fmla="*/ 161633 w 599235"/>
                  <a:gd name="connsiteY3" fmla="*/ 253718 h 969168"/>
                  <a:gd name="connsiteX4" fmla="*/ 130313 w 599235"/>
                  <a:gd name="connsiteY4" fmla="*/ 152806 h 969168"/>
                  <a:gd name="connsiteX5" fmla="*/ 131723 w 599235"/>
                  <a:gd name="connsiteY5" fmla="*/ 32887 h 969168"/>
                  <a:gd name="connsiteX6" fmla="*/ 244149 w 599235"/>
                  <a:gd name="connsiteY6" fmla="*/ 2906 h 969168"/>
                  <a:gd name="connsiteX7" fmla="*/ 421818 w 599235"/>
                  <a:gd name="connsiteY7" fmla="*/ 89442 h 969168"/>
                  <a:gd name="connsiteX8" fmla="*/ 559756 w 599235"/>
                  <a:gd name="connsiteY8" fmla="*/ 153380 h 969168"/>
                  <a:gd name="connsiteX9" fmla="*/ 596418 w 599235"/>
                  <a:gd name="connsiteY9" fmla="*/ 235254 h 969168"/>
                  <a:gd name="connsiteX10" fmla="*/ 594047 w 599235"/>
                  <a:gd name="connsiteY10" fmla="*/ 338277 h 969168"/>
                  <a:gd name="connsiteX11" fmla="*/ 572548 w 599235"/>
                  <a:gd name="connsiteY11" fmla="*/ 484452 h 969168"/>
                  <a:gd name="connsiteX12" fmla="*/ 505894 w 599235"/>
                  <a:gd name="connsiteY12" fmla="*/ 628460 h 969168"/>
                  <a:gd name="connsiteX13" fmla="*/ 426739 w 599235"/>
                  <a:gd name="connsiteY13" fmla="*/ 773859 h 969168"/>
                  <a:gd name="connsiteX14" fmla="*/ 306430 w 599235"/>
                  <a:gd name="connsiteY14" fmla="*/ 912465 h 969168"/>
                  <a:gd name="connsiteX15" fmla="*/ 142120 w 599235"/>
                  <a:gd name="connsiteY15" fmla="*/ 968965 h 969168"/>
                  <a:gd name="connsiteX16" fmla="*/ 44203 w 599235"/>
                  <a:gd name="connsiteY16" fmla="*/ 895558 h 969168"/>
                  <a:gd name="connsiteX17" fmla="*/ 1010 w 599235"/>
                  <a:gd name="connsiteY17" fmla="*/ 785072 h 969168"/>
                  <a:gd name="connsiteX18" fmla="*/ 93698 w 599235"/>
                  <a:gd name="connsiteY18" fmla="*/ 695900 h 969168"/>
                  <a:gd name="connsiteX19" fmla="*/ 268832 w 599235"/>
                  <a:gd name="connsiteY19" fmla="*/ 667576 h 969168"/>
                  <a:gd name="connsiteX20" fmla="*/ 385280 w 599235"/>
                  <a:gd name="connsiteY20" fmla="*/ 544109 h 969168"/>
                  <a:gd name="connsiteX0" fmla="*/ 385280 w 599235"/>
                  <a:gd name="connsiteY0" fmla="*/ 544109 h 969168"/>
                  <a:gd name="connsiteX1" fmla="*/ 356759 w 599235"/>
                  <a:gd name="connsiteY1" fmla="*/ 432292 h 969168"/>
                  <a:gd name="connsiteX2" fmla="*/ 311906 w 599235"/>
                  <a:gd name="connsiteY2" fmla="*/ 313274 h 969168"/>
                  <a:gd name="connsiteX3" fmla="*/ 161633 w 599235"/>
                  <a:gd name="connsiteY3" fmla="*/ 253718 h 969168"/>
                  <a:gd name="connsiteX4" fmla="*/ 130313 w 599235"/>
                  <a:gd name="connsiteY4" fmla="*/ 152806 h 969168"/>
                  <a:gd name="connsiteX5" fmla="*/ 131723 w 599235"/>
                  <a:gd name="connsiteY5" fmla="*/ 32887 h 969168"/>
                  <a:gd name="connsiteX6" fmla="*/ 244149 w 599235"/>
                  <a:gd name="connsiteY6" fmla="*/ 2906 h 969168"/>
                  <a:gd name="connsiteX7" fmla="*/ 421818 w 599235"/>
                  <a:gd name="connsiteY7" fmla="*/ 89442 h 969168"/>
                  <a:gd name="connsiteX8" fmla="*/ 559756 w 599235"/>
                  <a:gd name="connsiteY8" fmla="*/ 153380 h 969168"/>
                  <a:gd name="connsiteX9" fmla="*/ 596418 w 599235"/>
                  <a:gd name="connsiteY9" fmla="*/ 235254 h 969168"/>
                  <a:gd name="connsiteX10" fmla="*/ 594047 w 599235"/>
                  <a:gd name="connsiteY10" fmla="*/ 338277 h 969168"/>
                  <a:gd name="connsiteX11" fmla="*/ 572548 w 599235"/>
                  <a:gd name="connsiteY11" fmla="*/ 484452 h 969168"/>
                  <a:gd name="connsiteX12" fmla="*/ 505894 w 599235"/>
                  <a:gd name="connsiteY12" fmla="*/ 628460 h 969168"/>
                  <a:gd name="connsiteX13" fmla="*/ 426739 w 599235"/>
                  <a:gd name="connsiteY13" fmla="*/ 773859 h 969168"/>
                  <a:gd name="connsiteX14" fmla="*/ 306430 w 599235"/>
                  <a:gd name="connsiteY14" fmla="*/ 912465 h 969168"/>
                  <a:gd name="connsiteX15" fmla="*/ 142120 w 599235"/>
                  <a:gd name="connsiteY15" fmla="*/ 968965 h 969168"/>
                  <a:gd name="connsiteX16" fmla="*/ 44203 w 599235"/>
                  <a:gd name="connsiteY16" fmla="*/ 895558 h 969168"/>
                  <a:gd name="connsiteX17" fmla="*/ 1010 w 599235"/>
                  <a:gd name="connsiteY17" fmla="*/ 785072 h 969168"/>
                  <a:gd name="connsiteX18" fmla="*/ 93698 w 599235"/>
                  <a:gd name="connsiteY18" fmla="*/ 695900 h 969168"/>
                  <a:gd name="connsiteX19" fmla="*/ 268832 w 599235"/>
                  <a:gd name="connsiteY19" fmla="*/ 667576 h 969168"/>
                  <a:gd name="connsiteX20" fmla="*/ 385280 w 599235"/>
                  <a:gd name="connsiteY20" fmla="*/ 544109 h 969168"/>
                  <a:gd name="connsiteX0" fmla="*/ 385280 w 599235"/>
                  <a:gd name="connsiteY0" fmla="*/ 544109 h 969168"/>
                  <a:gd name="connsiteX1" fmla="*/ 400416 w 599235"/>
                  <a:gd name="connsiteY1" fmla="*/ 432874 h 969168"/>
                  <a:gd name="connsiteX2" fmla="*/ 311906 w 599235"/>
                  <a:gd name="connsiteY2" fmla="*/ 313274 h 969168"/>
                  <a:gd name="connsiteX3" fmla="*/ 161633 w 599235"/>
                  <a:gd name="connsiteY3" fmla="*/ 253718 h 969168"/>
                  <a:gd name="connsiteX4" fmla="*/ 130313 w 599235"/>
                  <a:gd name="connsiteY4" fmla="*/ 152806 h 969168"/>
                  <a:gd name="connsiteX5" fmla="*/ 131723 w 599235"/>
                  <a:gd name="connsiteY5" fmla="*/ 32887 h 969168"/>
                  <a:gd name="connsiteX6" fmla="*/ 244149 w 599235"/>
                  <a:gd name="connsiteY6" fmla="*/ 2906 h 969168"/>
                  <a:gd name="connsiteX7" fmla="*/ 421818 w 599235"/>
                  <a:gd name="connsiteY7" fmla="*/ 89442 h 969168"/>
                  <a:gd name="connsiteX8" fmla="*/ 559756 w 599235"/>
                  <a:gd name="connsiteY8" fmla="*/ 153380 h 969168"/>
                  <a:gd name="connsiteX9" fmla="*/ 596418 w 599235"/>
                  <a:gd name="connsiteY9" fmla="*/ 235254 h 969168"/>
                  <a:gd name="connsiteX10" fmla="*/ 594047 w 599235"/>
                  <a:gd name="connsiteY10" fmla="*/ 338277 h 969168"/>
                  <a:gd name="connsiteX11" fmla="*/ 572548 w 599235"/>
                  <a:gd name="connsiteY11" fmla="*/ 484452 h 969168"/>
                  <a:gd name="connsiteX12" fmla="*/ 505894 w 599235"/>
                  <a:gd name="connsiteY12" fmla="*/ 628460 h 969168"/>
                  <a:gd name="connsiteX13" fmla="*/ 426739 w 599235"/>
                  <a:gd name="connsiteY13" fmla="*/ 773859 h 969168"/>
                  <a:gd name="connsiteX14" fmla="*/ 306430 w 599235"/>
                  <a:gd name="connsiteY14" fmla="*/ 912465 h 969168"/>
                  <a:gd name="connsiteX15" fmla="*/ 142120 w 599235"/>
                  <a:gd name="connsiteY15" fmla="*/ 968965 h 969168"/>
                  <a:gd name="connsiteX16" fmla="*/ 44203 w 599235"/>
                  <a:gd name="connsiteY16" fmla="*/ 895558 h 969168"/>
                  <a:gd name="connsiteX17" fmla="*/ 1010 w 599235"/>
                  <a:gd name="connsiteY17" fmla="*/ 785072 h 969168"/>
                  <a:gd name="connsiteX18" fmla="*/ 93698 w 599235"/>
                  <a:gd name="connsiteY18" fmla="*/ 695900 h 969168"/>
                  <a:gd name="connsiteX19" fmla="*/ 268832 w 599235"/>
                  <a:gd name="connsiteY19" fmla="*/ 667576 h 969168"/>
                  <a:gd name="connsiteX20" fmla="*/ 385280 w 599235"/>
                  <a:gd name="connsiteY20" fmla="*/ 544109 h 969168"/>
                  <a:gd name="connsiteX0" fmla="*/ 443280 w 657235"/>
                  <a:gd name="connsiteY0" fmla="*/ 544109 h 969168"/>
                  <a:gd name="connsiteX1" fmla="*/ 458416 w 657235"/>
                  <a:gd name="connsiteY1" fmla="*/ 432874 h 969168"/>
                  <a:gd name="connsiteX2" fmla="*/ 369906 w 657235"/>
                  <a:gd name="connsiteY2" fmla="*/ 313274 h 969168"/>
                  <a:gd name="connsiteX3" fmla="*/ 219633 w 657235"/>
                  <a:gd name="connsiteY3" fmla="*/ 253718 h 969168"/>
                  <a:gd name="connsiteX4" fmla="*/ 188313 w 657235"/>
                  <a:gd name="connsiteY4" fmla="*/ 152806 h 969168"/>
                  <a:gd name="connsiteX5" fmla="*/ 189723 w 657235"/>
                  <a:gd name="connsiteY5" fmla="*/ 32887 h 969168"/>
                  <a:gd name="connsiteX6" fmla="*/ 302149 w 657235"/>
                  <a:gd name="connsiteY6" fmla="*/ 2906 h 969168"/>
                  <a:gd name="connsiteX7" fmla="*/ 479818 w 657235"/>
                  <a:gd name="connsiteY7" fmla="*/ 89442 h 969168"/>
                  <a:gd name="connsiteX8" fmla="*/ 617756 w 657235"/>
                  <a:gd name="connsiteY8" fmla="*/ 153380 h 969168"/>
                  <a:gd name="connsiteX9" fmla="*/ 654418 w 657235"/>
                  <a:gd name="connsiteY9" fmla="*/ 235254 h 969168"/>
                  <a:gd name="connsiteX10" fmla="*/ 652047 w 657235"/>
                  <a:gd name="connsiteY10" fmla="*/ 338277 h 969168"/>
                  <a:gd name="connsiteX11" fmla="*/ 630548 w 657235"/>
                  <a:gd name="connsiteY11" fmla="*/ 484452 h 969168"/>
                  <a:gd name="connsiteX12" fmla="*/ 563894 w 657235"/>
                  <a:gd name="connsiteY12" fmla="*/ 628460 h 969168"/>
                  <a:gd name="connsiteX13" fmla="*/ 484739 w 657235"/>
                  <a:gd name="connsiteY13" fmla="*/ 773859 h 969168"/>
                  <a:gd name="connsiteX14" fmla="*/ 364430 w 657235"/>
                  <a:gd name="connsiteY14" fmla="*/ 912465 h 969168"/>
                  <a:gd name="connsiteX15" fmla="*/ 200120 w 657235"/>
                  <a:gd name="connsiteY15" fmla="*/ 968965 h 969168"/>
                  <a:gd name="connsiteX16" fmla="*/ 102203 w 657235"/>
                  <a:gd name="connsiteY16" fmla="*/ 895558 h 969168"/>
                  <a:gd name="connsiteX17" fmla="*/ 398 w 657235"/>
                  <a:gd name="connsiteY17" fmla="*/ 791346 h 969168"/>
                  <a:gd name="connsiteX18" fmla="*/ 151698 w 657235"/>
                  <a:gd name="connsiteY18" fmla="*/ 695900 h 969168"/>
                  <a:gd name="connsiteX19" fmla="*/ 326832 w 657235"/>
                  <a:gd name="connsiteY19" fmla="*/ 667576 h 969168"/>
                  <a:gd name="connsiteX20" fmla="*/ 443280 w 657235"/>
                  <a:gd name="connsiteY20" fmla="*/ 544109 h 969168"/>
                  <a:gd name="connsiteX0" fmla="*/ 444650 w 658605"/>
                  <a:gd name="connsiteY0" fmla="*/ 544109 h 968979"/>
                  <a:gd name="connsiteX1" fmla="*/ 459786 w 658605"/>
                  <a:gd name="connsiteY1" fmla="*/ 432874 h 968979"/>
                  <a:gd name="connsiteX2" fmla="*/ 371276 w 658605"/>
                  <a:gd name="connsiteY2" fmla="*/ 313274 h 968979"/>
                  <a:gd name="connsiteX3" fmla="*/ 221003 w 658605"/>
                  <a:gd name="connsiteY3" fmla="*/ 253718 h 968979"/>
                  <a:gd name="connsiteX4" fmla="*/ 189683 w 658605"/>
                  <a:gd name="connsiteY4" fmla="*/ 152806 h 968979"/>
                  <a:gd name="connsiteX5" fmla="*/ 191093 w 658605"/>
                  <a:gd name="connsiteY5" fmla="*/ 32887 h 968979"/>
                  <a:gd name="connsiteX6" fmla="*/ 303519 w 658605"/>
                  <a:gd name="connsiteY6" fmla="*/ 2906 h 968979"/>
                  <a:gd name="connsiteX7" fmla="*/ 481188 w 658605"/>
                  <a:gd name="connsiteY7" fmla="*/ 89442 h 968979"/>
                  <a:gd name="connsiteX8" fmla="*/ 619126 w 658605"/>
                  <a:gd name="connsiteY8" fmla="*/ 153380 h 968979"/>
                  <a:gd name="connsiteX9" fmla="*/ 655788 w 658605"/>
                  <a:gd name="connsiteY9" fmla="*/ 235254 h 968979"/>
                  <a:gd name="connsiteX10" fmla="*/ 653417 w 658605"/>
                  <a:gd name="connsiteY10" fmla="*/ 338277 h 968979"/>
                  <a:gd name="connsiteX11" fmla="*/ 631918 w 658605"/>
                  <a:gd name="connsiteY11" fmla="*/ 484452 h 968979"/>
                  <a:gd name="connsiteX12" fmla="*/ 565264 w 658605"/>
                  <a:gd name="connsiteY12" fmla="*/ 628460 h 968979"/>
                  <a:gd name="connsiteX13" fmla="*/ 486109 w 658605"/>
                  <a:gd name="connsiteY13" fmla="*/ 773859 h 968979"/>
                  <a:gd name="connsiteX14" fmla="*/ 365800 w 658605"/>
                  <a:gd name="connsiteY14" fmla="*/ 912465 h 968979"/>
                  <a:gd name="connsiteX15" fmla="*/ 201490 w 658605"/>
                  <a:gd name="connsiteY15" fmla="*/ 968965 h 968979"/>
                  <a:gd name="connsiteX16" fmla="*/ 39749 w 658605"/>
                  <a:gd name="connsiteY16" fmla="*/ 916580 h 968979"/>
                  <a:gd name="connsiteX17" fmla="*/ 1768 w 658605"/>
                  <a:gd name="connsiteY17" fmla="*/ 791346 h 968979"/>
                  <a:gd name="connsiteX18" fmla="*/ 153068 w 658605"/>
                  <a:gd name="connsiteY18" fmla="*/ 695900 h 968979"/>
                  <a:gd name="connsiteX19" fmla="*/ 328202 w 658605"/>
                  <a:gd name="connsiteY19" fmla="*/ 667576 h 968979"/>
                  <a:gd name="connsiteX20" fmla="*/ 444650 w 658605"/>
                  <a:gd name="connsiteY20" fmla="*/ 544109 h 968979"/>
                  <a:gd name="connsiteX0" fmla="*/ 444650 w 658605"/>
                  <a:gd name="connsiteY0" fmla="*/ 544109 h 968979"/>
                  <a:gd name="connsiteX1" fmla="*/ 459786 w 658605"/>
                  <a:gd name="connsiteY1" fmla="*/ 432874 h 968979"/>
                  <a:gd name="connsiteX2" fmla="*/ 371276 w 658605"/>
                  <a:gd name="connsiteY2" fmla="*/ 313274 h 968979"/>
                  <a:gd name="connsiteX3" fmla="*/ 221003 w 658605"/>
                  <a:gd name="connsiteY3" fmla="*/ 253718 h 968979"/>
                  <a:gd name="connsiteX4" fmla="*/ 189683 w 658605"/>
                  <a:gd name="connsiteY4" fmla="*/ 152806 h 968979"/>
                  <a:gd name="connsiteX5" fmla="*/ 191093 w 658605"/>
                  <a:gd name="connsiteY5" fmla="*/ 32887 h 968979"/>
                  <a:gd name="connsiteX6" fmla="*/ 303519 w 658605"/>
                  <a:gd name="connsiteY6" fmla="*/ 2906 h 968979"/>
                  <a:gd name="connsiteX7" fmla="*/ 481188 w 658605"/>
                  <a:gd name="connsiteY7" fmla="*/ 89442 h 968979"/>
                  <a:gd name="connsiteX8" fmla="*/ 619126 w 658605"/>
                  <a:gd name="connsiteY8" fmla="*/ 153380 h 968979"/>
                  <a:gd name="connsiteX9" fmla="*/ 655788 w 658605"/>
                  <a:gd name="connsiteY9" fmla="*/ 235254 h 968979"/>
                  <a:gd name="connsiteX10" fmla="*/ 653417 w 658605"/>
                  <a:gd name="connsiteY10" fmla="*/ 338277 h 968979"/>
                  <a:gd name="connsiteX11" fmla="*/ 631918 w 658605"/>
                  <a:gd name="connsiteY11" fmla="*/ 484452 h 968979"/>
                  <a:gd name="connsiteX12" fmla="*/ 565264 w 658605"/>
                  <a:gd name="connsiteY12" fmla="*/ 628460 h 968979"/>
                  <a:gd name="connsiteX13" fmla="*/ 486109 w 658605"/>
                  <a:gd name="connsiteY13" fmla="*/ 773859 h 968979"/>
                  <a:gd name="connsiteX14" fmla="*/ 365800 w 658605"/>
                  <a:gd name="connsiteY14" fmla="*/ 912465 h 968979"/>
                  <a:gd name="connsiteX15" fmla="*/ 201490 w 658605"/>
                  <a:gd name="connsiteY15" fmla="*/ 968965 h 968979"/>
                  <a:gd name="connsiteX16" fmla="*/ 39749 w 658605"/>
                  <a:gd name="connsiteY16" fmla="*/ 916580 h 968979"/>
                  <a:gd name="connsiteX17" fmla="*/ 1768 w 658605"/>
                  <a:gd name="connsiteY17" fmla="*/ 791346 h 968979"/>
                  <a:gd name="connsiteX18" fmla="*/ 141058 w 658605"/>
                  <a:gd name="connsiteY18" fmla="*/ 676691 h 968979"/>
                  <a:gd name="connsiteX19" fmla="*/ 328202 w 658605"/>
                  <a:gd name="connsiteY19" fmla="*/ 667576 h 968979"/>
                  <a:gd name="connsiteX20" fmla="*/ 444650 w 658605"/>
                  <a:gd name="connsiteY20" fmla="*/ 544109 h 968979"/>
                  <a:gd name="connsiteX0" fmla="*/ 444650 w 658605"/>
                  <a:gd name="connsiteY0" fmla="*/ 544109 h 968979"/>
                  <a:gd name="connsiteX1" fmla="*/ 459786 w 658605"/>
                  <a:gd name="connsiteY1" fmla="*/ 432874 h 968979"/>
                  <a:gd name="connsiteX2" fmla="*/ 371276 w 658605"/>
                  <a:gd name="connsiteY2" fmla="*/ 313274 h 968979"/>
                  <a:gd name="connsiteX3" fmla="*/ 221003 w 658605"/>
                  <a:gd name="connsiteY3" fmla="*/ 253718 h 968979"/>
                  <a:gd name="connsiteX4" fmla="*/ 189683 w 658605"/>
                  <a:gd name="connsiteY4" fmla="*/ 152806 h 968979"/>
                  <a:gd name="connsiteX5" fmla="*/ 191093 w 658605"/>
                  <a:gd name="connsiteY5" fmla="*/ 32887 h 968979"/>
                  <a:gd name="connsiteX6" fmla="*/ 303519 w 658605"/>
                  <a:gd name="connsiteY6" fmla="*/ 2906 h 968979"/>
                  <a:gd name="connsiteX7" fmla="*/ 481188 w 658605"/>
                  <a:gd name="connsiteY7" fmla="*/ 89442 h 968979"/>
                  <a:gd name="connsiteX8" fmla="*/ 619126 w 658605"/>
                  <a:gd name="connsiteY8" fmla="*/ 153380 h 968979"/>
                  <a:gd name="connsiteX9" fmla="*/ 655788 w 658605"/>
                  <a:gd name="connsiteY9" fmla="*/ 235254 h 968979"/>
                  <a:gd name="connsiteX10" fmla="*/ 653417 w 658605"/>
                  <a:gd name="connsiteY10" fmla="*/ 338277 h 968979"/>
                  <a:gd name="connsiteX11" fmla="*/ 631918 w 658605"/>
                  <a:gd name="connsiteY11" fmla="*/ 484452 h 968979"/>
                  <a:gd name="connsiteX12" fmla="*/ 565264 w 658605"/>
                  <a:gd name="connsiteY12" fmla="*/ 628460 h 968979"/>
                  <a:gd name="connsiteX13" fmla="*/ 486109 w 658605"/>
                  <a:gd name="connsiteY13" fmla="*/ 773859 h 968979"/>
                  <a:gd name="connsiteX14" fmla="*/ 365800 w 658605"/>
                  <a:gd name="connsiteY14" fmla="*/ 912465 h 968979"/>
                  <a:gd name="connsiteX15" fmla="*/ 201490 w 658605"/>
                  <a:gd name="connsiteY15" fmla="*/ 968965 h 968979"/>
                  <a:gd name="connsiteX16" fmla="*/ 39749 w 658605"/>
                  <a:gd name="connsiteY16" fmla="*/ 916580 h 968979"/>
                  <a:gd name="connsiteX17" fmla="*/ 1768 w 658605"/>
                  <a:gd name="connsiteY17" fmla="*/ 791346 h 968979"/>
                  <a:gd name="connsiteX18" fmla="*/ 141058 w 658605"/>
                  <a:gd name="connsiteY18" fmla="*/ 676691 h 968979"/>
                  <a:gd name="connsiteX19" fmla="*/ 373068 w 658605"/>
                  <a:gd name="connsiteY19" fmla="*/ 647007 h 968979"/>
                  <a:gd name="connsiteX20" fmla="*/ 444650 w 658605"/>
                  <a:gd name="connsiteY20" fmla="*/ 544109 h 968979"/>
                  <a:gd name="connsiteX0" fmla="*/ 427880 w 641835"/>
                  <a:gd name="connsiteY0" fmla="*/ 544109 h 968982"/>
                  <a:gd name="connsiteX1" fmla="*/ 443016 w 641835"/>
                  <a:gd name="connsiteY1" fmla="*/ 432874 h 968982"/>
                  <a:gd name="connsiteX2" fmla="*/ 354506 w 641835"/>
                  <a:gd name="connsiteY2" fmla="*/ 313274 h 968982"/>
                  <a:gd name="connsiteX3" fmla="*/ 204233 w 641835"/>
                  <a:gd name="connsiteY3" fmla="*/ 253718 h 968982"/>
                  <a:gd name="connsiteX4" fmla="*/ 172913 w 641835"/>
                  <a:gd name="connsiteY4" fmla="*/ 152806 h 968982"/>
                  <a:gd name="connsiteX5" fmla="*/ 174323 w 641835"/>
                  <a:gd name="connsiteY5" fmla="*/ 32887 h 968982"/>
                  <a:gd name="connsiteX6" fmla="*/ 286749 w 641835"/>
                  <a:gd name="connsiteY6" fmla="*/ 2906 h 968982"/>
                  <a:gd name="connsiteX7" fmla="*/ 464418 w 641835"/>
                  <a:gd name="connsiteY7" fmla="*/ 89442 h 968982"/>
                  <a:gd name="connsiteX8" fmla="*/ 602356 w 641835"/>
                  <a:gd name="connsiteY8" fmla="*/ 153380 h 968982"/>
                  <a:gd name="connsiteX9" fmla="*/ 639018 w 641835"/>
                  <a:gd name="connsiteY9" fmla="*/ 235254 h 968982"/>
                  <a:gd name="connsiteX10" fmla="*/ 636647 w 641835"/>
                  <a:gd name="connsiteY10" fmla="*/ 338277 h 968982"/>
                  <a:gd name="connsiteX11" fmla="*/ 615148 w 641835"/>
                  <a:gd name="connsiteY11" fmla="*/ 484452 h 968982"/>
                  <a:gd name="connsiteX12" fmla="*/ 548494 w 641835"/>
                  <a:gd name="connsiteY12" fmla="*/ 628460 h 968982"/>
                  <a:gd name="connsiteX13" fmla="*/ 469339 w 641835"/>
                  <a:gd name="connsiteY13" fmla="*/ 773859 h 968982"/>
                  <a:gd name="connsiteX14" fmla="*/ 349030 w 641835"/>
                  <a:gd name="connsiteY14" fmla="*/ 912465 h 968982"/>
                  <a:gd name="connsiteX15" fmla="*/ 184720 w 641835"/>
                  <a:gd name="connsiteY15" fmla="*/ 968965 h 968982"/>
                  <a:gd name="connsiteX16" fmla="*/ 22979 w 641835"/>
                  <a:gd name="connsiteY16" fmla="*/ 916580 h 968982"/>
                  <a:gd name="connsiteX17" fmla="*/ 5164 w 641835"/>
                  <a:gd name="connsiteY17" fmla="*/ 769743 h 968982"/>
                  <a:gd name="connsiteX18" fmla="*/ 124288 w 641835"/>
                  <a:gd name="connsiteY18" fmla="*/ 676691 h 968982"/>
                  <a:gd name="connsiteX19" fmla="*/ 356298 w 641835"/>
                  <a:gd name="connsiteY19" fmla="*/ 647007 h 968982"/>
                  <a:gd name="connsiteX20" fmla="*/ 427880 w 641835"/>
                  <a:gd name="connsiteY20" fmla="*/ 544109 h 9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1835" h="968982">
                    <a:moveTo>
                      <a:pt x="427880" y="544109"/>
                    </a:moveTo>
                    <a:cubicBezTo>
                      <a:pt x="442333" y="508420"/>
                      <a:pt x="455245" y="471346"/>
                      <a:pt x="443016" y="432874"/>
                    </a:cubicBezTo>
                    <a:cubicBezTo>
                      <a:pt x="430787" y="394402"/>
                      <a:pt x="394303" y="343133"/>
                      <a:pt x="354506" y="313274"/>
                    </a:cubicBezTo>
                    <a:cubicBezTo>
                      <a:pt x="314709" y="283415"/>
                      <a:pt x="234498" y="280463"/>
                      <a:pt x="204233" y="253718"/>
                    </a:cubicBezTo>
                    <a:cubicBezTo>
                      <a:pt x="173968" y="226973"/>
                      <a:pt x="177898" y="189611"/>
                      <a:pt x="172913" y="152806"/>
                    </a:cubicBezTo>
                    <a:cubicBezTo>
                      <a:pt x="167928" y="116001"/>
                      <a:pt x="155350" y="57870"/>
                      <a:pt x="174323" y="32887"/>
                    </a:cubicBezTo>
                    <a:cubicBezTo>
                      <a:pt x="193296" y="7904"/>
                      <a:pt x="238400" y="-6520"/>
                      <a:pt x="286749" y="2906"/>
                    </a:cubicBezTo>
                    <a:cubicBezTo>
                      <a:pt x="335098" y="12332"/>
                      <a:pt x="411817" y="64363"/>
                      <a:pt x="464418" y="89442"/>
                    </a:cubicBezTo>
                    <a:cubicBezTo>
                      <a:pt x="517019" y="114521"/>
                      <a:pt x="573256" y="129078"/>
                      <a:pt x="602356" y="153380"/>
                    </a:cubicBezTo>
                    <a:cubicBezTo>
                      <a:pt x="631456" y="177682"/>
                      <a:pt x="633303" y="204438"/>
                      <a:pt x="639018" y="235254"/>
                    </a:cubicBezTo>
                    <a:cubicBezTo>
                      <a:pt x="644733" y="266070"/>
                      <a:pt x="640625" y="296744"/>
                      <a:pt x="636647" y="338277"/>
                    </a:cubicBezTo>
                    <a:cubicBezTo>
                      <a:pt x="632669" y="379810"/>
                      <a:pt x="629840" y="436088"/>
                      <a:pt x="615148" y="484452"/>
                    </a:cubicBezTo>
                    <a:cubicBezTo>
                      <a:pt x="600456" y="532816"/>
                      <a:pt x="572796" y="580226"/>
                      <a:pt x="548494" y="628460"/>
                    </a:cubicBezTo>
                    <a:cubicBezTo>
                      <a:pt x="524193" y="676695"/>
                      <a:pt x="502583" y="726525"/>
                      <a:pt x="469339" y="773859"/>
                    </a:cubicBezTo>
                    <a:cubicBezTo>
                      <a:pt x="436095" y="821193"/>
                      <a:pt x="396467" y="879947"/>
                      <a:pt x="349030" y="912465"/>
                    </a:cubicBezTo>
                    <a:cubicBezTo>
                      <a:pt x="301593" y="944983"/>
                      <a:pt x="239062" y="968279"/>
                      <a:pt x="184720" y="968965"/>
                    </a:cubicBezTo>
                    <a:cubicBezTo>
                      <a:pt x="130378" y="969651"/>
                      <a:pt x="52905" y="949784"/>
                      <a:pt x="22979" y="916580"/>
                    </a:cubicBezTo>
                    <a:cubicBezTo>
                      <a:pt x="-6947" y="883376"/>
                      <a:pt x="-1348" y="798104"/>
                      <a:pt x="5164" y="769743"/>
                    </a:cubicBezTo>
                    <a:cubicBezTo>
                      <a:pt x="11676" y="741382"/>
                      <a:pt x="82408" y="703248"/>
                      <a:pt x="124288" y="676691"/>
                    </a:cubicBezTo>
                    <a:cubicBezTo>
                      <a:pt x="166168" y="650134"/>
                      <a:pt x="305699" y="669104"/>
                      <a:pt x="356298" y="647007"/>
                    </a:cubicBezTo>
                    <a:cubicBezTo>
                      <a:pt x="406897" y="624910"/>
                      <a:pt x="413427" y="579798"/>
                      <a:pt x="427880" y="544109"/>
                    </a:cubicBezTo>
                    <a:close/>
                  </a:path>
                </a:pathLst>
              </a:custGeom>
              <a:solidFill>
                <a:schemeClr val="accent4">
                  <a:lumMod val="20000"/>
                  <a:lumOff val="80000"/>
                </a:schemeClr>
              </a:solidFill>
              <a:ln w="28575">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Freeform 20">
                <a:extLst>
                  <a:ext uri="{FF2B5EF4-FFF2-40B4-BE49-F238E27FC236}">
                    <a16:creationId xmlns:a16="http://schemas.microsoft.com/office/drawing/2014/main" id="{6772CE2F-A5F8-DA4A-86E0-2FCD38E0D9A4}"/>
                  </a:ext>
                </a:extLst>
              </p:cNvPr>
              <p:cNvSpPr/>
              <p:nvPr/>
            </p:nvSpPr>
            <p:spPr>
              <a:xfrm rot="12204329" flipH="1">
                <a:off x="6119330" y="4217237"/>
                <a:ext cx="214000" cy="295872"/>
              </a:xfrm>
              <a:custGeom>
                <a:avLst/>
                <a:gdLst>
                  <a:gd name="connsiteX0" fmla="*/ 195738 w 220540"/>
                  <a:gd name="connsiteY0" fmla="*/ 276299 h 286739"/>
                  <a:gd name="connsiteX1" fmla="*/ 60826 w 220540"/>
                  <a:gd name="connsiteY1" fmla="*/ 276299 h 286739"/>
                  <a:gd name="connsiteX2" fmla="*/ 866 w 220540"/>
                  <a:gd name="connsiteY2" fmla="*/ 238824 h 286739"/>
                  <a:gd name="connsiteX3" fmla="*/ 30846 w 220540"/>
                  <a:gd name="connsiteY3" fmla="*/ 118903 h 286739"/>
                  <a:gd name="connsiteX4" fmla="*/ 105797 w 220540"/>
                  <a:gd name="connsiteY4" fmla="*/ 6476 h 286739"/>
                  <a:gd name="connsiteX5" fmla="*/ 210728 w 220540"/>
                  <a:gd name="connsiteY5" fmla="*/ 28962 h 286739"/>
                  <a:gd name="connsiteX6" fmla="*/ 218223 w 220540"/>
                  <a:gd name="connsiteY6" fmla="*/ 156378 h 286739"/>
                  <a:gd name="connsiteX7" fmla="*/ 195738 w 220540"/>
                  <a:gd name="connsiteY7" fmla="*/ 276299 h 286739"/>
                  <a:gd name="connsiteX0" fmla="*/ 208394 w 233196"/>
                  <a:gd name="connsiteY0" fmla="*/ 276299 h 289011"/>
                  <a:gd name="connsiteX1" fmla="*/ 73482 w 233196"/>
                  <a:gd name="connsiteY1" fmla="*/ 276299 h 289011"/>
                  <a:gd name="connsiteX2" fmla="*/ 582 w 233196"/>
                  <a:gd name="connsiteY2" fmla="*/ 277643 h 289011"/>
                  <a:gd name="connsiteX3" fmla="*/ 43502 w 233196"/>
                  <a:gd name="connsiteY3" fmla="*/ 118903 h 289011"/>
                  <a:gd name="connsiteX4" fmla="*/ 118453 w 233196"/>
                  <a:gd name="connsiteY4" fmla="*/ 6476 h 289011"/>
                  <a:gd name="connsiteX5" fmla="*/ 223384 w 233196"/>
                  <a:gd name="connsiteY5" fmla="*/ 28962 h 289011"/>
                  <a:gd name="connsiteX6" fmla="*/ 230879 w 233196"/>
                  <a:gd name="connsiteY6" fmla="*/ 156378 h 289011"/>
                  <a:gd name="connsiteX7" fmla="*/ 208394 w 233196"/>
                  <a:gd name="connsiteY7" fmla="*/ 276299 h 289011"/>
                  <a:gd name="connsiteX0" fmla="*/ 210302 w 234589"/>
                  <a:gd name="connsiteY0" fmla="*/ 276299 h 287721"/>
                  <a:gd name="connsiteX1" fmla="*/ 118522 w 234589"/>
                  <a:gd name="connsiteY1" fmla="*/ 271986 h 287721"/>
                  <a:gd name="connsiteX2" fmla="*/ 2490 w 234589"/>
                  <a:gd name="connsiteY2" fmla="*/ 277643 h 287721"/>
                  <a:gd name="connsiteX3" fmla="*/ 45410 w 234589"/>
                  <a:gd name="connsiteY3" fmla="*/ 118903 h 287721"/>
                  <a:gd name="connsiteX4" fmla="*/ 120361 w 234589"/>
                  <a:gd name="connsiteY4" fmla="*/ 6476 h 287721"/>
                  <a:gd name="connsiteX5" fmla="*/ 225292 w 234589"/>
                  <a:gd name="connsiteY5" fmla="*/ 28962 h 287721"/>
                  <a:gd name="connsiteX6" fmla="*/ 232787 w 234589"/>
                  <a:gd name="connsiteY6" fmla="*/ 156378 h 287721"/>
                  <a:gd name="connsiteX7" fmla="*/ 210302 w 234589"/>
                  <a:gd name="connsiteY7" fmla="*/ 276299 h 287721"/>
                  <a:gd name="connsiteX0" fmla="*/ 208960 w 233247"/>
                  <a:gd name="connsiteY0" fmla="*/ 276615 h 287722"/>
                  <a:gd name="connsiteX1" fmla="*/ 117180 w 233247"/>
                  <a:gd name="connsiteY1" fmla="*/ 272302 h 287722"/>
                  <a:gd name="connsiteX2" fmla="*/ 1148 w 233247"/>
                  <a:gd name="connsiteY2" fmla="*/ 277959 h 287722"/>
                  <a:gd name="connsiteX3" fmla="*/ 61320 w 233247"/>
                  <a:gd name="connsiteY3" fmla="*/ 123532 h 287722"/>
                  <a:gd name="connsiteX4" fmla="*/ 119019 w 233247"/>
                  <a:gd name="connsiteY4" fmla="*/ 6792 h 287722"/>
                  <a:gd name="connsiteX5" fmla="*/ 223950 w 233247"/>
                  <a:gd name="connsiteY5" fmla="*/ 29278 h 287722"/>
                  <a:gd name="connsiteX6" fmla="*/ 231445 w 233247"/>
                  <a:gd name="connsiteY6" fmla="*/ 156694 h 287722"/>
                  <a:gd name="connsiteX7" fmla="*/ 208960 w 233247"/>
                  <a:gd name="connsiteY7" fmla="*/ 276615 h 287722"/>
                  <a:gd name="connsiteX0" fmla="*/ 209099 w 233386"/>
                  <a:gd name="connsiteY0" fmla="*/ 265217 h 276324"/>
                  <a:gd name="connsiteX1" fmla="*/ 117319 w 233386"/>
                  <a:gd name="connsiteY1" fmla="*/ 260904 h 276324"/>
                  <a:gd name="connsiteX2" fmla="*/ 1287 w 233386"/>
                  <a:gd name="connsiteY2" fmla="*/ 266561 h 276324"/>
                  <a:gd name="connsiteX3" fmla="*/ 61459 w 233386"/>
                  <a:gd name="connsiteY3" fmla="*/ 112134 h 276324"/>
                  <a:gd name="connsiteX4" fmla="*/ 157977 w 233386"/>
                  <a:gd name="connsiteY4" fmla="*/ 12647 h 276324"/>
                  <a:gd name="connsiteX5" fmla="*/ 224089 w 233386"/>
                  <a:gd name="connsiteY5" fmla="*/ 17880 h 276324"/>
                  <a:gd name="connsiteX6" fmla="*/ 231584 w 233386"/>
                  <a:gd name="connsiteY6" fmla="*/ 145296 h 276324"/>
                  <a:gd name="connsiteX7" fmla="*/ 209099 w 233386"/>
                  <a:gd name="connsiteY7" fmla="*/ 265217 h 27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386" h="276324">
                    <a:moveTo>
                      <a:pt x="209099" y="265217"/>
                    </a:moveTo>
                    <a:cubicBezTo>
                      <a:pt x="190055" y="284485"/>
                      <a:pt x="151954" y="260680"/>
                      <a:pt x="117319" y="260904"/>
                    </a:cubicBezTo>
                    <a:cubicBezTo>
                      <a:pt x="82684" y="261128"/>
                      <a:pt x="10597" y="291356"/>
                      <a:pt x="1287" y="266561"/>
                    </a:cubicBezTo>
                    <a:cubicBezTo>
                      <a:pt x="-8023" y="241766"/>
                      <a:pt x="35344" y="154453"/>
                      <a:pt x="61459" y="112134"/>
                    </a:cubicBezTo>
                    <a:cubicBezTo>
                      <a:pt x="87574" y="69815"/>
                      <a:pt x="130872" y="28356"/>
                      <a:pt x="157977" y="12647"/>
                    </a:cubicBezTo>
                    <a:cubicBezTo>
                      <a:pt x="185082" y="-3062"/>
                      <a:pt x="205351" y="-7104"/>
                      <a:pt x="224089" y="17880"/>
                    </a:cubicBezTo>
                    <a:cubicBezTo>
                      <a:pt x="242827" y="42864"/>
                      <a:pt x="226587" y="104073"/>
                      <a:pt x="231584" y="145296"/>
                    </a:cubicBezTo>
                    <a:cubicBezTo>
                      <a:pt x="236581" y="186519"/>
                      <a:pt x="228143" y="245949"/>
                      <a:pt x="209099" y="265217"/>
                    </a:cubicBezTo>
                    <a:close/>
                  </a:path>
                </a:pathLst>
              </a:custGeom>
              <a:solidFill>
                <a:schemeClr val="accent4">
                  <a:lumMod val="20000"/>
                  <a:lumOff val="80000"/>
                </a:schemeClr>
              </a:solidFill>
              <a:ln w="28575">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Freeform 21">
                <a:extLst>
                  <a:ext uri="{FF2B5EF4-FFF2-40B4-BE49-F238E27FC236}">
                    <a16:creationId xmlns:a16="http://schemas.microsoft.com/office/drawing/2014/main" id="{BF9A86CB-652C-1941-BCD3-7FD1153060F2}"/>
                  </a:ext>
                </a:extLst>
              </p:cNvPr>
              <p:cNvSpPr/>
              <p:nvPr/>
            </p:nvSpPr>
            <p:spPr>
              <a:xfrm rot="11905575" flipH="1">
                <a:off x="6365186" y="4234625"/>
                <a:ext cx="135000" cy="148488"/>
              </a:xfrm>
              <a:custGeom>
                <a:avLst/>
                <a:gdLst>
                  <a:gd name="connsiteX0" fmla="*/ 71886 w 132271"/>
                  <a:gd name="connsiteY0" fmla="*/ 97518 h 109144"/>
                  <a:gd name="connsiteX1" fmla="*/ 11502 w 132271"/>
                  <a:gd name="connsiteY1" fmla="*/ 75952 h 109144"/>
                  <a:gd name="connsiteX2" fmla="*/ 2875 w 132271"/>
                  <a:gd name="connsiteY2" fmla="*/ 50073 h 109144"/>
                  <a:gd name="connsiteX3" fmla="*/ 46007 w 132271"/>
                  <a:gd name="connsiteY3" fmla="*/ 2628 h 109144"/>
                  <a:gd name="connsiteX4" fmla="*/ 93452 w 132271"/>
                  <a:gd name="connsiteY4" fmla="*/ 11254 h 109144"/>
                  <a:gd name="connsiteX5" fmla="*/ 127958 w 132271"/>
                  <a:gd name="connsiteY5" fmla="*/ 54386 h 109144"/>
                  <a:gd name="connsiteX6" fmla="*/ 127958 w 132271"/>
                  <a:gd name="connsiteY6" fmla="*/ 106145 h 109144"/>
                  <a:gd name="connsiteX7" fmla="*/ 71886 w 132271"/>
                  <a:gd name="connsiteY7" fmla="*/ 97518 h 10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271" h="109144">
                    <a:moveTo>
                      <a:pt x="71886" y="97518"/>
                    </a:moveTo>
                    <a:cubicBezTo>
                      <a:pt x="52477" y="92486"/>
                      <a:pt x="11502" y="75952"/>
                      <a:pt x="11502" y="75952"/>
                    </a:cubicBezTo>
                    <a:cubicBezTo>
                      <a:pt x="0" y="68044"/>
                      <a:pt x="-2876" y="62294"/>
                      <a:pt x="2875" y="50073"/>
                    </a:cubicBezTo>
                    <a:cubicBezTo>
                      <a:pt x="8626" y="37852"/>
                      <a:pt x="30911" y="9098"/>
                      <a:pt x="46007" y="2628"/>
                    </a:cubicBezTo>
                    <a:cubicBezTo>
                      <a:pt x="61103" y="-3842"/>
                      <a:pt x="79794" y="2628"/>
                      <a:pt x="93452" y="11254"/>
                    </a:cubicBezTo>
                    <a:cubicBezTo>
                      <a:pt x="107111" y="19880"/>
                      <a:pt x="122207" y="38571"/>
                      <a:pt x="127958" y="54386"/>
                    </a:cubicBezTo>
                    <a:cubicBezTo>
                      <a:pt x="133709" y="70201"/>
                      <a:pt x="133709" y="97519"/>
                      <a:pt x="127958" y="106145"/>
                    </a:cubicBezTo>
                    <a:cubicBezTo>
                      <a:pt x="122207" y="114772"/>
                      <a:pt x="91295" y="102550"/>
                      <a:pt x="71886" y="97518"/>
                    </a:cubicBezTo>
                    <a:close/>
                  </a:path>
                </a:pathLst>
              </a:custGeom>
              <a:solidFill>
                <a:schemeClr val="accent4">
                  <a:lumMod val="20000"/>
                  <a:lumOff val="80000"/>
                </a:schemeClr>
              </a:solidFill>
              <a:ln w="28575">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Freeform 22">
                <a:extLst>
                  <a:ext uri="{FF2B5EF4-FFF2-40B4-BE49-F238E27FC236}">
                    <a16:creationId xmlns:a16="http://schemas.microsoft.com/office/drawing/2014/main" id="{1D199BC5-D3B4-C44C-AD65-76E216062DD9}"/>
                  </a:ext>
                </a:extLst>
              </p:cNvPr>
              <p:cNvSpPr/>
              <p:nvPr/>
            </p:nvSpPr>
            <p:spPr>
              <a:xfrm rot="12906190" flipH="1">
                <a:off x="6542955" y="4181524"/>
                <a:ext cx="126610" cy="134995"/>
              </a:xfrm>
              <a:custGeom>
                <a:avLst/>
                <a:gdLst>
                  <a:gd name="connsiteX0" fmla="*/ 71886 w 132271"/>
                  <a:gd name="connsiteY0" fmla="*/ 97518 h 109144"/>
                  <a:gd name="connsiteX1" fmla="*/ 11502 w 132271"/>
                  <a:gd name="connsiteY1" fmla="*/ 75952 h 109144"/>
                  <a:gd name="connsiteX2" fmla="*/ 2875 w 132271"/>
                  <a:gd name="connsiteY2" fmla="*/ 50073 h 109144"/>
                  <a:gd name="connsiteX3" fmla="*/ 46007 w 132271"/>
                  <a:gd name="connsiteY3" fmla="*/ 2628 h 109144"/>
                  <a:gd name="connsiteX4" fmla="*/ 93452 w 132271"/>
                  <a:gd name="connsiteY4" fmla="*/ 11254 h 109144"/>
                  <a:gd name="connsiteX5" fmla="*/ 127958 w 132271"/>
                  <a:gd name="connsiteY5" fmla="*/ 54386 h 109144"/>
                  <a:gd name="connsiteX6" fmla="*/ 127958 w 132271"/>
                  <a:gd name="connsiteY6" fmla="*/ 106145 h 109144"/>
                  <a:gd name="connsiteX7" fmla="*/ 71886 w 132271"/>
                  <a:gd name="connsiteY7" fmla="*/ 97518 h 109144"/>
                  <a:gd name="connsiteX0" fmla="*/ 70229 w 130614"/>
                  <a:gd name="connsiteY0" fmla="*/ 101401 h 113027"/>
                  <a:gd name="connsiteX1" fmla="*/ 9845 w 130614"/>
                  <a:gd name="connsiteY1" fmla="*/ 79835 h 113027"/>
                  <a:gd name="connsiteX2" fmla="*/ 1218 w 130614"/>
                  <a:gd name="connsiteY2" fmla="*/ 53956 h 113027"/>
                  <a:gd name="connsiteX3" fmla="*/ 21973 w 130614"/>
                  <a:gd name="connsiteY3" fmla="*/ 2036 h 113027"/>
                  <a:gd name="connsiteX4" fmla="*/ 91795 w 130614"/>
                  <a:gd name="connsiteY4" fmla="*/ 15137 h 113027"/>
                  <a:gd name="connsiteX5" fmla="*/ 126301 w 130614"/>
                  <a:gd name="connsiteY5" fmla="*/ 58269 h 113027"/>
                  <a:gd name="connsiteX6" fmla="*/ 126301 w 130614"/>
                  <a:gd name="connsiteY6" fmla="*/ 110028 h 113027"/>
                  <a:gd name="connsiteX7" fmla="*/ 70229 w 130614"/>
                  <a:gd name="connsiteY7" fmla="*/ 101401 h 113027"/>
                  <a:gd name="connsiteX0" fmla="*/ 70229 w 127237"/>
                  <a:gd name="connsiteY0" fmla="*/ 101401 h 109275"/>
                  <a:gd name="connsiteX1" fmla="*/ 9845 w 127237"/>
                  <a:gd name="connsiteY1" fmla="*/ 79835 h 109275"/>
                  <a:gd name="connsiteX2" fmla="*/ 1218 w 127237"/>
                  <a:gd name="connsiteY2" fmla="*/ 53956 h 109275"/>
                  <a:gd name="connsiteX3" fmla="*/ 21973 w 127237"/>
                  <a:gd name="connsiteY3" fmla="*/ 2036 h 109275"/>
                  <a:gd name="connsiteX4" fmla="*/ 91795 w 127237"/>
                  <a:gd name="connsiteY4" fmla="*/ 15137 h 109275"/>
                  <a:gd name="connsiteX5" fmla="*/ 126301 w 127237"/>
                  <a:gd name="connsiteY5" fmla="*/ 58269 h 109275"/>
                  <a:gd name="connsiteX6" fmla="*/ 103925 w 127237"/>
                  <a:gd name="connsiteY6" fmla="*/ 105553 h 109275"/>
                  <a:gd name="connsiteX7" fmla="*/ 70229 w 127237"/>
                  <a:gd name="connsiteY7" fmla="*/ 101401 h 109275"/>
                  <a:gd name="connsiteX0" fmla="*/ 62205 w 119213"/>
                  <a:gd name="connsiteY0" fmla="*/ 100814 h 108690"/>
                  <a:gd name="connsiteX1" fmla="*/ 1821 w 119213"/>
                  <a:gd name="connsiteY1" fmla="*/ 79248 h 108690"/>
                  <a:gd name="connsiteX2" fmla="*/ 15570 w 119213"/>
                  <a:gd name="connsiteY2" fmla="*/ 44418 h 108690"/>
                  <a:gd name="connsiteX3" fmla="*/ 13949 w 119213"/>
                  <a:gd name="connsiteY3" fmla="*/ 1449 h 108690"/>
                  <a:gd name="connsiteX4" fmla="*/ 83771 w 119213"/>
                  <a:gd name="connsiteY4" fmla="*/ 14550 h 108690"/>
                  <a:gd name="connsiteX5" fmla="*/ 118277 w 119213"/>
                  <a:gd name="connsiteY5" fmla="*/ 57682 h 108690"/>
                  <a:gd name="connsiteX6" fmla="*/ 95901 w 119213"/>
                  <a:gd name="connsiteY6" fmla="*/ 104966 h 108690"/>
                  <a:gd name="connsiteX7" fmla="*/ 62205 w 119213"/>
                  <a:gd name="connsiteY7" fmla="*/ 100814 h 108690"/>
                  <a:gd name="connsiteX0" fmla="*/ 62205 w 103188"/>
                  <a:gd name="connsiteY0" fmla="*/ 100814 h 108052"/>
                  <a:gd name="connsiteX1" fmla="*/ 1821 w 103188"/>
                  <a:gd name="connsiteY1" fmla="*/ 79248 h 108052"/>
                  <a:gd name="connsiteX2" fmla="*/ 15570 w 103188"/>
                  <a:gd name="connsiteY2" fmla="*/ 44418 h 108052"/>
                  <a:gd name="connsiteX3" fmla="*/ 13949 w 103188"/>
                  <a:gd name="connsiteY3" fmla="*/ 1449 h 108052"/>
                  <a:gd name="connsiteX4" fmla="*/ 83771 w 103188"/>
                  <a:gd name="connsiteY4" fmla="*/ 14550 h 108052"/>
                  <a:gd name="connsiteX5" fmla="*/ 100377 w 103188"/>
                  <a:gd name="connsiteY5" fmla="*/ 57682 h 108052"/>
                  <a:gd name="connsiteX6" fmla="*/ 95901 w 103188"/>
                  <a:gd name="connsiteY6" fmla="*/ 104966 h 108052"/>
                  <a:gd name="connsiteX7" fmla="*/ 62205 w 103188"/>
                  <a:gd name="connsiteY7" fmla="*/ 100814 h 108052"/>
                  <a:gd name="connsiteX0" fmla="*/ 63845 w 104828"/>
                  <a:gd name="connsiteY0" fmla="*/ 100814 h 108052"/>
                  <a:gd name="connsiteX1" fmla="*/ 3461 w 104828"/>
                  <a:gd name="connsiteY1" fmla="*/ 79248 h 108052"/>
                  <a:gd name="connsiteX2" fmla="*/ 8259 w 104828"/>
                  <a:gd name="connsiteY2" fmla="*/ 44418 h 108052"/>
                  <a:gd name="connsiteX3" fmla="*/ 15589 w 104828"/>
                  <a:gd name="connsiteY3" fmla="*/ 1449 h 108052"/>
                  <a:gd name="connsiteX4" fmla="*/ 85411 w 104828"/>
                  <a:gd name="connsiteY4" fmla="*/ 14550 h 108052"/>
                  <a:gd name="connsiteX5" fmla="*/ 102017 w 104828"/>
                  <a:gd name="connsiteY5" fmla="*/ 57682 h 108052"/>
                  <a:gd name="connsiteX6" fmla="*/ 97541 w 104828"/>
                  <a:gd name="connsiteY6" fmla="*/ 104966 h 108052"/>
                  <a:gd name="connsiteX7" fmla="*/ 63845 w 104828"/>
                  <a:gd name="connsiteY7" fmla="*/ 100814 h 108052"/>
                  <a:gd name="connsiteX0" fmla="*/ 64318 w 105301"/>
                  <a:gd name="connsiteY0" fmla="*/ 88660 h 95898"/>
                  <a:gd name="connsiteX1" fmla="*/ 3934 w 105301"/>
                  <a:gd name="connsiteY1" fmla="*/ 67094 h 95898"/>
                  <a:gd name="connsiteX2" fmla="*/ 8732 w 105301"/>
                  <a:gd name="connsiteY2" fmla="*/ 32264 h 95898"/>
                  <a:gd name="connsiteX3" fmla="*/ 31964 w 105301"/>
                  <a:gd name="connsiteY3" fmla="*/ 8378 h 95898"/>
                  <a:gd name="connsiteX4" fmla="*/ 85884 w 105301"/>
                  <a:gd name="connsiteY4" fmla="*/ 2396 h 95898"/>
                  <a:gd name="connsiteX5" fmla="*/ 102490 w 105301"/>
                  <a:gd name="connsiteY5" fmla="*/ 45528 h 95898"/>
                  <a:gd name="connsiteX6" fmla="*/ 98014 w 105301"/>
                  <a:gd name="connsiteY6" fmla="*/ 92812 h 95898"/>
                  <a:gd name="connsiteX7" fmla="*/ 64318 w 105301"/>
                  <a:gd name="connsiteY7" fmla="*/ 88660 h 95898"/>
                  <a:gd name="connsiteX0" fmla="*/ 64318 w 105301"/>
                  <a:gd name="connsiteY0" fmla="*/ 81306 h 88544"/>
                  <a:gd name="connsiteX1" fmla="*/ 3934 w 105301"/>
                  <a:gd name="connsiteY1" fmla="*/ 59740 h 88544"/>
                  <a:gd name="connsiteX2" fmla="*/ 8732 w 105301"/>
                  <a:gd name="connsiteY2" fmla="*/ 24910 h 88544"/>
                  <a:gd name="connsiteX3" fmla="*/ 31964 w 105301"/>
                  <a:gd name="connsiteY3" fmla="*/ 1024 h 88544"/>
                  <a:gd name="connsiteX4" fmla="*/ 79523 w 105301"/>
                  <a:gd name="connsiteY4" fmla="*/ 7764 h 88544"/>
                  <a:gd name="connsiteX5" fmla="*/ 102490 w 105301"/>
                  <a:gd name="connsiteY5" fmla="*/ 38174 h 88544"/>
                  <a:gd name="connsiteX6" fmla="*/ 98014 w 105301"/>
                  <a:gd name="connsiteY6" fmla="*/ 85458 h 88544"/>
                  <a:gd name="connsiteX7" fmla="*/ 64318 w 105301"/>
                  <a:gd name="connsiteY7" fmla="*/ 81306 h 88544"/>
                  <a:gd name="connsiteX0" fmla="*/ 55656 w 96639"/>
                  <a:gd name="connsiteY0" fmla="*/ 81306 h 88441"/>
                  <a:gd name="connsiteX1" fmla="*/ 17535 w 96639"/>
                  <a:gd name="connsiteY1" fmla="*/ 62920 h 88441"/>
                  <a:gd name="connsiteX2" fmla="*/ 70 w 96639"/>
                  <a:gd name="connsiteY2" fmla="*/ 24910 h 88441"/>
                  <a:gd name="connsiteX3" fmla="*/ 23302 w 96639"/>
                  <a:gd name="connsiteY3" fmla="*/ 1024 h 88441"/>
                  <a:gd name="connsiteX4" fmla="*/ 70861 w 96639"/>
                  <a:gd name="connsiteY4" fmla="*/ 7764 h 88441"/>
                  <a:gd name="connsiteX5" fmla="*/ 93828 w 96639"/>
                  <a:gd name="connsiteY5" fmla="*/ 38174 h 88441"/>
                  <a:gd name="connsiteX6" fmla="*/ 89352 w 96639"/>
                  <a:gd name="connsiteY6" fmla="*/ 85458 h 88441"/>
                  <a:gd name="connsiteX7" fmla="*/ 55656 w 96639"/>
                  <a:gd name="connsiteY7" fmla="*/ 81306 h 88441"/>
                  <a:gd name="connsiteX0" fmla="*/ 55614 w 96597"/>
                  <a:gd name="connsiteY0" fmla="*/ 81306 h 88520"/>
                  <a:gd name="connsiteX1" fmla="*/ 27335 w 96597"/>
                  <a:gd name="connsiteY1" fmla="*/ 60459 h 88520"/>
                  <a:gd name="connsiteX2" fmla="*/ 28 w 96597"/>
                  <a:gd name="connsiteY2" fmla="*/ 24910 h 88520"/>
                  <a:gd name="connsiteX3" fmla="*/ 23260 w 96597"/>
                  <a:gd name="connsiteY3" fmla="*/ 1024 h 88520"/>
                  <a:gd name="connsiteX4" fmla="*/ 70819 w 96597"/>
                  <a:gd name="connsiteY4" fmla="*/ 7764 h 88520"/>
                  <a:gd name="connsiteX5" fmla="*/ 93786 w 96597"/>
                  <a:gd name="connsiteY5" fmla="*/ 38174 h 88520"/>
                  <a:gd name="connsiteX6" fmla="*/ 89310 w 96597"/>
                  <a:gd name="connsiteY6" fmla="*/ 85458 h 88520"/>
                  <a:gd name="connsiteX7" fmla="*/ 55614 w 96597"/>
                  <a:gd name="connsiteY7" fmla="*/ 81306 h 88520"/>
                  <a:gd name="connsiteX0" fmla="*/ 62996 w 96329"/>
                  <a:gd name="connsiteY0" fmla="*/ 76385 h 87365"/>
                  <a:gd name="connsiteX1" fmla="*/ 27335 w 96329"/>
                  <a:gd name="connsiteY1" fmla="*/ 60459 h 87365"/>
                  <a:gd name="connsiteX2" fmla="*/ 28 w 96329"/>
                  <a:gd name="connsiteY2" fmla="*/ 24910 h 87365"/>
                  <a:gd name="connsiteX3" fmla="*/ 23260 w 96329"/>
                  <a:gd name="connsiteY3" fmla="*/ 1024 h 87365"/>
                  <a:gd name="connsiteX4" fmla="*/ 70819 w 96329"/>
                  <a:gd name="connsiteY4" fmla="*/ 7764 h 87365"/>
                  <a:gd name="connsiteX5" fmla="*/ 93786 w 96329"/>
                  <a:gd name="connsiteY5" fmla="*/ 38174 h 87365"/>
                  <a:gd name="connsiteX6" fmla="*/ 89310 w 96329"/>
                  <a:gd name="connsiteY6" fmla="*/ 85458 h 87365"/>
                  <a:gd name="connsiteX7" fmla="*/ 62996 w 96329"/>
                  <a:gd name="connsiteY7" fmla="*/ 76385 h 87365"/>
                  <a:gd name="connsiteX0" fmla="*/ 62996 w 95959"/>
                  <a:gd name="connsiteY0" fmla="*/ 76385 h 76509"/>
                  <a:gd name="connsiteX1" fmla="*/ 27335 w 95959"/>
                  <a:gd name="connsiteY1" fmla="*/ 60459 h 76509"/>
                  <a:gd name="connsiteX2" fmla="*/ 28 w 95959"/>
                  <a:gd name="connsiteY2" fmla="*/ 24910 h 76509"/>
                  <a:gd name="connsiteX3" fmla="*/ 23260 w 95959"/>
                  <a:gd name="connsiteY3" fmla="*/ 1024 h 76509"/>
                  <a:gd name="connsiteX4" fmla="*/ 70819 w 95959"/>
                  <a:gd name="connsiteY4" fmla="*/ 7764 h 76509"/>
                  <a:gd name="connsiteX5" fmla="*/ 93786 w 95959"/>
                  <a:gd name="connsiteY5" fmla="*/ 38174 h 76509"/>
                  <a:gd name="connsiteX6" fmla="*/ 87494 w 95959"/>
                  <a:gd name="connsiteY6" fmla="*/ 66243 h 76509"/>
                  <a:gd name="connsiteX7" fmla="*/ 62996 w 95959"/>
                  <a:gd name="connsiteY7" fmla="*/ 76385 h 76509"/>
                  <a:gd name="connsiteX0" fmla="*/ 63178 w 96141"/>
                  <a:gd name="connsiteY0" fmla="*/ 76385 h 76902"/>
                  <a:gd name="connsiteX1" fmla="*/ 35809 w 96141"/>
                  <a:gd name="connsiteY1" fmla="*/ 52066 h 76902"/>
                  <a:gd name="connsiteX2" fmla="*/ 210 w 96141"/>
                  <a:gd name="connsiteY2" fmla="*/ 24910 h 76902"/>
                  <a:gd name="connsiteX3" fmla="*/ 23442 w 96141"/>
                  <a:gd name="connsiteY3" fmla="*/ 1024 h 76902"/>
                  <a:gd name="connsiteX4" fmla="*/ 71001 w 96141"/>
                  <a:gd name="connsiteY4" fmla="*/ 7764 h 76902"/>
                  <a:gd name="connsiteX5" fmla="*/ 93968 w 96141"/>
                  <a:gd name="connsiteY5" fmla="*/ 38174 h 76902"/>
                  <a:gd name="connsiteX6" fmla="*/ 87676 w 96141"/>
                  <a:gd name="connsiteY6" fmla="*/ 66243 h 76902"/>
                  <a:gd name="connsiteX7" fmla="*/ 63178 w 96141"/>
                  <a:gd name="connsiteY7" fmla="*/ 76385 h 7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41" h="76902">
                    <a:moveTo>
                      <a:pt x="63178" y="76385"/>
                    </a:moveTo>
                    <a:cubicBezTo>
                      <a:pt x="54534" y="74022"/>
                      <a:pt x="46304" y="60645"/>
                      <a:pt x="35809" y="52066"/>
                    </a:cubicBezTo>
                    <a:cubicBezTo>
                      <a:pt x="25314" y="43487"/>
                      <a:pt x="2271" y="33417"/>
                      <a:pt x="210" y="24910"/>
                    </a:cubicBezTo>
                    <a:cubicBezTo>
                      <a:pt x="-1851" y="16403"/>
                      <a:pt x="11644" y="3882"/>
                      <a:pt x="23442" y="1024"/>
                    </a:cubicBezTo>
                    <a:cubicBezTo>
                      <a:pt x="35241" y="-1834"/>
                      <a:pt x="59247" y="1572"/>
                      <a:pt x="71001" y="7764"/>
                    </a:cubicBezTo>
                    <a:cubicBezTo>
                      <a:pt x="82755" y="13956"/>
                      <a:pt x="88217" y="22359"/>
                      <a:pt x="93968" y="38174"/>
                    </a:cubicBezTo>
                    <a:cubicBezTo>
                      <a:pt x="99719" y="53989"/>
                      <a:pt x="92808" y="59875"/>
                      <a:pt x="87676" y="66243"/>
                    </a:cubicBezTo>
                    <a:cubicBezTo>
                      <a:pt x="82544" y="72611"/>
                      <a:pt x="71823" y="78748"/>
                      <a:pt x="63178" y="76385"/>
                    </a:cubicBezTo>
                    <a:close/>
                  </a:path>
                </a:pathLst>
              </a:custGeom>
              <a:solidFill>
                <a:schemeClr val="accent4">
                  <a:lumMod val="20000"/>
                  <a:lumOff val="80000"/>
                </a:schemeClr>
              </a:solidFill>
              <a:ln w="28575">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 name="Freeform 23">
                <a:extLst>
                  <a:ext uri="{FF2B5EF4-FFF2-40B4-BE49-F238E27FC236}">
                    <a16:creationId xmlns:a16="http://schemas.microsoft.com/office/drawing/2014/main" id="{EF44CF73-976D-ED4F-82F4-0C2C1B92494B}"/>
                  </a:ext>
                </a:extLst>
              </p:cNvPr>
              <p:cNvSpPr/>
              <p:nvPr/>
            </p:nvSpPr>
            <p:spPr>
              <a:xfrm rot="12502436" flipH="1">
                <a:off x="6701056" y="4146830"/>
                <a:ext cx="110177" cy="126528"/>
              </a:xfrm>
              <a:custGeom>
                <a:avLst/>
                <a:gdLst>
                  <a:gd name="connsiteX0" fmla="*/ 71886 w 132271"/>
                  <a:gd name="connsiteY0" fmla="*/ 97518 h 109144"/>
                  <a:gd name="connsiteX1" fmla="*/ 11502 w 132271"/>
                  <a:gd name="connsiteY1" fmla="*/ 75952 h 109144"/>
                  <a:gd name="connsiteX2" fmla="*/ 2875 w 132271"/>
                  <a:gd name="connsiteY2" fmla="*/ 50073 h 109144"/>
                  <a:gd name="connsiteX3" fmla="*/ 46007 w 132271"/>
                  <a:gd name="connsiteY3" fmla="*/ 2628 h 109144"/>
                  <a:gd name="connsiteX4" fmla="*/ 93452 w 132271"/>
                  <a:gd name="connsiteY4" fmla="*/ 11254 h 109144"/>
                  <a:gd name="connsiteX5" fmla="*/ 127958 w 132271"/>
                  <a:gd name="connsiteY5" fmla="*/ 54386 h 109144"/>
                  <a:gd name="connsiteX6" fmla="*/ 127958 w 132271"/>
                  <a:gd name="connsiteY6" fmla="*/ 106145 h 109144"/>
                  <a:gd name="connsiteX7" fmla="*/ 71886 w 132271"/>
                  <a:gd name="connsiteY7" fmla="*/ 97518 h 109144"/>
                  <a:gd name="connsiteX0" fmla="*/ 70229 w 130614"/>
                  <a:gd name="connsiteY0" fmla="*/ 101401 h 113027"/>
                  <a:gd name="connsiteX1" fmla="*/ 9845 w 130614"/>
                  <a:gd name="connsiteY1" fmla="*/ 79835 h 113027"/>
                  <a:gd name="connsiteX2" fmla="*/ 1218 w 130614"/>
                  <a:gd name="connsiteY2" fmla="*/ 53956 h 113027"/>
                  <a:gd name="connsiteX3" fmla="*/ 21973 w 130614"/>
                  <a:gd name="connsiteY3" fmla="*/ 2036 h 113027"/>
                  <a:gd name="connsiteX4" fmla="*/ 91795 w 130614"/>
                  <a:gd name="connsiteY4" fmla="*/ 15137 h 113027"/>
                  <a:gd name="connsiteX5" fmla="*/ 126301 w 130614"/>
                  <a:gd name="connsiteY5" fmla="*/ 58269 h 113027"/>
                  <a:gd name="connsiteX6" fmla="*/ 126301 w 130614"/>
                  <a:gd name="connsiteY6" fmla="*/ 110028 h 113027"/>
                  <a:gd name="connsiteX7" fmla="*/ 70229 w 130614"/>
                  <a:gd name="connsiteY7" fmla="*/ 101401 h 113027"/>
                  <a:gd name="connsiteX0" fmla="*/ 70229 w 127237"/>
                  <a:gd name="connsiteY0" fmla="*/ 101401 h 109275"/>
                  <a:gd name="connsiteX1" fmla="*/ 9845 w 127237"/>
                  <a:gd name="connsiteY1" fmla="*/ 79835 h 109275"/>
                  <a:gd name="connsiteX2" fmla="*/ 1218 w 127237"/>
                  <a:gd name="connsiteY2" fmla="*/ 53956 h 109275"/>
                  <a:gd name="connsiteX3" fmla="*/ 21973 w 127237"/>
                  <a:gd name="connsiteY3" fmla="*/ 2036 h 109275"/>
                  <a:gd name="connsiteX4" fmla="*/ 91795 w 127237"/>
                  <a:gd name="connsiteY4" fmla="*/ 15137 h 109275"/>
                  <a:gd name="connsiteX5" fmla="*/ 126301 w 127237"/>
                  <a:gd name="connsiteY5" fmla="*/ 58269 h 109275"/>
                  <a:gd name="connsiteX6" fmla="*/ 103925 w 127237"/>
                  <a:gd name="connsiteY6" fmla="*/ 105553 h 109275"/>
                  <a:gd name="connsiteX7" fmla="*/ 70229 w 127237"/>
                  <a:gd name="connsiteY7" fmla="*/ 101401 h 109275"/>
                  <a:gd name="connsiteX0" fmla="*/ 62205 w 119213"/>
                  <a:gd name="connsiteY0" fmla="*/ 100814 h 108690"/>
                  <a:gd name="connsiteX1" fmla="*/ 1821 w 119213"/>
                  <a:gd name="connsiteY1" fmla="*/ 79248 h 108690"/>
                  <a:gd name="connsiteX2" fmla="*/ 15570 w 119213"/>
                  <a:gd name="connsiteY2" fmla="*/ 44418 h 108690"/>
                  <a:gd name="connsiteX3" fmla="*/ 13949 w 119213"/>
                  <a:gd name="connsiteY3" fmla="*/ 1449 h 108690"/>
                  <a:gd name="connsiteX4" fmla="*/ 83771 w 119213"/>
                  <a:gd name="connsiteY4" fmla="*/ 14550 h 108690"/>
                  <a:gd name="connsiteX5" fmla="*/ 118277 w 119213"/>
                  <a:gd name="connsiteY5" fmla="*/ 57682 h 108690"/>
                  <a:gd name="connsiteX6" fmla="*/ 95901 w 119213"/>
                  <a:gd name="connsiteY6" fmla="*/ 104966 h 108690"/>
                  <a:gd name="connsiteX7" fmla="*/ 62205 w 119213"/>
                  <a:gd name="connsiteY7" fmla="*/ 100814 h 108690"/>
                  <a:gd name="connsiteX0" fmla="*/ 62205 w 103188"/>
                  <a:gd name="connsiteY0" fmla="*/ 100814 h 108052"/>
                  <a:gd name="connsiteX1" fmla="*/ 1821 w 103188"/>
                  <a:gd name="connsiteY1" fmla="*/ 79248 h 108052"/>
                  <a:gd name="connsiteX2" fmla="*/ 15570 w 103188"/>
                  <a:gd name="connsiteY2" fmla="*/ 44418 h 108052"/>
                  <a:gd name="connsiteX3" fmla="*/ 13949 w 103188"/>
                  <a:gd name="connsiteY3" fmla="*/ 1449 h 108052"/>
                  <a:gd name="connsiteX4" fmla="*/ 83771 w 103188"/>
                  <a:gd name="connsiteY4" fmla="*/ 14550 h 108052"/>
                  <a:gd name="connsiteX5" fmla="*/ 100377 w 103188"/>
                  <a:gd name="connsiteY5" fmla="*/ 57682 h 108052"/>
                  <a:gd name="connsiteX6" fmla="*/ 95901 w 103188"/>
                  <a:gd name="connsiteY6" fmla="*/ 104966 h 108052"/>
                  <a:gd name="connsiteX7" fmla="*/ 62205 w 103188"/>
                  <a:gd name="connsiteY7" fmla="*/ 100814 h 108052"/>
                  <a:gd name="connsiteX0" fmla="*/ 63845 w 104828"/>
                  <a:gd name="connsiteY0" fmla="*/ 100814 h 108052"/>
                  <a:gd name="connsiteX1" fmla="*/ 3461 w 104828"/>
                  <a:gd name="connsiteY1" fmla="*/ 79248 h 108052"/>
                  <a:gd name="connsiteX2" fmla="*/ 8259 w 104828"/>
                  <a:gd name="connsiteY2" fmla="*/ 44418 h 108052"/>
                  <a:gd name="connsiteX3" fmla="*/ 15589 w 104828"/>
                  <a:gd name="connsiteY3" fmla="*/ 1449 h 108052"/>
                  <a:gd name="connsiteX4" fmla="*/ 85411 w 104828"/>
                  <a:gd name="connsiteY4" fmla="*/ 14550 h 108052"/>
                  <a:gd name="connsiteX5" fmla="*/ 102017 w 104828"/>
                  <a:gd name="connsiteY5" fmla="*/ 57682 h 108052"/>
                  <a:gd name="connsiteX6" fmla="*/ 97541 w 104828"/>
                  <a:gd name="connsiteY6" fmla="*/ 104966 h 108052"/>
                  <a:gd name="connsiteX7" fmla="*/ 63845 w 104828"/>
                  <a:gd name="connsiteY7" fmla="*/ 100814 h 108052"/>
                  <a:gd name="connsiteX0" fmla="*/ 64449 w 105432"/>
                  <a:gd name="connsiteY0" fmla="*/ 87715 h 94953"/>
                  <a:gd name="connsiteX1" fmla="*/ 4065 w 105432"/>
                  <a:gd name="connsiteY1" fmla="*/ 66149 h 94953"/>
                  <a:gd name="connsiteX2" fmla="*/ 8863 w 105432"/>
                  <a:gd name="connsiteY2" fmla="*/ 31319 h 94953"/>
                  <a:gd name="connsiteX3" fmla="*/ 36005 w 105432"/>
                  <a:gd name="connsiteY3" fmla="*/ 12125 h 94953"/>
                  <a:gd name="connsiteX4" fmla="*/ 86015 w 105432"/>
                  <a:gd name="connsiteY4" fmla="*/ 1451 h 94953"/>
                  <a:gd name="connsiteX5" fmla="*/ 102621 w 105432"/>
                  <a:gd name="connsiteY5" fmla="*/ 44583 h 94953"/>
                  <a:gd name="connsiteX6" fmla="*/ 98145 w 105432"/>
                  <a:gd name="connsiteY6" fmla="*/ 91867 h 94953"/>
                  <a:gd name="connsiteX7" fmla="*/ 64449 w 105432"/>
                  <a:gd name="connsiteY7" fmla="*/ 87715 h 94953"/>
                  <a:gd name="connsiteX0" fmla="*/ 61695 w 102678"/>
                  <a:gd name="connsiteY0" fmla="*/ 87805 h 95043"/>
                  <a:gd name="connsiteX1" fmla="*/ 1311 w 102678"/>
                  <a:gd name="connsiteY1" fmla="*/ 66239 h 95043"/>
                  <a:gd name="connsiteX2" fmla="*/ 21171 w 102678"/>
                  <a:gd name="connsiteY2" fmla="*/ 37434 h 95043"/>
                  <a:gd name="connsiteX3" fmla="*/ 33251 w 102678"/>
                  <a:gd name="connsiteY3" fmla="*/ 12215 h 95043"/>
                  <a:gd name="connsiteX4" fmla="*/ 83261 w 102678"/>
                  <a:gd name="connsiteY4" fmla="*/ 1541 h 95043"/>
                  <a:gd name="connsiteX5" fmla="*/ 99867 w 102678"/>
                  <a:gd name="connsiteY5" fmla="*/ 44673 h 95043"/>
                  <a:gd name="connsiteX6" fmla="*/ 95391 w 102678"/>
                  <a:gd name="connsiteY6" fmla="*/ 91957 h 95043"/>
                  <a:gd name="connsiteX7" fmla="*/ 61695 w 102678"/>
                  <a:gd name="connsiteY7" fmla="*/ 87805 h 95043"/>
                  <a:gd name="connsiteX0" fmla="*/ 61695 w 102678"/>
                  <a:gd name="connsiteY0" fmla="*/ 76482 h 83720"/>
                  <a:gd name="connsiteX1" fmla="*/ 1311 w 102678"/>
                  <a:gd name="connsiteY1" fmla="*/ 54916 h 83720"/>
                  <a:gd name="connsiteX2" fmla="*/ 21171 w 102678"/>
                  <a:gd name="connsiteY2" fmla="*/ 26111 h 83720"/>
                  <a:gd name="connsiteX3" fmla="*/ 33251 w 102678"/>
                  <a:gd name="connsiteY3" fmla="*/ 892 h 83720"/>
                  <a:gd name="connsiteX4" fmla="*/ 68199 w 102678"/>
                  <a:gd name="connsiteY4" fmla="*/ 8292 h 83720"/>
                  <a:gd name="connsiteX5" fmla="*/ 99867 w 102678"/>
                  <a:gd name="connsiteY5" fmla="*/ 33350 h 83720"/>
                  <a:gd name="connsiteX6" fmla="*/ 95391 w 102678"/>
                  <a:gd name="connsiteY6" fmla="*/ 80634 h 83720"/>
                  <a:gd name="connsiteX7" fmla="*/ 61695 w 102678"/>
                  <a:gd name="connsiteY7" fmla="*/ 76482 h 83720"/>
                  <a:gd name="connsiteX0" fmla="*/ 62032 w 103015"/>
                  <a:gd name="connsiteY0" fmla="*/ 68280 h 75518"/>
                  <a:gd name="connsiteX1" fmla="*/ 1648 w 103015"/>
                  <a:gd name="connsiteY1" fmla="*/ 46714 h 75518"/>
                  <a:gd name="connsiteX2" fmla="*/ 21508 w 103015"/>
                  <a:gd name="connsiteY2" fmla="*/ 17909 h 75518"/>
                  <a:gd name="connsiteX3" fmla="*/ 68536 w 103015"/>
                  <a:gd name="connsiteY3" fmla="*/ 90 h 75518"/>
                  <a:gd name="connsiteX4" fmla="*/ 100204 w 103015"/>
                  <a:gd name="connsiteY4" fmla="*/ 25148 h 75518"/>
                  <a:gd name="connsiteX5" fmla="*/ 95728 w 103015"/>
                  <a:gd name="connsiteY5" fmla="*/ 72432 h 75518"/>
                  <a:gd name="connsiteX6" fmla="*/ 62032 w 103015"/>
                  <a:gd name="connsiteY6" fmla="*/ 68280 h 75518"/>
                  <a:gd name="connsiteX0" fmla="*/ 47031 w 88014"/>
                  <a:gd name="connsiteY0" fmla="*/ 68270 h 75827"/>
                  <a:gd name="connsiteX1" fmla="*/ 4721 w 88014"/>
                  <a:gd name="connsiteY1" fmla="*/ 37667 h 75827"/>
                  <a:gd name="connsiteX2" fmla="*/ 6507 w 88014"/>
                  <a:gd name="connsiteY2" fmla="*/ 17899 h 75827"/>
                  <a:gd name="connsiteX3" fmla="*/ 53535 w 88014"/>
                  <a:gd name="connsiteY3" fmla="*/ 80 h 75827"/>
                  <a:gd name="connsiteX4" fmla="*/ 85203 w 88014"/>
                  <a:gd name="connsiteY4" fmla="*/ 25138 h 75827"/>
                  <a:gd name="connsiteX5" fmla="*/ 80727 w 88014"/>
                  <a:gd name="connsiteY5" fmla="*/ 72422 h 75827"/>
                  <a:gd name="connsiteX6" fmla="*/ 47031 w 88014"/>
                  <a:gd name="connsiteY6" fmla="*/ 68270 h 7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4" h="75827">
                    <a:moveTo>
                      <a:pt x="47031" y="68270"/>
                    </a:moveTo>
                    <a:cubicBezTo>
                      <a:pt x="34363" y="62478"/>
                      <a:pt x="11475" y="46062"/>
                      <a:pt x="4721" y="37667"/>
                    </a:cubicBezTo>
                    <a:cubicBezTo>
                      <a:pt x="-2033" y="29272"/>
                      <a:pt x="-1629" y="24163"/>
                      <a:pt x="6507" y="17899"/>
                    </a:cubicBezTo>
                    <a:cubicBezTo>
                      <a:pt x="14643" y="11635"/>
                      <a:pt x="40419" y="-1126"/>
                      <a:pt x="53535" y="80"/>
                    </a:cubicBezTo>
                    <a:cubicBezTo>
                      <a:pt x="64638" y="5490"/>
                      <a:pt x="79452" y="9323"/>
                      <a:pt x="85203" y="25138"/>
                    </a:cubicBezTo>
                    <a:cubicBezTo>
                      <a:pt x="90954" y="40953"/>
                      <a:pt x="87089" y="65233"/>
                      <a:pt x="80727" y="72422"/>
                    </a:cubicBezTo>
                    <a:cubicBezTo>
                      <a:pt x="74365" y="79611"/>
                      <a:pt x="59699" y="74063"/>
                      <a:pt x="47031" y="68270"/>
                    </a:cubicBezTo>
                    <a:close/>
                  </a:path>
                </a:pathLst>
              </a:custGeom>
              <a:solidFill>
                <a:schemeClr val="accent4">
                  <a:lumMod val="20000"/>
                  <a:lumOff val="80000"/>
                </a:schemeClr>
              </a:solidFill>
              <a:ln w="28575">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 name="Freeform 24">
                <a:extLst>
                  <a:ext uri="{FF2B5EF4-FFF2-40B4-BE49-F238E27FC236}">
                    <a16:creationId xmlns:a16="http://schemas.microsoft.com/office/drawing/2014/main" id="{382C412A-3FCF-6042-BD70-9AA8C8ADC566}"/>
                  </a:ext>
                </a:extLst>
              </p:cNvPr>
              <p:cNvSpPr/>
              <p:nvPr/>
            </p:nvSpPr>
            <p:spPr>
              <a:xfrm rot="11149497" flipH="1">
                <a:off x="6843279" y="4093466"/>
                <a:ext cx="92239" cy="119364"/>
              </a:xfrm>
              <a:custGeom>
                <a:avLst/>
                <a:gdLst>
                  <a:gd name="connsiteX0" fmla="*/ 71886 w 132271"/>
                  <a:gd name="connsiteY0" fmla="*/ 97518 h 109144"/>
                  <a:gd name="connsiteX1" fmla="*/ 11502 w 132271"/>
                  <a:gd name="connsiteY1" fmla="*/ 75952 h 109144"/>
                  <a:gd name="connsiteX2" fmla="*/ 2875 w 132271"/>
                  <a:gd name="connsiteY2" fmla="*/ 50073 h 109144"/>
                  <a:gd name="connsiteX3" fmla="*/ 46007 w 132271"/>
                  <a:gd name="connsiteY3" fmla="*/ 2628 h 109144"/>
                  <a:gd name="connsiteX4" fmla="*/ 93452 w 132271"/>
                  <a:gd name="connsiteY4" fmla="*/ 11254 h 109144"/>
                  <a:gd name="connsiteX5" fmla="*/ 127958 w 132271"/>
                  <a:gd name="connsiteY5" fmla="*/ 54386 h 109144"/>
                  <a:gd name="connsiteX6" fmla="*/ 127958 w 132271"/>
                  <a:gd name="connsiteY6" fmla="*/ 106145 h 109144"/>
                  <a:gd name="connsiteX7" fmla="*/ 71886 w 132271"/>
                  <a:gd name="connsiteY7" fmla="*/ 97518 h 109144"/>
                  <a:gd name="connsiteX0" fmla="*/ 70229 w 130614"/>
                  <a:gd name="connsiteY0" fmla="*/ 101401 h 113027"/>
                  <a:gd name="connsiteX1" fmla="*/ 9845 w 130614"/>
                  <a:gd name="connsiteY1" fmla="*/ 79835 h 113027"/>
                  <a:gd name="connsiteX2" fmla="*/ 1218 w 130614"/>
                  <a:gd name="connsiteY2" fmla="*/ 53956 h 113027"/>
                  <a:gd name="connsiteX3" fmla="*/ 21973 w 130614"/>
                  <a:gd name="connsiteY3" fmla="*/ 2036 h 113027"/>
                  <a:gd name="connsiteX4" fmla="*/ 91795 w 130614"/>
                  <a:gd name="connsiteY4" fmla="*/ 15137 h 113027"/>
                  <a:gd name="connsiteX5" fmla="*/ 126301 w 130614"/>
                  <a:gd name="connsiteY5" fmla="*/ 58269 h 113027"/>
                  <a:gd name="connsiteX6" fmla="*/ 126301 w 130614"/>
                  <a:gd name="connsiteY6" fmla="*/ 110028 h 113027"/>
                  <a:gd name="connsiteX7" fmla="*/ 70229 w 130614"/>
                  <a:gd name="connsiteY7" fmla="*/ 101401 h 113027"/>
                  <a:gd name="connsiteX0" fmla="*/ 70229 w 127237"/>
                  <a:gd name="connsiteY0" fmla="*/ 101401 h 109275"/>
                  <a:gd name="connsiteX1" fmla="*/ 9845 w 127237"/>
                  <a:gd name="connsiteY1" fmla="*/ 79835 h 109275"/>
                  <a:gd name="connsiteX2" fmla="*/ 1218 w 127237"/>
                  <a:gd name="connsiteY2" fmla="*/ 53956 h 109275"/>
                  <a:gd name="connsiteX3" fmla="*/ 21973 w 127237"/>
                  <a:gd name="connsiteY3" fmla="*/ 2036 h 109275"/>
                  <a:gd name="connsiteX4" fmla="*/ 91795 w 127237"/>
                  <a:gd name="connsiteY4" fmla="*/ 15137 h 109275"/>
                  <a:gd name="connsiteX5" fmla="*/ 126301 w 127237"/>
                  <a:gd name="connsiteY5" fmla="*/ 58269 h 109275"/>
                  <a:gd name="connsiteX6" fmla="*/ 103925 w 127237"/>
                  <a:gd name="connsiteY6" fmla="*/ 105553 h 109275"/>
                  <a:gd name="connsiteX7" fmla="*/ 70229 w 127237"/>
                  <a:gd name="connsiteY7" fmla="*/ 101401 h 109275"/>
                  <a:gd name="connsiteX0" fmla="*/ 62205 w 119213"/>
                  <a:gd name="connsiteY0" fmla="*/ 100814 h 108690"/>
                  <a:gd name="connsiteX1" fmla="*/ 1821 w 119213"/>
                  <a:gd name="connsiteY1" fmla="*/ 79248 h 108690"/>
                  <a:gd name="connsiteX2" fmla="*/ 15570 w 119213"/>
                  <a:gd name="connsiteY2" fmla="*/ 44418 h 108690"/>
                  <a:gd name="connsiteX3" fmla="*/ 13949 w 119213"/>
                  <a:gd name="connsiteY3" fmla="*/ 1449 h 108690"/>
                  <a:gd name="connsiteX4" fmla="*/ 83771 w 119213"/>
                  <a:gd name="connsiteY4" fmla="*/ 14550 h 108690"/>
                  <a:gd name="connsiteX5" fmla="*/ 118277 w 119213"/>
                  <a:gd name="connsiteY5" fmla="*/ 57682 h 108690"/>
                  <a:gd name="connsiteX6" fmla="*/ 95901 w 119213"/>
                  <a:gd name="connsiteY6" fmla="*/ 104966 h 108690"/>
                  <a:gd name="connsiteX7" fmla="*/ 62205 w 119213"/>
                  <a:gd name="connsiteY7" fmla="*/ 100814 h 108690"/>
                  <a:gd name="connsiteX0" fmla="*/ 62205 w 103188"/>
                  <a:gd name="connsiteY0" fmla="*/ 100814 h 108052"/>
                  <a:gd name="connsiteX1" fmla="*/ 1821 w 103188"/>
                  <a:gd name="connsiteY1" fmla="*/ 79248 h 108052"/>
                  <a:gd name="connsiteX2" fmla="*/ 15570 w 103188"/>
                  <a:gd name="connsiteY2" fmla="*/ 44418 h 108052"/>
                  <a:gd name="connsiteX3" fmla="*/ 13949 w 103188"/>
                  <a:gd name="connsiteY3" fmla="*/ 1449 h 108052"/>
                  <a:gd name="connsiteX4" fmla="*/ 83771 w 103188"/>
                  <a:gd name="connsiteY4" fmla="*/ 14550 h 108052"/>
                  <a:gd name="connsiteX5" fmla="*/ 100377 w 103188"/>
                  <a:gd name="connsiteY5" fmla="*/ 57682 h 108052"/>
                  <a:gd name="connsiteX6" fmla="*/ 95901 w 103188"/>
                  <a:gd name="connsiteY6" fmla="*/ 104966 h 108052"/>
                  <a:gd name="connsiteX7" fmla="*/ 62205 w 103188"/>
                  <a:gd name="connsiteY7" fmla="*/ 100814 h 108052"/>
                  <a:gd name="connsiteX0" fmla="*/ 63845 w 104828"/>
                  <a:gd name="connsiteY0" fmla="*/ 100814 h 108052"/>
                  <a:gd name="connsiteX1" fmla="*/ 3461 w 104828"/>
                  <a:gd name="connsiteY1" fmla="*/ 79248 h 108052"/>
                  <a:gd name="connsiteX2" fmla="*/ 8259 w 104828"/>
                  <a:gd name="connsiteY2" fmla="*/ 44418 h 108052"/>
                  <a:gd name="connsiteX3" fmla="*/ 15589 w 104828"/>
                  <a:gd name="connsiteY3" fmla="*/ 1449 h 108052"/>
                  <a:gd name="connsiteX4" fmla="*/ 85411 w 104828"/>
                  <a:gd name="connsiteY4" fmla="*/ 14550 h 108052"/>
                  <a:gd name="connsiteX5" fmla="*/ 102017 w 104828"/>
                  <a:gd name="connsiteY5" fmla="*/ 57682 h 108052"/>
                  <a:gd name="connsiteX6" fmla="*/ 97541 w 104828"/>
                  <a:gd name="connsiteY6" fmla="*/ 104966 h 108052"/>
                  <a:gd name="connsiteX7" fmla="*/ 63845 w 104828"/>
                  <a:gd name="connsiteY7" fmla="*/ 100814 h 108052"/>
                  <a:gd name="connsiteX0" fmla="*/ 64449 w 105432"/>
                  <a:gd name="connsiteY0" fmla="*/ 87715 h 94953"/>
                  <a:gd name="connsiteX1" fmla="*/ 4065 w 105432"/>
                  <a:gd name="connsiteY1" fmla="*/ 66149 h 94953"/>
                  <a:gd name="connsiteX2" fmla="*/ 8863 w 105432"/>
                  <a:gd name="connsiteY2" fmla="*/ 31319 h 94953"/>
                  <a:gd name="connsiteX3" fmla="*/ 36005 w 105432"/>
                  <a:gd name="connsiteY3" fmla="*/ 12125 h 94953"/>
                  <a:gd name="connsiteX4" fmla="*/ 86015 w 105432"/>
                  <a:gd name="connsiteY4" fmla="*/ 1451 h 94953"/>
                  <a:gd name="connsiteX5" fmla="*/ 102621 w 105432"/>
                  <a:gd name="connsiteY5" fmla="*/ 44583 h 94953"/>
                  <a:gd name="connsiteX6" fmla="*/ 98145 w 105432"/>
                  <a:gd name="connsiteY6" fmla="*/ 91867 h 94953"/>
                  <a:gd name="connsiteX7" fmla="*/ 64449 w 105432"/>
                  <a:gd name="connsiteY7" fmla="*/ 87715 h 94953"/>
                  <a:gd name="connsiteX0" fmla="*/ 64449 w 103861"/>
                  <a:gd name="connsiteY0" fmla="*/ 87715 h 124568"/>
                  <a:gd name="connsiteX1" fmla="*/ 4065 w 103861"/>
                  <a:gd name="connsiteY1" fmla="*/ 66149 h 124568"/>
                  <a:gd name="connsiteX2" fmla="*/ 8863 w 103861"/>
                  <a:gd name="connsiteY2" fmla="*/ 31319 h 124568"/>
                  <a:gd name="connsiteX3" fmla="*/ 36005 w 103861"/>
                  <a:gd name="connsiteY3" fmla="*/ 12125 h 124568"/>
                  <a:gd name="connsiteX4" fmla="*/ 86015 w 103861"/>
                  <a:gd name="connsiteY4" fmla="*/ 1451 h 124568"/>
                  <a:gd name="connsiteX5" fmla="*/ 102621 w 103861"/>
                  <a:gd name="connsiteY5" fmla="*/ 44583 h 124568"/>
                  <a:gd name="connsiteX6" fmla="*/ 86258 w 103861"/>
                  <a:gd name="connsiteY6" fmla="*/ 123566 h 124568"/>
                  <a:gd name="connsiteX7" fmla="*/ 64449 w 103861"/>
                  <a:gd name="connsiteY7" fmla="*/ 87715 h 124568"/>
                  <a:gd name="connsiteX0" fmla="*/ 65212 w 104624"/>
                  <a:gd name="connsiteY0" fmla="*/ 87211 h 124065"/>
                  <a:gd name="connsiteX1" fmla="*/ 4828 w 104624"/>
                  <a:gd name="connsiteY1" fmla="*/ 65645 h 124065"/>
                  <a:gd name="connsiteX2" fmla="*/ 9626 w 104624"/>
                  <a:gd name="connsiteY2" fmla="*/ 30815 h 124065"/>
                  <a:gd name="connsiteX3" fmla="*/ 56580 w 104624"/>
                  <a:gd name="connsiteY3" fmla="*/ 15583 h 124065"/>
                  <a:gd name="connsiteX4" fmla="*/ 86778 w 104624"/>
                  <a:gd name="connsiteY4" fmla="*/ 947 h 124065"/>
                  <a:gd name="connsiteX5" fmla="*/ 103384 w 104624"/>
                  <a:gd name="connsiteY5" fmla="*/ 44079 h 124065"/>
                  <a:gd name="connsiteX6" fmla="*/ 87021 w 104624"/>
                  <a:gd name="connsiteY6" fmla="*/ 123062 h 124065"/>
                  <a:gd name="connsiteX7" fmla="*/ 65212 w 104624"/>
                  <a:gd name="connsiteY7" fmla="*/ 87211 h 124065"/>
                  <a:gd name="connsiteX0" fmla="*/ 35448 w 102924"/>
                  <a:gd name="connsiteY0" fmla="*/ 91174 h 124351"/>
                  <a:gd name="connsiteX1" fmla="*/ 2802 w 102924"/>
                  <a:gd name="connsiteY1" fmla="*/ 65645 h 124351"/>
                  <a:gd name="connsiteX2" fmla="*/ 7600 w 102924"/>
                  <a:gd name="connsiteY2" fmla="*/ 30815 h 124351"/>
                  <a:gd name="connsiteX3" fmla="*/ 54554 w 102924"/>
                  <a:gd name="connsiteY3" fmla="*/ 15583 h 124351"/>
                  <a:gd name="connsiteX4" fmla="*/ 84752 w 102924"/>
                  <a:gd name="connsiteY4" fmla="*/ 947 h 124351"/>
                  <a:gd name="connsiteX5" fmla="*/ 101358 w 102924"/>
                  <a:gd name="connsiteY5" fmla="*/ 44079 h 124351"/>
                  <a:gd name="connsiteX6" fmla="*/ 84995 w 102924"/>
                  <a:gd name="connsiteY6" fmla="*/ 123062 h 124351"/>
                  <a:gd name="connsiteX7" fmla="*/ 35448 w 102924"/>
                  <a:gd name="connsiteY7" fmla="*/ 91174 h 124351"/>
                  <a:gd name="connsiteX0" fmla="*/ 35448 w 102924"/>
                  <a:gd name="connsiteY0" fmla="*/ 75670 h 108847"/>
                  <a:gd name="connsiteX1" fmla="*/ 2802 w 102924"/>
                  <a:gd name="connsiteY1" fmla="*/ 50141 h 108847"/>
                  <a:gd name="connsiteX2" fmla="*/ 7600 w 102924"/>
                  <a:gd name="connsiteY2" fmla="*/ 15311 h 108847"/>
                  <a:gd name="connsiteX3" fmla="*/ 54554 w 102924"/>
                  <a:gd name="connsiteY3" fmla="*/ 79 h 108847"/>
                  <a:gd name="connsiteX4" fmla="*/ 73431 w 102924"/>
                  <a:gd name="connsiteY4" fmla="*/ 10193 h 108847"/>
                  <a:gd name="connsiteX5" fmla="*/ 101358 w 102924"/>
                  <a:gd name="connsiteY5" fmla="*/ 28575 h 108847"/>
                  <a:gd name="connsiteX6" fmla="*/ 84995 w 102924"/>
                  <a:gd name="connsiteY6" fmla="*/ 107558 h 108847"/>
                  <a:gd name="connsiteX7" fmla="*/ 35448 w 102924"/>
                  <a:gd name="connsiteY7" fmla="*/ 75670 h 108847"/>
                  <a:gd name="connsiteX0" fmla="*/ 32786 w 100262"/>
                  <a:gd name="connsiteY0" fmla="*/ 75746 h 108923"/>
                  <a:gd name="connsiteX1" fmla="*/ 140 w 100262"/>
                  <a:gd name="connsiteY1" fmla="*/ 50217 h 108923"/>
                  <a:gd name="connsiteX2" fmla="*/ 22264 w 100262"/>
                  <a:gd name="connsiteY2" fmla="*/ 17819 h 108923"/>
                  <a:gd name="connsiteX3" fmla="*/ 51892 w 100262"/>
                  <a:gd name="connsiteY3" fmla="*/ 155 h 108923"/>
                  <a:gd name="connsiteX4" fmla="*/ 70769 w 100262"/>
                  <a:gd name="connsiteY4" fmla="*/ 10269 h 108923"/>
                  <a:gd name="connsiteX5" fmla="*/ 98696 w 100262"/>
                  <a:gd name="connsiteY5" fmla="*/ 28651 h 108923"/>
                  <a:gd name="connsiteX6" fmla="*/ 82333 w 100262"/>
                  <a:gd name="connsiteY6" fmla="*/ 107634 h 108923"/>
                  <a:gd name="connsiteX7" fmla="*/ 32786 w 100262"/>
                  <a:gd name="connsiteY7" fmla="*/ 75746 h 108923"/>
                  <a:gd name="connsiteX0" fmla="*/ 32786 w 93339"/>
                  <a:gd name="connsiteY0" fmla="*/ 76153 h 108080"/>
                  <a:gd name="connsiteX1" fmla="*/ 140 w 93339"/>
                  <a:gd name="connsiteY1" fmla="*/ 50624 h 108080"/>
                  <a:gd name="connsiteX2" fmla="*/ 22264 w 93339"/>
                  <a:gd name="connsiteY2" fmla="*/ 18226 h 108080"/>
                  <a:gd name="connsiteX3" fmla="*/ 51892 w 93339"/>
                  <a:gd name="connsiteY3" fmla="*/ 562 h 108080"/>
                  <a:gd name="connsiteX4" fmla="*/ 70769 w 93339"/>
                  <a:gd name="connsiteY4" fmla="*/ 10676 h 108080"/>
                  <a:gd name="connsiteX5" fmla="*/ 90806 w 93339"/>
                  <a:gd name="connsiteY5" fmla="*/ 69337 h 108080"/>
                  <a:gd name="connsiteX6" fmla="*/ 82333 w 93339"/>
                  <a:gd name="connsiteY6" fmla="*/ 108041 h 108080"/>
                  <a:gd name="connsiteX7" fmla="*/ 32786 w 93339"/>
                  <a:gd name="connsiteY7" fmla="*/ 76153 h 108080"/>
                  <a:gd name="connsiteX0" fmla="*/ 32786 w 92965"/>
                  <a:gd name="connsiteY0" fmla="*/ 76153 h 129611"/>
                  <a:gd name="connsiteX1" fmla="*/ 140 w 92965"/>
                  <a:gd name="connsiteY1" fmla="*/ 50624 h 129611"/>
                  <a:gd name="connsiteX2" fmla="*/ 22264 w 92965"/>
                  <a:gd name="connsiteY2" fmla="*/ 18226 h 129611"/>
                  <a:gd name="connsiteX3" fmla="*/ 51892 w 92965"/>
                  <a:gd name="connsiteY3" fmla="*/ 562 h 129611"/>
                  <a:gd name="connsiteX4" fmla="*/ 70769 w 92965"/>
                  <a:gd name="connsiteY4" fmla="*/ 10676 h 129611"/>
                  <a:gd name="connsiteX5" fmla="*/ 90806 w 92965"/>
                  <a:gd name="connsiteY5" fmla="*/ 69337 h 129611"/>
                  <a:gd name="connsiteX6" fmla="*/ 80377 w 92965"/>
                  <a:gd name="connsiteY6" fmla="*/ 129589 h 129611"/>
                  <a:gd name="connsiteX7" fmla="*/ 32786 w 92965"/>
                  <a:gd name="connsiteY7" fmla="*/ 76153 h 129611"/>
                  <a:gd name="connsiteX0" fmla="*/ 32786 w 92153"/>
                  <a:gd name="connsiteY0" fmla="*/ 76153 h 111277"/>
                  <a:gd name="connsiteX1" fmla="*/ 140 w 92153"/>
                  <a:gd name="connsiteY1" fmla="*/ 50624 h 111277"/>
                  <a:gd name="connsiteX2" fmla="*/ 22264 w 92153"/>
                  <a:gd name="connsiteY2" fmla="*/ 18226 h 111277"/>
                  <a:gd name="connsiteX3" fmla="*/ 51892 w 92153"/>
                  <a:gd name="connsiteY3" fmla="*/ 562 h 111277"/>
                  <a:gd name="connsiteX4" fmla="*/ 70769 w 92153"/>
                  <a:gd name="connsiteY4" fmla="*/ 10676 h 111277"/>
                  <a:gd name="connsiteX5" fmla="*/ 90806 w 92153"/>
                  <a:gd name="connsiteY5" fmla="*/ 69337 h 111277"/>
                  <a:gd name="connsiteX6" fmla="*/ 72967 w 92153"/>
                  <a:gd name="connsiteY6" fmla="*/ 111241 h 111277"/>
                  <a:gd name="connsiteX7" fmla="*/ 32786 w 92153"/>
                  <a:gd name="connsiteY7" fmla="*/ 76153 h 11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153" h="111277">
                    <a:moveTo>
                      <a:pt x="32786" y="76153"/>
                    </a:moveTo>
                    <a:cubicBezTo>
                      <a:pt x="20648" y="66050"/>
                      <a:pt x="1894" y="60278"/>
                      <a:pt x="140" y="50624"/>
                    </a:cubicBezTo>
                    <a:cubicBezTo>
                      <a:pt x="-1614" y="40970"/>
                      <a:pt x="13639" y="26570"/>
                      <a:pt x="22264" y="18226"/>
                    </a:cubicBezTo>
                    <a:cubicBezTo>
                      <a:pt x="30889" y="9882"/>
                      <a:pt x="43808" y="1820"/>
                      <a:pt x="51892" y="562"/>
                    </a:cubicBezTo>
                    <a:cubicBezTo>
                      <a:pt x="59976" y="-696"/>
                      <a:pt x="64283" y="-786"/>
                      <a:pt x="70769" y="10676"/>
                    </a:cubicBezTo>
                    <a:cubicBezTo>
                      <a:pt x="77255" y="22138"/>
                      <a:pt x="85055" y="53522"/>
                      <a:pt x="90806" y="69337"/>
                    </a:cubicBezTo>
                    <a:cubicBezTo>
                      <a:pt x="96557" y="85152"/>
                      <a:pt x="82637" y="110105"/>
                      <a:pt x="72967" y="111241"/>
                    </a:cubicBezTo>
                    <a:cubicBezTo>
                      <a:pt x="63297" y="112377"/>
                      <a:pt x="44924" y="86256"/>
                      <a:pt x="32786" y="76153"/>
                    </a:cubicBezTo>
                    <a:close/>
                  </a:path>
                </a:pathLst>
              </a:custGeom>
              <a:solidFill>
                <a:schemeClr val="accent4">
                  <a:lumMod val="20000"/>
                  <a:lumOff val="80000"/>
                </a:schemeClr>
              </a:solidFill>
              <a:ln w="28575">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6" name="Freeform 25">
              <a:extLst>
                <a:ext uri="{FF2B5EF4-FFF2-40B4-BE49-F238E27FC236}">
                  <a16:creationId xmlns:a16="http://schemas.microsoft.com/office/drawing/2014/main" id="{6BEECFE1-99DA-6649-80EF-9294AAF36326}"/>
                </a:ext>
              </a:extLst>
            </p:cNvPr>
            <p:cNvSpPr/>
            <p:nvPr/>
          </p:nvSpPr>
          <p:spPr>
            <a:xfrm flipV="1">
              <a:off x="6661580" y="2680496"/>
              <a:ext cx="784534" cy="1747511"/>
            </a:xfrm>
            <a:custGeom>
              <a:avLst/>
              <a:gdLst>
                <a:gd name="connsiteX0" fmla="*/ 0 w 985838"/>
                <a:gd name="connsiteY0" fmla="*/ 1871662 h 1900237"/>
                <a:gd name="connsiteX1" fmla="*/ 442913 w 985838"/>
                <a:gd name="connsiteY1" fmla="*/ 0 h 1900237"/>
                <a:gd name="connsiteX2" fmla="*/ 985838 w 985838"/>
                <a:gd name="connsiteY2" fmla="*/ 1900237 h 1900237"/>
                <a:gd name="connsiteX3" fmla="*/ 0 w 985838"/>
                <a:gd name="connsiteY3" fmla="*/ 1871662 h 1900237"/>
                <a:gd name="connsiteX0" fmla="*/ 0 w 1000126"/>
                <a:gd name="connsiteY0" fmla="*/ 1914524 h 1914524"/>
                <a:gd name="connsiteX1" fmla="*/ 457201 w 1000126"/>
                <a:gd name="connsiteY1" fmla="*/ 0 h 1914524"/>
                <a:gd name="connsiteX2" fmla="*/ 1000126 w 1000126"/>
                <a:gd name="connsiteY2" fmla="*/ 1900237 h 1914524"/>
                <a:gd name="connsiteX3" fmla="*/ 0 w 1000126"/>
                <a:gd name="connsiteY3" fmla="*/ 1914524 h 1914524"/>
                <a:gd name="connsiteX0" fmla="*/ 0 w 1000126"/>
                <a:gd name="connsiteY0" fmla="*/ 1914524 h 1928812"/>
                <a:gd name="connsiteX1" fmla="*/ 457201 w 1000126"/>
                <a:gd name="connsiteY1" fmla="*/ 0 h 1928812"/>
                <a:gd name="connsiteX2" fmla="*/ 1000126 w 1000126"/>
                <a:gd name="connsiteY2" fmla="*/ 1928812 h 1928812"/>
                <a:gd name="connsiteX3" fmla="*/ 0 w 1000126"/>
                <a:gd name="connsiteY3" fmla="*/ 1914524 h 1928812"/>
                <a:gd name="connsiteX0" fmla="*/ 0 w 1000126"/>
                <a:gd name="connsiteY0" fmla="*/ 1614487 h 1628775"/>
                <a:gd name="connsiteX1" fmla="*/ 542926 w 1000126"/>
                <a:gd name="connsiteY1" fmla="*/ 0 h 1628775"/>
                <a:gd name="connsiteX2" fmla="*/ 1000126 w 1000126"/>
                <a:gd name="connsiteY2" fmla="*/ 1628775 h 1628775"/>
                <a:gd name="connsiteX3" fmla="*/ 0 w 1000126"/>
                <a:gd name="connsiteY3" fmla="*/ 1614487 h 1628775"/>
                <a:gd name="connsiteX0" fmla="*/ 0 w 1000126"/>
                <a:gd name="connsiteY0" fmla="*/ 1657350 h 1671638"/>
                <a:gd name="connsiteX1" fmla="*/ 500063 w 1000126"/>
                <a:gd name="connsiteY1" fmla="*/ 0 h 1671638"/>
                <a:gd name="connsiteX2" fmla="*/ 1000126 w 1000126"/>
                <a:gd name="connsiteY2" fmla="*/ 1671638 h 1671638"/>
                <a:gd name="connsiteX3" fmla="*/ 0 w 1000126"/>
                <a:gd name="connsiteY3" fmla="*/ 1657350 h 1671638"/>
                <a:gd name="connsiteX0" fmla="*/ 0 w 1007876"/>
                <a:gd name="connsiteY0" fmla="*/ 1657350 h 1657350"/>
                <a:gd name="connsiteX1" fmla="*/ 500063 w 1007876"/>
                <a:gd name="connsiteY1" fmla="*/ 0 h 1657350"/>
                <a:gd name="connsiteX2" fmla="*/ 1007876 w 1007876"/>
                <a:gd name="connsiteY2" fmla="*/ 1656139 h 1657350"/>
                <a:gd name="connsiteX3" fmla="*/ 0 w 1007876"/>
                <a:gd name="connsiteY3" fmla="*/ 1657350 h 1657350"/>
                <a:gd name="connsiteX0" fmla="*/ 0 w 1007876"/>
                <a:gd name="connsiteY0" fmla="*/ 2168794 h 2168794"/>
                <a:gd name="connsiteX1" fmla="*/ 484565 w 1007876"/>
                <a:gd name="connsiteY1" fmla="*/ 0 h 2168794"/>
                <a:gd name="connsiteX2" fmla="*/ 1007876 w 1007876"/>
                <a:gd name="connsiteY2" fmla="*/ 2167583 h 2168794"/>
                <a:gd name="connsiteX3" fmla="*/ 0 w 1007876"/>
                <a:gd name="connsiteY3" fmla="*/ 2168794 h 2168794"/>
                <a:gd name="connsiteX0" fmla="*/ 0 w 1007876"/>
                <a:gd name="connsiteY0" fmla="*/ 2168794 h 2168794"/>
                <a:gd name="connsiteX1" fmla="*/ 484565 w 1007876"/>
                <a:gd name="connsiteY1" fmla="*/ 0 h 2168794"/>
                <a:gd name="connsiteX2" fmla="*/ 560601 w 1007876"/>
                <a:gd name="connsiteY2" fmla="*/ 76701 h 2168794"/>
                <a:gd name="connsiteX3" fmla="*/ 1007876 w 1007876"/>
                <a:gd name="connsiteY3" fmla="*/ 2167583 h 2168794"/>
                <a:gd name="connsiteX4" fmla="*/ 0 w 1007876"/>
                <a:gd name="connsiteY4" fmla="*/ 2168794 h 2168794"/>
                <a:gd name="connsiteX0" fmla="*/ 0 w 1007876"/>
                <a:gd name="connsiteY0" fmla="*/ 2168794 h 2168794"/>
                <a:gd name="connsiteX1" fmla="*/ 428866 w 1007876"/>
                <a:gd name="connsiteY1" fmla="*/ 138694 h 2168794"/>
                <a:gd name="connsiteX2" fmla="*/ 484565 w 1007876"/>
                <a:gd name="connsiteY2" fmla="*/ 0 h 2168794"/>
                <a:gd name="connsiteX3" fmla="*/ 560601 w 1007876"/>
                <a:gd name="connsiteY3" fmla="*/ 76701 h 2168794"/>
                <a:gd name="connsiteX4" fmla="*/ 1007876 w 1007876"/>
                <a:gd name="connsiteY4" fmla="*/ 2167583 h 2168794"/>
                <a:gd name="connsiteX5" fmla="*/ 0 w 1007876"/>
                <a:gd name="connsiteY5" fmla="*/ 2168794 h 2168794"/>
                <a:gd name="connsiteX0" fmla="*/ 0 w 1007876"/>
                <a:gd name="connsiteY0" fmla="*/ 2168794 h 2168794"/>
                <a:gd name="connsiteX1" fmla="*/ 428866 w 1007876"/>
                <a:gd name="connsiteY1" fmla="*/ 87894 h 2168794"/>
                <a:gd name="connsiteX2" fmla="*/ 484565 w 1007876"/>
                <a:gd name="connsiteY2" fmla="*/ 0 h 2168794"/>
                <a:gd name="connsiteX3" fmla="*/ 560601 w 1007876"/>
                <a:gd name="connsiteY3" fmla="*/ 76701 h 2168794"/>
                <a:gd name="connsiteX4" fmla="*/ 1007876 w 1007876"/>
                <a:gd name="connsiteY4" fmla="*/ 2167583 h 2168794"/>
                <a:gd name="connsiteX5" fmla="*/ 0 w 1007876"/>
                <a:gd name="connsiteY5" fmla="*/ 2168794 h 2168794"/>
                <a:gd name="connsiteX0" fmla="*/ 0 w 1007876"/>
                <a:gd name="connsiteY0" fmla="*/ 2173874 h 2173874"/>
                <a:gd name="connsiteX1" fmla="*/ 428866 w 1007876"/>
                <a:gd name="connsiteY1" fmla="*/ 92974 h 2173874"/>
                <a:gd name="connsiteX2" fmla="*/ 504885 w 1007876"/>
                <a:gd name="connsiteY2" fmla="*/ 0 h 2173874"/>
                <a:gd name="connsiteX3" fmla="*/ 560601 w 1007876"/>
                <a:gd name="connsiteY3" fmla="*/ 81781 h 2173874"/>
                <a:gd name="connsiteX4" fmla="*/ 1007876 w 1007876"/>
                <a:gd name="connsiteY4" fmla="*/ 2172663 h 2173874"/>
                <a:gd name="connsiteX5" fmla="*/ 0 w 1007876"/>
                <a:gd name="connsiteY5" fmla="*/ 2173874 h 2173874"/>
                <a:gd name="connsiteX0" fmla="*/ 0 w 1007876"/>
                <a:gd name="connsiteY0" fmla="*/ 2173874 h 2173874"/>
                <a:gd name="connsiteX1" fmla="*/ 428866 w 1007876"/>
                <a:gd name="connsiteY1" fmla="*/ 92974 h 2173874"/>
                <a:gd name="connsiteX2" fmla="*/ 504885 w 1007876"/>
                <a:gd name="connsiteY2" fmla="*/ 0 h 2173874"/>
                <a:gd name="connsiteX3" fmla="*/ 560601 w 1007876"/>
                <a:gd name="connsiteY3" fmla="*/ 81781 h 2173874"/>
                <a:gd name="connsiteX4" fmla="*/ 1007876 w 1007876"/>
                <a:gd name="connsiteY4" fmla="*/ 2172663 h 2173874"/>
                <a:gd name="connsiteX5" fmla="*/ 0 w 1007876"/>
                <a:gd name="connsiteY5" fmla="*/ 2173874 h 2173874"/>
                <a:gd name="connsiteX0" fmla="*/ 0 w 1007876"/>
                <a:gd name="connsiteY0" fmla="*/ 2173874 h 2173874"/>
                <a:gd name="connsiteX1" fmla="*/ 428866 w 1007876"/>
                <a:gd name="connsiteY1" fmla="*/ 92974 h 2173874"/>
                <a:gd name="connsiteX2" fmla="*/ 504885 w 1007876"/>
                <a:gd name="connsiteY2" fmla="*/ 0 h 2173874"/>
                <a:gd name="connsiteX3" fmla="*/ 560601 w 1007876"/>
                <a:gd name="connsiteY3" fmla="*/ 81781 h 2173874"/>
                <a:gd name="connsiteX4" fmla="*/ 1007876 w 1007876"/>
                <a:gd name="connsiteY4" fmla="*/ 2172663 h 2173874"/>
                <a:gd name="connsiteX5" fmla="*/ 0 w 1007876"/>
                <a:gd name="connsiteY5" fmla="*/ 2173874 h 2173874"/>
                <a:gd name="connsiteX0" fmla="*/ 0 w 1007876"/>
                <a:gd name="connsiteY0" fmla="*/ 2173874 h 2173874"/>
                <a:gd name="connsiteX1" fmla="*/ 428866 w 1007876"/>
                <a:gd name="connsiteY1" fmla="*/ 92974 h 2173874"/>
                <a:gd name="connsiteX2" fmla="*/ 504885 w 1007876"/>
                <a:gd name="connsiteY2" fmla="*/ 0 h 2173874"/>
                <a:gd name="connsiteX3" fmla="*/ 580921 w 1007876"/>
                <a:gd name="connsiteY3" fmla="*/ 137661 h 2173874"/>
                <a:gd name="connsiteX4" fmla="*/ 1007876 w 1007876"/>
                <a:gd name="connsiteY4" fmla="*/ 2172663 h 2173874"/>
                <a:gd name="connsiteX5" fmla="*/ 0 w 1007876"/>
                <a:gd name="connsiteY5" fmla="*/ 2173874 h 2173874"/>
                <a:gd name="connsiteX0" fmla="*/ 0 w 1007876"/>
                <a:gd name="connsiteY0" fmla="*/ 2173874 h 2173874"/>
                <a:gd name="connsiteX1" fmla="*/ 418706 w 1007876"/>
                <a:gd name="connsiteY1" fmla="*/ 128534 h 2173874"/>
                <a:gd name="connsiteX2" fmla="*/ 504885 w 1007876"/>
                <a:gd name="connsiteY2" fmla="*/ 0 h 2173874"/>
                <a:gd name="connsiteX3" fmla="*/ 580921 w 1007876"/>
                <a:gd name="connsiteY3" fmla="*/ 137661 h 2173874"/>
                <a:gd name="connsiteX4" fmla="*/ 1007876 w 1007876"/>
                <a:gd name="connsiteY4" fmla="*/ 2172663 h 2173874"/>
                <a:gd name="connsiteX5" fmla="*/ 0 w 1007876"/>
                <a:gd name="connsiteY5" fmla="*/ 2173874 h 2173874"/>
                <a:gd name="connsiteX0" fmla="*/ 0 w 1007876"/>
                <a:gd name="connsiteY0" fmla="*/ 2173874 h 2173874"/>
                <a:gd name="connsiteX1" fmla="*/ 418706 w 1007876"/>
                <a:gd name="connsiteY1" fmla="*/ 128534 h 2173874"/>
                <a:gd name="connsiteX2" fmla="*/ 504885 w 1007876"/>
                <a:gd name="connsiteY2" fmla="*/ 0 h 2173874"/>
                <a:gd name="connsiteX3" fmla="*/ 575841 w 1007876"/>
                <a:gd name="connsiteY3" fmla="*/ 97021 h 2173874"/>
                <a:gd name="connsiteX4" fmla="*/ 1007876 w 1007876"/>
                <a:gd name="connsiteY4" fmla="*/ 2172663 h 2173874"/>
                <a:gd name="connsiteX5" fmla="*/ 0 w 1007876"/>
                <a:gd name="connsiteY5" fmla="*/ 2173874 h 2173874"/>
                <a:gd name="connsiteX0" fmla="*/ 0 w 1007876"/>
                <a:gd name="connsiteY0" fmla="*/ 2173874 h 2173874"/>
                <a:gd name="connsiteX1" fmla="*/ 423786 w 1007876"/>
                <a:gd name="connsiteY1" fmla="*/ 92974 h 2173874"/>
                <a:gd name="connsiteX2" fmla="*/ 504885 w 1007876"/>
                <a:gd name="connsiteY2" fmla="*/ 0 h 2173874"/>
                <a:gd name="connsiteX3" fmla="*/ 575841 w 1007876"/>
                <a:gd name="connsiteY3" fmla="*/ 97021 h 2173874"/>
                <a:gd name="connsiteX4" fmla="*/ 1007876 w 1007876"/>
                <a:gd name="connsiteY4" fmla="*/ 2172663 h 2173874"/>
                <a:gd name="connsiteX5" fmla="*/ 0 w 1007876"/>
                <a:gd name="connsiteY5" fmla="*/ 2173874 h 2173874"/>
                <a:gd name="connsiteX0" fmla="*/ 0 w 1007876"/>
                <a:gd name="connsiteY0" fmla="*/ 2173874 h 2173874"/>
                <a:gd name="connsiteX1" fmla="*/ 423786 w 1007876"/>
                <a:gd name="connsiteY1" fmla="*/ 98054 h 2173874"/>
                <a:gd name="connsiteX2" fmla="*/ 504885 w 1007876"/>
                <a:gd name="connsiteY2" fmla="*/ 0 h 2173874"/>
                <a:gd name="connsiteX3" fmla="*/ 575841 w 1007876"/>
                <a:gd name="connsiteY3" fmla="*/ 97021 h 2173874"/>
                <a:gd name="connsiteX4" fmla="*/ 1007876 w 1007876"/>
                <a:gd name="connsiteY4" fmla="*/ 2172663 h 2173874"/>
                <a:gd name="connsiteX5" fmla="*/ 0 w 1007876"/>
                <a:gd name="connsiteY5" fmla="*/ 2173874 h 2173874"/>
                <a:gd name="connsiteX0" fmla="*/ 0 w 1007876"/>
                <a:gd name="connsiteY0" fmla="*/ 2173874 h 2173874"/>
                <a:gd name="connsiteX1" fmla="*/ 423786 w 1007876"/>
                <a:gd name="connsiteY1" fmla="*/ 98054 h 2173874"/>
                <a:gd name="connsiteX2" fmla="*/ 504885 w 1007876"/>
                <a:gd name="connsiteY2" fmla="*/ 0 h 2173874"/>
                <a:gd name="connsiteX3" fmla="*/ 575841 w 1007876"/>
                <a:gd name="connsiteY3" fmla="*/ 97021 h 2173874"/>
                <a:gd name="connsiteX4" fmla="*/ 1007876 w 1007876"/>
                <a:gd name="connsiteY4" fmla="*/ 2172663 h 2173874"/>
                <a:gd name="connsiteX5" fmla="*/ 0 w 1007876"/>
                <a:gd name="connsiteY5" fmla="*/ 2173874 h 2173874"/>
                <a:gd name="connsiteX0" fmla="*/ 0 w 1007876"/>
                <a:gd name="connsiteY0" fmla="*/ 2173874 h 2173874"/>
                <a:gd name="connsiteX1" fmla="*/ 423786 w 1007876"/>
                <a:gd name="connsiteY1" fmla="*/ 98054 h 2173874"/>
                <a:gd name="connsiteX2" fmla="*/ 504885 w 1007876"/>
                <a:gd name="connsiteY2" fmla="*/ 0 h 2173874"/>
                <a:gd name="connsiteX3" fmla="*/ 570761 w 1007876"/>
                <a:gd name="connsiteY3" fmla="*/ 91941 h 2173874"/>
                <a:gd name="connsiteX4" fmla="*/ 1007876 w 1007876"/>
                <a:gd name="connsiteY4" fmla="*/ 2172663 h 2173874"/>
                <a:gd name="connsiteX5" fmla="*/ 0 w 1007876"/>
                <a:gd name="connsiteY5" fmla="*/ 2173874 h 2173874"/>
                <a:gd name="connsiteX0" fmla="*/ 0 w 1007876"/>
                <a:gd name="connsiteY0" fmla="*/ 2214514 h 2214514"/>
                <a:gd name="connsiteX1" fmla="*/ 423786 w 1007876"/>
                <a:gd name="connsiteY1" fmla="*/ 138694 h 2214514"/>
                <a:gd name="connsiteX2" fmla="*/ 504885 w 1007876"/>
                <a:gd name="connsiteY2" fmla="*/ 0 h 2214514"/>
                <a:gd name="connsiteX3" fmla="*/ 570761 w 1007876"/>
                <a:gd name="connsiteY3" fmla="*/ 132581 h 2214514"/>
                <a:gd name="connsiteX4" fmla="*/ 1007876 w 1007876"/>
                <a:gd name="connsiteY4" fmla="*/ 2213303 h 2214514"/>
                <a:gd name="connsiteX5" fmla="*/ 0 w 1007876"/>
                <a:gd name="connsiteY5" fmla="*/ 2214514 h 2214514"/>
                <a:gd name="connsiteX0" fmla="*/ 0 w 1007876"/>
                <a:gd name="connsiteY0" fmla="*/ 2214514 h 2214514"/>
                <a:gd name="connsiteX1" fmla="*/ 423786 w 1007876"/>
                <a:gd name="connsiteY1" fmla="*/ 138694 h 2214514"/>
                <a:gd name="connsiteX2" fmla="*/ 504885 w 1007876"/>
                <a:gd name="connsiteY2" fmla="*/ 0 h 2214514"/>
                <a:gd name="connsiteX3" fmla="*/ 570761 w 1007876"/>
                <a:gd name="connsiteY3" fmla="*/ 132581 h 2214514"/>
                <a:gd name="connsiteX4" fmla="*/ 1007876 w 1007876"/>
                <a:gd name="connsiteY4" fmla="*/ 2213303 h 2214514"/>
                <a:gd name="connsiteX5" fmla="*/ 0 w 1007876"/>
                <a:gd name="connsiteY5" fmla="*/ 2214514 h 2214514"/>
                <a:gd name="connsiteX0" fmla="*/ 0 w 1007876"/>
                <a:gd name="connsiteY0" fmla="*/ 2214514 h 2214514"/>
                <a:gd name="connsiteX1" fmla="*/ 423786 w 1007876"/>
                <a:gd name="connsiteY1" fmla="*/ 138694 h 2214514"/>
                <a:gd name="connsiteX2" fmla="*/ 504885 w 1007876"/>
                <a:gd name="connsiteY2" fmla="*/ 0 h 2214514"/>
                <a:gd name="connsiteX3" fmla="*/ 570761 w 1007876"/>
                <a:gd name="connsiteY3" fmla="*/ 132581 h 2214514"/>
                <a:gd name="connsiteX4" fmla="*/ 1007876 w 1007876"/>
                <a:gd name="connsiteY4" fmla="*/ 2213303 h 2214514"/>
                <a:gd name="connsiteX5" fmla="*/ 0 w 1007876"/>
                <a:gd name="connsiteY5" fmla="*/ 2214514 h 2214514"/>
                <a:gd name="connsiteX0" fmla="*/ 0 w 1007876"/>
                <a:gd name="connsiteY0" fmla="*/ 2214514 h 2214514"/>
                <a:gd name="connsiteX1" fmla="*/ 423786 w 1007876"/>
                <a:gd name="connsiteY1" fmla="*/ 138694 h 2214514"/>
                <a:gd name="connsiteX2" fmla="*/ 504885 w 1007876"/>
                <a:gd name="connsiteY2" fmla="*/ 0 h 2214514"/>
                <a:gd name="connsiteX3" fmla="*/ 570761 w 1007876"/>
                <a:gd name="connsiteY3" fmla="*/ 132581 h 2214514"/>
                <a:gd name="connsiteX4" fmla="*/ 1007876 w 1007876"/>
                <a:gd name="connsiteY4" fmla="*/ 2213303 h 2214514"/>
                <a:gd name="connsiteX5" fmla="*/ 0 w 1007876"/>
                <a:gd name="connsiteY5" fmla="*/ 2214514 h 2214514"/>
                <a:gd name="connsiteX0" fmla="*/ 0 w 1007876"/>
                <a:gd name="connsiteY0" fmla="*/ 2214514 h 2214514"/>
                <a:gd name="connsiteX1" fmla="*/ 423786 w 1007876"/>
                <a:gd name="connsiteY1" fmla="*/ 138694 h 2214514"/>
                <a:gd name="connsiteX2" fmla="*/ 504885 w 1007876"/>
                <a:gd name="connsiteY2" fmla="*/ 0 h 2214514"/>
                <a:gd name="connsiteX3" fmla="*/ 570761 w 1007876"/>
                <a:gd name="connsiteY3" fmla="*/ 132581 h 2214514"/>
                <a:gd name="connsiteX4" fmla="*/ 1007876 w 1007876"/>
                <a:gd name="connsiteY4" fmla="*/ 2213303 h 2214514"/>
                <a:gd name="connsiteX5" fmla="*/ 0 w 1007876"/>
                <a:gd name="connsiteY5" fmla="*/ 2214514 h 2214514"/>
                <a:gd name="connsiteX0" fmla="*/ 0 w 1007876"/>
                <a:gd name="connsiteY0" fmla="*/ 2214514 h 2214514"/>
                <a:gd name="connsiteX1" fmla="*/ 423786 w 1007876"/>
                <a:gd name="connsiteY1" fmla="*/ 138694 h 2214514"/>
                <a:gd name="connsiteX2" fmla="*/ 504885 w 1007876"/>
                <a:gd name="connsiteY2" fmla="*/ 0 h 2214514"/>
                <a:gd name="connsiteX3" fmla="*/ 570761 w 1007876"/>
                <a:gd name="connsiteY3" fmla="*/ 132581 h 2214514"/>
                <a:gd name="connsiteX4" fmla="*/ 1007876 w 1007876"/>
                <a:gd name="connsiteY4" fmla="*/ 2213303 h 2214514"/>
                <a:gd name="connsiteX5" fmla="*/ 0 w 1007876"/>
                <a:gd name="connsiteY5" fmla="*/ 2214514 h 2214514"/>
                <a:gd name="connsiteX0" fmla="*/ 0 w 1007876"/>
                <a:gd name="connsiteY0" fmla="*/ 2214514 h 2214514"/>
                <a:gd name="connsiteX1" fmla="*/ 423786 w 1007876"/>
                <a:gd name="connsiteY1" fmla="*/ 138694 h 2214514"/>
                <a:gd name="connsiteX2" fmla="*/ 504885 w 1007876"/>
                <a:gd name="connsiteY2" fmla="*/ 0 h 2214514"/>
                <a:gd name="connsiteX3" fmla="*/ 570761 w 1007876"/>
                <a:gd name="connsiteY3" fmla="*/ 132581 h 2214514"/>
                <a:gd name="connsiteX4" fmla="*/ 1007876 w 1007876"/>
                <a:gd name="connsiteY4" fmla="*/ 2213303 h 2214514"/>
                <a:gd name="connsiteX5" fmla="*/ 0 w 1007876"/>
                <a:gd name="connsiteY5" fmla="*/ 2214514 h 2214514"/>
                <a:gd name="connsiteX0" fmla="*/ 0 w 1007876"/>
                <a:gd name="connsiteY0" fmla="*/ 2214514 h 2214514"/>
                <a:gd name="connsiteX1" fmla="*/ 418706 w 1007876"/>
                <a:gd name="connsiteY1" fmla="*/ 118374 h 2214514"/>
                <a:gd name="connsiteX2" fmla="*/ 504885 w 1007876"/>
                <a:gd name="connsiteY2" fmla="*/ 0 h 2214514"/>
                <a:gd name="connsiteX3" fmla="*/ 570761 w 1007876"/>
                <a:gd name="connsiteY3" fmla="*/ 132581 h 2214514"/>
                <a:gd name="connsiteX4" fmla="*/ 1007876 w 1007876"/>
                <a:gd name="connsiteY4" fmla="*/ 2213303 h 2214514"/>
                <a:gd name="connsiteX5" fmla="*/ 0 w 1007876"/>
                <a:gd name="connsiteY5" fmla="*/ 2214514 h 2214514"/>
                <a:gd name="connsiteX0" fmla="*/ 0 w 1007876"/>
                <a:gd name="connsiteY0" fmla="*/ 2214514 h 2214514"/>
                <a:gd name="connsiteX1" fmla="*/ 423786 w 1007876"/>
                <a:gd name="connsiteY1" fmla="*/ 118374 h 2214514"/>
                <a:gd name="connsiteX2" fmla="*/ 504885 w 1007876"/>
                <a:gd name="connsiteY2" fmla="*/ 0 h 2214514"/>
                <a:gd name="connsiteX3" fmla="*/ 570761 w 1007876"/>
                <a:gd name="connsiteY3" fmla="*/ 132581 h 2214514"/>
                <a:gd name="connsiteX4" fmla="*/ 1007876 w 1007876"/>
                <a:gd name="connsiteY4" fmla="*/ 2213303 h 2214514"/>
                <a:gd name="connsiteX5" fmla="*/ 0 w 1007876"/>
                <a:gd name="connsiteY5" fmla="*/ 2214514 h 2214514"/>
                <a:gd name="connsiteX0" fmla="*/ 0 w 1007876"/>
                <a:gd name="connsiteY0" fmla="*/ 2214514 h 2214514"/>
                <a:gd name="connsiteX1" fmla="*/ 428866 w 1007876"/>
                <a:gd name="connsiteY1" fmla="*/ 123454 h 2214514"/>
                <a:gd name="connsiteX2" fmla="*/ 504885 w 1007876"/>
                <a:gd name="connsiteY2" fmla="*/ 0 h 2214514"/>
                <a:gd name="connsiteX3" fmla="*/ 570761 w 1007876"/>
                <a:gd name="connsiteY3" fmla="*/ 132581 h 2214514"/>
                <a:gd name="connsiteX4" fmla="*/ 1007876 w 1007876"/>
                <a:gd name="connsiteY4" fmla="*/ 2213303 h 2214514"/>
                <a:gd name="connsiteX5" fmla="*/ 0 w 1007876"/>
                <a:gd name="connsiteY5" fmla="*/ 2214514 h 2214514"/>
                <a:gd name="connsiteX0" fmla="*/ 0 w 1007876"/>
                <a:gd name="connsiteY0" fmla="*/ 2214514 h 2214514"/>
                <a:gd name="connsiteX1" fmla="*/ 418706 w 1007876"/>
                <a:gd name="connsiteY1" fmla="*/ 133614 h 2214514"/>
                <a:gd name="connsiteX2" fmla="*/ 504885 w 1007876"/>
                <a:gd name="connsiteY2" fmla="*/ 0 h 2214514"/>
                <a:gd name="connsiteX3" fmla="*/ 570761 w 1007876"/>
                <a:gd name="connsiteY3" fmla="*/ 132581 h 2214514"/>
                <a:gd name="connsiteX4" fmla="*/ 1007876 w 1007876"/>
                <a:gd name="connsiteY4" fmla="*/ 2213303 h 2214514"/>
                <a:gd name="connsiteX5" fmla="*/ 0 w 1007876"/>
                <a:gd name="connsiteY5" fmla="*/ 2214514 h 2214514"/>
                <a:gd name="connsiteX0" fmla="*/ 0 w 1007876"/>
                <a:gd name="connsiteY0" fmla="*/ 2244994 h 2244994"/>
                <a:gd name="connsiteX1" fmla="*/ 418706 w 1007876"/>
                <a:gd name="connsiteY1" fmla="*/ 164094 h 2244994"/>
                <a:gd name="connsiteX2" fmla="*/ 540445 w 1007876"/>
                <a:gd name="connsiteY2" fmla="*/ 0 h 2244994"/>
                <a:gd name="connsiteX3" fmla="*/ 570761 w 1007876"/>
                <a:gd name="connsiteY3" fmla="*/ 163061 h 2244994"/>
                <a:gd name="connsiteX4" fmla="*/ 1007876 w 1007876"/>
                <a:gd name="connsiteY4" fmla="*/ 2243783 h 2244994"/>
                <a:gd name="connsiteX5" fmla="*/ 0 w 1007876"/>
                <a:gd name="connsiteY5" fmla="*/ 2244994 h 2244994"/>
                <a:gd name="connsiteX0" fmla="*/ 0 w 1007876"/>
                <a:gd name="connsiteY0" fmla="*/ 2244994 h 2244994"/>
                <a:gd name="connsiteX1" fmla="*/ 418706 w 1007876"/>
                <a:gd name="connsiteY1" fmla="*/ 164094 h 2244994"/>
                <a:gd name="connsiteX2" fmla="*/ 540445 w 1007876"/>
                <a:gd name="connsiteY2" fmla="*/ 0 h 2244994"/>
                <a:gd name="connsiteX3" fmla="*/ 606321 w 1007876"/>
                <a:gd name="connsiteY3" fmla="*/ 142741 h 2244994"/>
                <a:gd name="connsiteX4" fmla="*/ 1007876 w 1007876"/>
                <a:gd name="connsiteY4" fmla="*/ 2243783 h 2244994"/>
                <a:gd name="connsiteX5" fmla="*/ 0 w 1007876"/>
                <a:gd name="connsiteY5" fmla="*/ 2244994 h 2244994"/>
                <a:gd name="connsiteX0" fmla="*/ 0 w 1007876"/>
                <a:gd name="connsiteY0" fmla="*/ 2244994 h 2244994"/>
                <a:gd name="connsiteX1" fmla="*/ 423786 w 1007876"/>
                <a:gd name="connsiteY1" fmla="*/ 133614 h 2244994"/>
                <a:gd name="connsiteX2" fmla="*/ 540445 w 1007876"/>
                <a:gd name="connsiteY2" fmla="*/ 0 h 2244994"/>
                <a:gd name="connsiteX3" fmla="*/ 606321 w 1007876"/>
                <a:gd name="connsiteY3" fmla="*/ 142741 h 2244994"/>
                <a:gd name="connsiteX4" fmla="*/ 1007876 w 1007876"/>
                <a:gd name="connsiteY4" fmla="*/ 2243783 h 2244994"/>
                <a:gd name="connsiteX5" fmla="*/ 0 w 1007876"/>
                <a:gd name="connsiteY5" fmla="*/ 2244994 h 2244994"/>
                <a:gd name="connsiteX0" fmla="*/ 0 w 1007876"/>
                <a:gd name="connsiteY0" fmla="*/ 2244994 h 2244994"/>
                <a:gd name="connsiteX1" fmla="*/ 428866 w 1007876"/>
                <a:gd name="connsiteY1" fmla="*/ 153934 h 2244994"/>
                <a:gd name="connsiteX2" fmla="*/ 540445 w 1007876"/>
                <a:gd name="connsiteY2" fmla="*/ 0 h 2244994"/>
                <a:gd name="connsiteX3" fmla="*/ 606321 w 1007876"/>
                <a:gd name="connsiteY3" fmla="*/ 142741 h 2244994"/>
                <a:gd name="connsiteX4" fmla="*/ 1007876 w 1007876"/>
                <a:gd name="connsiteY4" fmla="*/ 2243783 h 2244994"/>
                <a:gd name="connsiteX5" fmla="*/ 0 w 1007876"/>
                <a:gd name="connsiteY5" fmla="*/ 2244994 h 2244994"/>
                <a:gd name="connsiteX0" fmla="*/ 0 w 1007876"/>
                <a:gd name="connsiteY0" fmla="*/ 2244994 h 2244994"/>
                <a:gd name="connsiteX1" fmla="*/ 464426 w 1007876"/>
                <a:gd name="connsiteY1" fmla="*/ 169174 h 2244994"/>
                <a:gd name="connsiteX2" fmla="*/ 540445 w 1007876"/>
                <a:gd name="connsiteY2" fmla="*/ 0 h 2244994"/>
                <a:gd name="connsiteX3" fmla="*/ 606321 w 1007876"/>
                <a:gd name="connsiteY3" fmla="*/ 142741 h 2244994"/>
                <a:gd name="connsiteX4" fmla="*/ 1007876 w 1007876"/>
                <a:gd name="connsiteY4" fmla="*/ 2243783 h 2244994"/>
                <a:gd name="connsiteX5" fmla="*/ 0 w 1007876"/>
                <a:gd name="connsiteY5" fmla="*/ 2244994 h 2244994"/>
                <a:gd name="connsiteX0" fmla="*/ 0 w 1007876"/>
                <a:gd name="connsiteY0" fmla="*/ 2244994 h 2244994"/>
                <a:gd name="connsiteX1" fmla="*/ 449186 w 1007876"/>
                <a:gd name="connsiteY1" fmla="*/ 143774 h 2244994"/>
                <a:gd name="connsiteX2" fmla="*/ 540445 w 1007876"/>
                <a:gd name="connsiteY2" fmla="*/ 0 h 2244994"/>
                <a:gd name="connsiteX3" fmla="*/ 606321 w 1007876"/>
                <a:gd name="connsiteY3" fmla="*/ 142741 h 2244994"/>
                <a:gd name="connsiteX4" fmla="*/ 1007876 w 1007876"/>
                <a:gd name="connsiteY4" fmla="*/ 2243783 h 2244994"/>
                <a:gd name="connsiteX5" fmla="*/ 0 w 1007876"/>
                <a:gd name="connsiteY5" fmla="*/ 2244994 h 224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876" h="2244994">
                  <a:moveTo>
                    <a:pt x="0" y="2244994"/>
                  </a:moveTo>
                  <a:cubicBezTo>
                    <a:pt x="142955" y="1591542"/>
                    <a:pt x="306231" y="797226"/>
                    <a:pt x="449186" y="143774"/>
                  </a:cubicBezTo>
                  <a:cubicBezTo>
                    <a:pt x="474526" y="112783"/>
                    <a:pt x="469385" y="41151"/>
                    <a:pt x="540445" y="0"/>
                  </a:cubicBezTo>
                  <a:cubicBezTo>
                    <a:pt x="603589" y="56305"/>
                    <a:pt x="599057" y="101676"/>
                    <a:pt x="606321" y="142741"/>
                  </a:cubicBezTo>
                  <a:lnTo>
                    <a:pt x="1007876" y="2243783"/>
                  </a:lnTo>
                  <a:lnTo>
                    <a:pt x="0" y="2244994"/>
                  </a:lnTo>
                  <a:close/>
                </a:path>
              </a:pathLst>
            </a:cu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D811EAE8-D7B3-0E45-8BBB-97700C89A6B8}"/>
                </a:ext>
              </a:extLst>
            </p:cNvPr>
            <p:cNvGrpSpPr/>
            <p:nvPr/>
          </p:nvGrpSpPr>
          <p:grpSpPr>
            <a:xfrm rot="21360633" flipH="1">
              <a:off x="6032011" y="2689162"/>
              <a:ext cx="940909" cy="1794788"/>
              <a:chOff x="6119330" y="2718321"/>
              <a:chExt cx="940909" cy="1794788"/>
            </a:xfrm>
          </p:grpSpPr>
          <p:sp>
            <p:nvSpPr>
              <p:cNvPr id="28" name="Freeform 27">
                <a:extLst>
                  <a:ext uri="{FF2B5EF4-FFF2-40B4-BE49-F238E27FC236}">
                    <a16:creationId xmlns:a16="http://schemas.microsoft.com/office/drawing/2014/main" id="{DBDAA274-1547-B44E-A090-0487240E9609}"/>
                  </a:ext>
                </a:extLst>
              </p:cNvPr>
              <p:cNvSpPr/>
              <p:nvPr/>
            </p:nvSpPr>
            <p:spPr>
              <a:xfrm rot="11810209" flipH="1">
                <a:off x="6178639" y="2718321"/>
                <a:ext cx="881600" cy="1554221"/>
              </a:xfrm>
              <a:custGeom>
                <a:avLst/>
                <a:gdLst>
                  <a:gd name="connsiteX0" fmla="*/ 158163 w 495740"/>
                  <a:gd name="connsiteY0" fmla="*/ 535388 h 1001884"/>
                  <a:gd name="connsiteX1" fmla="*/ 173153 w 495740"/>
                  <a:gd name="connsiteY1" fmla="*/ 400477 h 1001884"/>
                  <a:gd name="connsiteX2" fmla="*/ 113192 w 495740"/>
                  <a:gd name="connsiteY2" fmla="*/ 250575 h 1001884"/>
                  <a:gd name="connsiteX3" fmla="*/ 53232 w 495740"/>
                  <a:gd name="connsiteY3" fmla="*/ 213100 h 1001884"/>
                  <a:gd name="connsiteX4" fmla="*/ 766 w 495740"/>
                  <a:gd name="connsiteY4" fmla="*/ 130654 h 1001884"/>
                  <a:gd name="connsiteX5" fmla="*/ 30747 w 495740"/>
                  <a:gd name="connsiteY5" fmla="*/ 33218 h 1001884"/>
                  <a:gd name="connsiteX6" fmla="*/ 143173 w 495740"/>
                  <a:gd name="connsiteY6" fmla="*/ 3237 h 1001884"/>
                  <a:gd name="connsiteX7" fmla="*/ 353035 w 495740"/>
                  <a:gd name="connsiteY7" fmla="*/ 100673 h 1001884"/>
                  <a:gd name="connsiteX8" fmla="*/ 427986 w 495740"/>
                  <a:gd name="connsiteY8" fmla="*/ 130654 h 1001884"/>
                  <a:gd name="connsiteX9" fmla="*/ 495442 w 495740"/>
                  <a:gd name="connsiteY9" fmla="*/ 235585 h 1001884"/>
                  <a:gd name="connsiteX10" fmla="*/ 450471 w 495740"/>
                  <a:gd name="connsiteY10" fmla="*/ 370496 h 1001884"/>
                  <a:gd name="connsiteX11" fmla="*/ 398006 w 495740"/>
                  <a:gd name="connsiteY11" fmla="*/ 497913 h 1001884"/>
                  <a:gd name="connsiteX12" fmla="*/ 383015 w 495740"/>
                  <a:gd name="connsiteY12" fmla="*/ 655309 h 1001884"/>
                  <a:gd name="connsiteX13" fmla="*/ 383015 w 495740"/>
                  <a:gd name="connsiteY13" fmla="*/ 842687 h 1001884"/>
                  <a:gd name="connsiteX14" fmla="*/ 323055 w 495740"/>
                  <a:gd name="connsiteY14" fmla="*/ 970103 h 1001884"/>
                  <a:gd name="connsiteX15" fmla="*/ 180648 w 495740"/>
                  <a:gd name="connsiteY15" fmla="*/ 1000083 h 1001884"/>
                  <a:gd name="connsiteX16" fmla="*/ 105697 w 495740"/>
                  <a:gd name="connsiteY16" fmla="*/ 932627 h 1001884"/>
                  <a:gd name="connsiteX17" fmla="*/ 75717 w 495740"/>
                  <a:gd name="connsiteY17" fmla="*/ 820201 h 1001884"/>
                  <a:gd name="connsiteX18" fmla="*/ 135678 w 495740"/>
                  <a:gd name="connsiteY18" fmla="*/ 670300 h 1001884"/>
                  <a:gd name="connsiteX19" fmla="*/ 158163 w 495740"/>
                  <a:gd name="connsiteY19" fmla="*/ 535388 h 1001884"/>
                  <a:gd name="connsiteX0" fmla="*/ 158163 w 495740"/>
                  <a:gd name="connsiteY0" fmla="*/ 535388 h 1001884"/>
                  <a:gd name="connsiteX1" fmla="*/ 173153 w 495740"/>
                  <a:gd name="connsiteY1" fmla="*/ 400477 h 1001884"/>
                  <a:gd name="connsiteX2" fmla="*/ 124825 w 495740"/>
                  <a:gd name="connsiteY2" fmla="*/ 291293 h 1001884"/>
                  <a:gd name="connsiteX3" fmla="*/ 53232 w 495740"/>
                  <a:gd name="connsiteY3" fmla="*/ 213100 h 1001884"/>
                  <a:gd name="connsiteX4" fmla="*/ 766 w 495740"/>
                  <a:gd name="connsiteY4" fmla="*/ 130654 h 1001884"/>
                  <a:gd name="connsiteX5" fmla="*/ 30747 w 495740"/>
                  <a:gd name="connsiteY5" fmla="*/ 33218 h 1001884"/>
                  <a:gd name="connsiteX6" fmla="*/ 143173 w 495740"/>
                  <a:gd name="connsiteY6" fmla="*/ 3237 h 1001884"/>
                  <a:gd name="connsiteX7" fmla="*/ 353035 w 495740"/>
                  <a:gd name="connsiteY7" fmla="*/ 100673 h 1001884"/>
                  <a:gd name="connsiteX8" fmla="*/ 427986 w 495740"/>
                  <a:gd name="connsiteY8" fmla="*/ 130654 h 1001884"/>
                  <a:gd name="connsiteX9" fmla="*/ 495442 w 495740"/>
                  <a:gd name="connsiteY9" fmla="*/ 235585 h 1001884"/>
                  <a:gd name="connsiteX10" fmla="*/ 450471 w 495740"/>
                  <a:gd name="connsiteY10" fmla="*/ 370496 h 1001884"/>
                  <a:gd name="connsiteX11" fmla="*/ 398006 w 495740"/>
                  <a:gd name="connsiteY11" fmla="*/ 497913 h 1001884"/>
                  <a:gd name="connsiteX12" fmla="*/ 383015 w 495740"/>
                  <a:gd name="connsiteY12" fmla="*/ 655309 h 1001884"/>
                  <a:gd name="connsiteX13" fmla="*/ 383015 w 495740"/>
                  <a:gd name="connsiteY13" fmla="*/ 842687 h 1001884"/>
                  <a:gd name="connsiteX14" fmla="*/ 323055 w 495740"/>
                  <a:gd name="connsiteY14" fmla="*/ 970103 h 1001884"/>
                  <a:gd name="connsiteX15" fmla="*/ 180648 w 495740"/>
                  <a:gd name="connsiteY15" fmla="*/ 1000083 h 1001884"/>
                  <a:gd name="connsiteX16" fmla="*/ 105697 w 495740"/>
                  <a:gd name="connsiteY16" fmla="*/ 932627 h 1001884"/>
                  <a:gd name="connsiteX17" fmla="*/ 75717 w 495740"/>
                  <a:gd name="connsiteY17" fmla="*/ 820201 h 1001884"/>
                  <a:gd name="connsiteX18" fmla="*/ 135678 w 495740"/>
                  <a:gd name="connsiteY18" fmla="*/ 670300 h 1001884"/>
                  <a:gd name="connsiteX19" fmla="*/ 158163 w 495740"/>
                  <a:gd name="connsiteY19" fmla="*/ 535388 h 1001884"/>
                  <a:gd name="connsiteX0" fmla="*/ 187248 w 495740"/>
                  <a:gd name="connsiteY0" fmla="*/ 535388 h 1001884"/>
                  <a:gd name="connsiteX1" fmla="*/ 173153 w 495740"/>
                  <a:gd name="connsiteY1" fmla="*/ 400477 h 1001884"/>
                  <a:gd name="connsiteX2" fmla="*/ 124825 w 495740"/>
                  <a:gd name="connsiteY2" fmla="*/ 291293 h 1001884"/>
                  <a:gd name="connsiteX3" fmla="*/ 53232 w 495740"/>
                  <a:gd name="connsiteY3" fmla="*/ 213100 h 1001884"/>
                  <a:gd name="connsiteX4" fmla="*/ 766 w 495740"/>
                  <a:gd name="connsiteY4" fmla="*/ 130654 h 1001884"/>
                  <a:gd name="connsiteX5" fmla="*/ 30747 w 495740"/>
                  <a:gd name="connsiteY5" fmla="*/ 33218 h 1001884"/>
                  <a:gd name="connsiteX6" fmla="*/ 143173 w 495740"/>
                  <a:gd name="connsiteY6" fmla="*/ 3237 h 1001884"/>
                  <a:gd name="connsiteX7" fmla="*/ 353035 w 495740"/>
                  <a:gd name="connsiteY7" fmla="*/ 100673 h 1001884"/>
                  <a:gd name="connsiteX8" fmla="*/ 427986 w 495740"/>
                  <a:gd name="connsiteY8" fmla="*/ 130654 h 1001884"/>
                  <a:gd name="connsiteX9" fmla="*/ 495442 w 495740"/>
                  <a:gd name="connsiteY9" fmla="*/ 235585 h 1001884"/>
                  <a:gd name="connsiteX10" fmla="*/ 450471 w 495740"/>
                  <a:gd name="connsiteY10" fmla="*/ 370496 h 1001884"/>
                  <a:gd name="connsiteX11" fmla="*/ 398006 w 495740"/>
                  <a:gd name="connsiteY11" fmla="*/ 497913 h 1001884"/>
                  <a:gd name="connsiteX12" fmla="*/ 383015 w 495740"/>
                  <a:gd name="connsiteY12" fmla="*/ 655309 h 1001884"/>
                  <a:gd name="connsiteX13" fmla="*/ 383015 w 495740"/>
                  <a:gd name="connsiteY13" fmla="*/ 842687 h 1001884"/>
                  <a:gd name="connsiteX14" fmla="*/ 323055 w 495740"/>
                  <a:gd name="connsiteY14" fmla="*/ 970103 h 1001884"/>
                  <a:gd name="connsiteX15" fmla="*/ 180648 w 495740"/>
                  <a:gd name="connsiteY15" fmla="*/ 1000083 h 1001884"/>
                  <a:gd name="connsiteX16" fmla="*/ 105697 w 495740"/>
                  <a:gd name="connsiteY16" fmla="*/ 932627 h 1001884"/>
                  <a:gd name="connsiteX17" fmla="*/ 75717 w 495740"/>
                  <a:gd name="connsiteY17" fmla="*/ 820201 h 1001884"/>
                  <a:gd name="connsiteX18" fmla="*/ 135678 w 495740"/>
                  <a:gd name="connsiteY18" fmla="*/ 670300 h 1001884"/>
                  <a:gd name="connsiteX19" fmla="*/ 187248 w 495740"/>
                  <a:gd name="connsiteY19" fmla="*/ 535388 h 1001884"/>
                  <a:gd name="connsiteX0" fmla="*/ 189048 w 497540"/>
                  <a:gd name="connsiteY0" fmla="*/ 535388 h 1001884"/>
                  <a:gd name="connsiteX1" fmla="*/ 174953 w 497540"/>
                  <a:gd name="connsiteY1" fmla="*/ 400477 h 1001884"/>
                  <a:gd name="connsiteX2" fmla="*/ 126625 w 497540"/>
                  <a:gd name="connsiteY2" fmla="*/ 291293 h 1001884"/>
                  <a:gd name="connsiteX3" fmla="*/ 85755 w 497540"/>
                  <a:gd name="connsiteY3" fmla="*/ 195234 h 1001884"/>
                  <a:gd name="connsiteX4" fmla="*/ 2566 w 497540"/>
                  <a:gd name="connsiteY4" fmla="*/ 130654 h 1001884"/>
                  <a:gd name="connsiteX5" fmla="*/ 32547 w 497540"/>
                  <a:gd name="connsiteY5" fmla="*/ 33218 h 1001884"/>
                  <a:gd name="connsiteX6" fmla="*/ 144973 w 497540"/>
                  <a:gd name="connsiteY6" fmla="*/ 3237 h 1001884"/>
                  <a:gd name="connsiteX7" fmla="*/ 354835 w 497540"/>
                  <a:gd name="connsiteY7" fmla="*/ 100673 h 1001884"/>
                  <a:gd name="connsiteX8" fmla="*/ 429786 w 497540"/>
                  <a:gd name="connsiteY8" fmla="*/ 130654 h 1001884"/>
                  <a:gd name="connsiteX9" fmla="*/ 497242 w 497540"/>
                  <a:gd name="connsiteY9" fmla="*/ 235585 h 1001884"/>
                  <a:gd name="connsiteX10" fmla="*/ 452271 w 497540"/>
                  <a:gd name="connsiteY10" fmla="*/ 370496 h 1001884"/>
                  <a:gd name="connsiteX11" fmla="*/ 399806 w 497540"/>
                  <a:gd name="connsiteY11" fmla="*/ 497913 h 1001884"/>
                  <a:gd name="connsiteX12" fmla="*/ 384815 w 497540"/>
                  <a:gd name="connsiteY12" fmla="*/ 655309 h 1001884"/>
                  <a:gd name="connsiteX13" fmla="*/ 384815 w 497540"/>
                  <a:gd name="connsiteY13" fmla="*/ 842687 h 1001884"/>
                  <a:gd name="connsiteX14" fmla="*/ 324855 w 497540"/>
                  <a:gd name="connsiteY14" fmla="*/ 970103 h 1001884"/>
                  <a:gd name="connsiteX15" fmla="*/ 182448 w 497540"/>
                  <a:gd name="connsiteY15" fmla="*/ 1000083 h 1001884"/>
                  <a:gd name="connsiteX16" fmla="*/ 107497 w 497540"/>
                  <a:gd name="connsiteY16" fmla="*/ 932627 h 1001884"/>
                  <a:gd name="connsiteX17" fmla="*/ 77517 w 497540"/>
                  <a:gd name="connsiteY17" fmla="*/ 820201 h 1001884"/>
                  <a:gd name="connsiteX18" fmla="*/ 137478 w 497540"/>
                  <a:gd name="connsiteY18" fmla="*/ 670300 h 1001884"/>
                  <a:gd name="connsiteX19" fmla="*/ 189048 w 497540"/>
                  <a:gd name="connsiteY19" fmla="*/ 535388 h 1001884"/>
                  <a:gd name="connsiteX0" fmla="*/ 165151 w 473643"/>
                  <a:gd name="connsiteY0" fmla="*/ 535187 h 1001683"/>
                  <a:gd name="connsiteX1" fmla="*/ 151056 w 473643"/>
                  <a:gd name="connsiteY1" fmla="*/ 400276 h 1001683"/>
                  <a:gd name="connsiteX2" fmla="*/ 102728 w 473643"/>
                  <a:gd name="connsiteY2" fmla="*/ 291092 h 1001683"/>
                  <a:gd name="connsiteX3" fmla="*/ 61858 w 473643"/>
                  <a:gd name="connsiteY3" fmla="*/ 195033 h 1001683"/>
                  <a:gd name="connsiteX4" fmla="*/ 13660 w 473643"/>
                  <a:gd name="connsiteY4" fmla="*/ 117038 h 1001683"/>
                  <a:gd name="connsiteX5" fmla="*/ 8650 w 473643"/>
                  <a:gd name="connsiteY5" fmla="*/ 33017 h 1001683"/>
                  <a:gd name="connsiteX6" fmla="*/ 121076 w 473643"/>
                  <a:gd name="connsiteY6" fmla="*/ 3036 h 1001683"/>
                  <a:gd name="connsiteX7" fmla="*/ 330938 w 473643"/>
                  <a:gd name="connsiteY7" fmla="*/ 100472 h 1001683"/>
                  <a:gd name="connsiteX8" fmla="*/ 405889 w 473643"/>
                  <a:gd name="connsiteY8" fmla="*/ 130453 h 1001683"/>
                  <a:gd name="connsiteX9" fmla="*/ 473345 w 473643"/>
                  <a:gd name="connsiteY9" fmla="*/ 235384 h 1001683"/>
                  <a:gd name="connsiteX10" fmla="*/ 428374 w 473643"/>
                  <a:gd name="connsiteY10" fmla="*/ 370295 h 1001683"/>
                  <a:gd name="connsiteX11" fmla="*/ 375909 w 473643"/>
                  <a:gd name="connsiteY11" fmla="*/ 497712 h 1001683"/>
                  <a:gd name="connsiteX12" fmla="*/ 360918 w 473643"/>
                  <a:gd name="connsiteY12" fmla="*/ 655108 h 1001683"/>
                  <a:gd name="connsiteX13" fmla="*/ 360918 w 473643"/>
                  <a:gd name="connsiteY13" fmla="*/ 842486 h 1001683"/>
                  <a:gd name="connsiteX14" fmla="*/ 300958 w 473643"/>
                  <a:gd name="connsiteY14" fmla="*/ 969902 h 1001683"/>
                  <a:gd name="connsiteX15" fmla="*/ 158551 w 473643"/>
                  <a:gd name="connsiteY15" fmla="*/ 999882 h 1001683"/>
                  <a:gd name="connsiteX16" fmla="*/ 83600 w 473643"/>
                  <a:gd name="connsiteY16" fmla="*/ 932426 h 1001683"/>
                  <a:gd name="connsiteX17" fmla="*/ 53620 w 473643"/>
                  <a:gd name="connsiteY17" fmla="*/ 820000 h 1001683"/>
                  <a:gd name="connsiteX18" fmla="*/ 113581 w 473643"/>
                  <a:gd name="connsiteY18" fmla="*/ 670099 h 1001683"/>
                  <a:gd name="connsiteX19" fmla="*/ 165151 w 473643"/>
                  <a:gd name="connsiteY19" fmla="*/ 535187 h 1001683"/>
                  <a:gd name="connsiteX0" fmla="*/ 164764 w 473256"/>
                  <a:gd name="connsiteY0" fmla="*/ 535187 h 1001683"/>
                  <a:gd name="connsiteX1" fmla="*/ 150669 w 473256"/>
                  <a:gd name="connsiteY1" fmla="*/ 400276 h 1001683"/>
                  <a:gd name="connsiteX2" fmla="*/ 102341 w 473256"/>
                  <a:gd name="connsiteY2" fmla="*/ 291092 h 1001683"/>
                  <a:gd name="connsiteX3" fmla="*/ 51541 w 473256"/>
                  <a:gd name="connsiteY3" fmla="*/ 198287 h 1001683"/>
                  <a:gd name="connsiteX4" fmla="*/ 13273 w 473256"/>
                  <a:gd name="connsiteY4" fmla="*/ 117038 h 1001683"/>
                  <a:gd name="connsiteX5" fmla="*/ 8263 w 473256"/>
                  <a:gd name="connsiteY5" fmla="*/ 33017 h 1001683"/>
                  <a:gd name="connsiteX6" fmla="*/ 120689 w 473256"/>
                  <a:gd name="connsiteY6" fmla="*/ 3036 h 1001683"/>
                  <a:gd name="connsiteX7" fmla="*/ 330551 w 473256"/>
                  <a:gd name="connsiteY7" fmla="*/ 100472 h 1001683"/>
                  <a:gd name="connsiteX8" fmla="*/ 405502 w 473256"/>
                  <a:gd name="connsiteY8" fmla="*/ 130453 h 1001683"/>
                  <a:gd name="connsiteX9" fmla="*/ 472958 w 473256"/>
                  <a:gd name="connsiteY9" fmla="*/ 235384 h 1001683"/>
                  <a:gd name="connsiteX10" fmla="*/ 427987 w 473256"/>
                  <a:gd name="connsiteY10" fmla="*/ 370295 h 1001683"/>
                  <a:gd name="connsiteX11" fmla="*/ 375522 w 473256"/>
                  <a:gd name="connsiteY11" fmla="*/ 497712 h 1001683"/>
                  <a:gd name="connsiteX12" fmla="*/ 360531 w 473256"/>
                  <a:gd name="connsiteY12" fmla="*/ 655108 h 1001683"/>
                  <a:gd name="connsiteX13" fmla="*/ 360531 w 473256"/>
                  <a:gd name="connsiteY13" fmla="*/ 842486 h 1001683"/>
                  <a:gd name="connsiteX14" fmla="*/ 300571 w 473256"/>
                  <a:gd name="connsiteY14" fmla="*/ 969902 h 1001683"/>
                  <a:gd name="connsiteX15" fmla="*/ 158164 w 473256"/>
                  <a:gd name="connsiteY15" fmla="*/ 999882 h 1001683"/>
                  <a:gd name="connsiteX16" fmla="*/ 83213 w 473256"/>
                  <a:gd name="connsiteY16" fmla="*/ 932426 h 1001683"/>
                  <a:gd name="connsiteX17" fmla="*/ 53233 w 473256"/>
                  <a:gd name="connsiteY17" fmla="*/ 820000 h 1001683"/>
                  <a:gd name="connsiteX18" fmla="*/ 113194 w 473256"/>
                  <a:gd name="connsiteY18" fmla="*/ 670099 h 1001683"/>
                  <a:gd name="connsiteX19" fmla="*/ 164764 w 473256"/>
                  <a:gd name="connsiteY19" fmla="*/ 535187 h 1001683"/>
                  <a:gd name="connsiteX0" fmla="*/ 164764 w 473050"/>
                  <a:gd name="connsiteY0" fmla="*/ 535187 h 1001683"/>
                  <a:gd name="connsiteX1" fmla="*/ 150669 w 473050"/>
                  <a:gd name="connsiteY1" fmla="*/ 400276 h 1001683"/>
                  <a:gd name="connsiteX2" fmla="*/ 102341 w 473050"/>
                  <a:gd name="connsiteY2" fmla="*/ 291092 h 1001683"/>
                  <a:gd name="connsiteX3" fmla="*/ 51541 w 473050"/>
                  <a:gd name="connsiteY3" fmla="*/ 198287 h 1001683"/>
                  <a:gd name="connsiteX4" fmla="*/ 13273 w 473050"/>
                  <a:gd name="connsiteY4" fmla="*/ 117038 h 1001683"/>
                  <a:gd name="connsiteX5" fmla="*/ 8263 w 473050"/>
                  <a:gd name="connsiteY5" fmla="*/ 33017 h 1001683"/>
                  <a:gd name="connsiteX6" fmla="*/ 120689 w 473050"/>
                  <a:gd name="connsiteY6" fmla="*/ 3036 h 1001683"/>
                  <a:gd name="connsiteX7" fmla="*/ 330551 w 473050"/>
                  <a:gd name="connsiteY7" fmla="*/ 100472 h 1001683"/>
                  <a:gd name="connsiteX8" fmla="*/ 436296 w 473050"/>
                  <a:gd name="connsiteY8" fmla="*/ 153510 h 1001683"/>
                  <a:gd name="connsiteX9" fmla="*/ 472958 w 473050"/>
                  <a:gd name="connsiteY9" fmla="*/ 235384 h 1001683"/>
                  <a:gd name="connsiteX10" fmla="*/ 427987 w 473050"/>
                  <a:gd name="connsiteY10" fmla="*/ 370295 h 1001683"/>
                  <a:gd name="connsiteX11" fmla="*/ 375522 w 473050"/>
                  <a:gd name="connsiteY11" fmla="*/ 497712 h 1001683"/>
                  <a:gd name="connsiteX12" fmla="*/ 360531 w 473050"/>
                  <a:gd name="connsiteY12" fmla="*/ 655108 h 1001683"/>
                  <a:gd name="connsiteX13" fmla="*/ 360531 w 473050"/>
                  <a:gd name="connsiteY13" fmla="*/ 842486 h 1001683"/>
                  <a:gd name="connsiteX14" fmla="*/ 300571 w 473050"/>
                  <a:gd name="connsiteY14" fmla="*/ 969902 h 1001683"/>
                  <a:gd name="connsiteX15" fmla="*/ 158164 w 473050"/>
                  <a:gd name="connsiteY15" fmla="*/ 999882 h 1001683"/>
                  <a:gd name="connsiteX16" fmla="*/ 83213 w 473050"/>
                  <a:gd name="connsiteY16" fmla="*/ 932426 h 1001683"/>
                  <a:gd name="connsiteX17" fmla="*/ 53233 w 473050"/>
                  <a:gd name="connsiteY17" fmla="*/ 820000 h 1001683"/>
                  <a:gd name="connsiteX18" fmla="*/ 113194 w 473050"/>
                  <a:gd name="connsiteY18" fmla="*/ 670099 h 1001683"/>
                  <a:gd name="connsiteX19" fmla="*/ 164764 w 473050"/>
                  <a:gd name="connsiteY19" fmla="*/ 535187 h 1001683"/>
                  <a:gd name="connsiteX0" fmla="*/ 164764 w 473094"/>
                  <a:gd name="connsiteY0" fmla="*/ 534527 h 1001023"/>
                  <a:gd name="connsiteX1" fmla="*/ 150669 w 473094"/>
                  <a:gd name="connsiteY1" fmla="*/ 399616 h 1001023"/>
                  <a:gd name="connsiteX2" fmla="*/ 102341 w 473094"/>
                  <a:gd name="connsiteY2" fmla="*/ 290432 h 1001023"/>
                  <a:gd name="connsiteX3" fmla="*/ 51541 w 473094"/>
                  <a:gd name="connsiteY3" fmla="*/ 197627 h 1001023"/>
                  <a:gd name="connsiteX4" fmla="*/ 13273 w 473094"/>
                  <a:gd name="connsiteY4" fmla="*/ 116378 h 1001023"/>
                  <a:gd name="connsiteX5" fmla="*/ 8263 w 473094"/>
                  <a:gd name="connsiteY5" fmla="*/ 32357 h 1001023"/>
                  <a:gd name="connsiteX6" fmla="*/ 120689 w 473094"/>
                  <a:gd name="connsiteY6" fmla="*/ 2376 h 1001023"/>
                  <a:gd name="connsiteX7" fmla="*/ 298358 w 473094"/>
                  <a:gd name="connsiteY7" fmla="*/ 88912 h 1001023"/>
                  <a:gd name="connsiteX8" fmla="*/ 436296 w 473094"/>
                  <a:gd name="connsiteY8" fmla="*/ 152850 h 1001023"/>
                  <a:gd name="connsiteX9" fmla="*/ 472958 w 473094"/>
                  <a:gd name="connsiteY9" fmla="*/ 234724 h 1001023"/>
                  <a:gd name="connsiteX10" fmla="*/ 427987 w 473094"/>
                  <a:gd name="connsiteY10" fmla="*/ 369635 h 1001023"/>
                  <a:gd name="connsiteX11" fmla="*/ 375522 w 473094"/>
                  <a:gd name="connsiteY11" fmla="*/ 497052 h 1001023"/>
                  <a:gd name="connsiteX12" fmla="*/ 360531 w 473094"/>
                  <a:gd name="connsiteY12" fmla="*/ 654448 h 1001023"/>
                  <a:gd name="connsiteX13" fmla="*/ 360531 w 473094"/>
                  <a:gd name="connsiteY13" fmla="*/ 841826 h 1001023"/>
                  <a:gd name="connsiteX14" fmla="*/ 300571 w 473094"/>
                  <a:gd name="connsiteY14" fmla="*/ 969242 h 1001023"/>
                  <a:gd name="connsiteX15" fmla="*/ 158164 w 473094"/>
                  <a:gd name="connsiteY15" fmla="*/ 999222 h 1001023"/>
                  <a:gd name="connsiteX16" fmla="*/ 83213 w 473094"/>
                  <a:gd name="connsiteY16" fmla="*/ 931766 h 1001023"/>
                  <a:gd name="connsiteX17" fmla="*/ 53233 w 473094"/>
                  <a:gd name="connsiteY17" fmla="*/ 819340 h 1001023"/>
                  <a:gd name="connsiteX18" fmla="*/ 113194 w 473094"/>
                  <a:gd name="connsiteY18" fmla="*/ 669439 h 1001023"/>
                  <a:gd name="connsiteX19" fmla="*/ 164764 w 473094"/>
                  <a:gd name="connsiteY19" fmla="*/ 534527 h 1001023"/>
                  <a:gd name="connsiteX0" fmla="*/ 164764 w 473094"/>
                  <a:gd name="connsiteY0" fmla="*/ 534527 h 1001023"/>
                  <a:gd name="connsiteX1" fmla="*/ 150669 w 473094"/>
                  <a:gd name="connsiteY1" fmla="*/ 399616 h 1001023"/>
                  <a:gd name="connsiteX2" fmla="*/ 102341 w 473094"/>
                  <a:gd name="connsiteY2" fmla="*/ 290432 h 1001023"/>
                  <a:gd name="connsiteX3" fmla="*/ 51541 w 473094"/>
                  <a:gd name="connsiteY3" fmla="*/ 197627 h 1001023"/>
                  <a:gd name="connsiteX4" fmla="*/ 13273 w 473094"/>
                  <a:gd name="connsiteY4" fmla="*/ 116378 h 1001023"/>
                  <a:gd name="connsiteX5" fmla="*/ 8263 w 473094"/>
                  <a:gd name="connsiteY5" fmla="*/ 32357 h 1001023"/>
                  <a:gd name="connsiteX6" fmla="*/ 120689 w 473094"/>
                  <a:gd name="connsiteY6" fmla="*/ 2376 h 1001023"/>
                  <a:gd name="connsiteX7" fmla="*/ 298358 w 473094"/>
                  <a:gd name="connsiteY7" fmla="*/ 88912 h 1001023"/>
                  <a:gd name="connsiteX8" fmla="*/ 436296 w 473094"/>
                  <a:gd name="connsiteY8" fmla="*/ 152850 h 1001023"/>
                  <a:gd name="connsiteX9" fmla="*/ 472958 w 473094"/>
                  <a:gd name="connsiteY9" fmla="*/ 234724 h 1001023"/>
                  <a:gd name="connsiteX10" fmla="*/ 427987 w 473094"/>
                  <a:gd name="connsiteY10" fmla="*/ 369635 h 1001023"/>
                  <a:gd name="connsiteX11" fmla="*/ 375522 w 473094"/>
                  <a:gd name="connsiteY11" fmla="*/ 497052 h 1001023"/>
                  <a:gd name="connsiteX12" fmla="*/ 360531 w 473094"/>
                  <a:gd name="connsiteY12" fmla="*/ 654448 h 1001023"/>
                  <a:gd name="connsiteX13" fmla="*/ 360531 w 473094"/>
                  <a:gd name="connsiteY13" fmla="*/ 841826 h 1001023"/>
                  <a:gd name="connsiteX14" fmla="*/ 300571 w 473094"/>
                  <a:gd name="connsiteY14" fmla="*/ 969242 h 1001023"/>
                  <a:gd name="connsiteX15" fmla="*/ 158164 w 473094"/>
                  <a:gd name="connsiteY15" fmla="*/ 999222 h 1001023"/>
                  <a:gd name="connsiteX16" fmla="*/ 83213 w 473094"/>
                  <a:gd name="connsiteY16" fmla="*/ 931766 h 1001023"/>
                  <a:gd name="connsiteX17" fmla="*/ 53233 w 473094"/>
                  <a:gd name="connsiteY17" fmla="*/ 819340 h 1001023"/>
                  <a:gd name="connsiteX18" fmla="*/ 42423 w 473094"/>
                  <a:gd name="connsiteY18" fmla="*/ 710124 h 1001023"/>
                  <a:gd name="connsiteX19" fmla="*/ 164764 w 473094"/>
                  <a:gd name="connsiteY19" fmla="*/ 534527 h 1001023"/>
                  <a:gd name="connsiteX0" fmla="*/ 188112 w 496442"/>
                  <a:gd name="connsiteY0" fmla="*/ 534527 h 1001023"/>
                  <a:gd name="connsiteX1" fmla="*/ 174017 w 496442"/>
                  <a:gd name="connsiteY1" fmla="*/ 399616 h 1001023"/>
                  <a:gd name="connsiteX2" fmla="*/ 125689 w 496442"/>
                  <a:gd name="connsiteY2" fmla="*/ 290432 h 1001023"/>
                  <a:gd name="connsiteX3" fmla="*/ 74889 w 496442"/>
                  <a:gd name="connsiteY3" fmla="*/ 197627 h 1001023"/>
                  <a:gd name="connsiteX4" fmla="*/ 36621 w 496442"/>
                  <a:gd name="connsiteY4" fmla="*/ 116378 h 1001023"/>
                  <a:gd name="connsiteX5" fmla="*/ 31611 w 496442"/>
                  <a:gd name="connsiteY5" fmla="*/ 32357 h 1001023"/>
                  <a:gd name="connsiteX6" fmla="*/ 144037 w 496442"/>
                  <a:gd name="connsiteY6" fmla="*/ 2376 h 1001023"/>
                  <a:gd name="connsiteX7" fmla="*/ 321706 w 496442"/>
                  <a:gd name="connsiteY7" fmla="*/ 88912 h 1001023"/>
                  <a:gd name="connsiteX8" fmla="*/ 459644 w 496442"/>
                  <a:gd name="connsiteY8" fmla="*/ 152850 h 1001023"/>
                  <a:gd name="connsiteX9" fmla="*/ 496306 w 496442"/>
                  <a:gd name="connsiteY9" fmla="*/ 234724 h 1001023"/>
                  <a:gd name="connsiteX10" fmla="*/ 451335 w 496442"/>
                  <a:gd name="connsiteY10" fmla="*/ 369635 h 1001023"/>
                  <a:gd name="connsiteX11" fmla="*/ 398870 w 496442"/>
                  <a:gd name="connsiteY11" fmla="*/ 497052 h 1001023"/>
                  <a:gd name="connsiteX12" fmla="*/ 383879 w 496442"/>
                  <a:gd name="connsiteY12" fmla="*/ 654448 h 1001023"/>
                  <a:gd name="connsiteX13" fmla="*/ 383879 w 496442"/>
                  <a:gd name="connsiteY13" fmla="*/ 841826 h 1001023"/>
                  <a:gd name="connsiteX14" fmla="*/ 323919 w 496442"/>
                  <a:gd name="connsiteY14" fmla="*/ 969242 h 1001023"/>
                  <a:gd name="connsiteX15" fmla="*/ 181512 w 496442"/>
                  <a:gd name="connsiteY15" fmla="*/ 999222 h 1001023"/>
                  <a:gd name="connsiteX16" fmla="*/ 106561 w 496442"/>
                  <a:gd name="connsiteY16" fmla="*/ 931766 h 1001023"/>
                  <a:gd name="connsiteX17" fmla="*/ 220 w 496442"/>
                  <a:gd name="connsiteY17" fmla="*/ 804917 h 1001023"/>
                  <a:gd name="connsiteX18" fmla="*/ 65771 w 496442"/>
                  <a:gd name="connsiteY18" fmla="*/ 710124 h 1001023"/>
                  <a:gd name="connsiteX19" fmla="*/ 188112 w 496442"/>
                  <a:gd name="connsiteY19" fmla="*/ 534527 h 1001023"/>
                  <a:gd name="connsiteX0" fmla="*/ 195896 w 504226"/>
                  <a:gd name="connsiteY0" fmla="*/ 534527 h 1003014"/>
                  <a:gd name="connsiteX1" fmla="*/ 181801 w 504226"/>
                  <a:gd name="connsiteY1" fmla="*/ 399616 h 1003014"/>
                  <a:gd name="connsiteX2" fmla="*/ 133473 w 504226"/>
                  <a:gd name="connsiteY2" fmla="*/ 290432 h 1003014"/>
                  <a:gd name="connsiteX3" fmla="*/ 82673 w 504226"/>
                  <a:gd name="connsiteY3" fmla="*/ 197627 h 1003014"/>
                  <a:gd name="connsiteX4" fmla="*/ 44405 w 504226"/>
                  <a:gd name="connsiteY4" fmla="*/ 116378 h 1003014"/>
                  <a:gd name="connsiteX5" fmla="*/ 39395 w 504226"/>
                  <a:gd name="connsiteY5" fmla="*/ 32357 h 1003014"/>
                  <a:gd name="connsiteX6" fmla="*/ 151821 w 504226"/>
                  <a:gd name="connsiteY6" fmla="*/ 2376 h 1003014"/>
                  <a:gd name="connsiteX7" fmla="*/ 329490 w 504226"/>
                  <a:gd name="connsiteY7" fmla="*/ 88912 h 1003014"/>
                  <a:gd name="connsiteX8" fmla="*/ 467428 w 504226"/>
                  <a:gd name="connsiteY8" fmla="*/ 152850 h 1003014"/>
                  <a:gd name="connsiteX9" fmla="*/ 504090 w 504226"/>
                  <a:gd name="connsiteY9" fmla="*/ 234724 h 1003014"/>
                  <a:gd name="connsiteX10" fmla="*/ 459119 w 504226"/>
                  <a:gd name="connsiteY10" fmla="*/ 369635 h 1003014"/>
                  <a:gd name="connsiteX11" fmla="*/ 406654 w 504226"/>
                  <a:gd name="connsiteY11" fmla="*/ 497052 h 1003014"/>
                  <a:gd name="connsiteX12" fmla="*/ 391663 w 504226"/>
                  <a:gd name="connsiteY12" fmla="*/ 654448 h 1003014"/>
                  <a:gd name="connsiteX13" fmla="*/ 391663 w 504226"/>
                  <a:gd name="connsiteY13" fmla="*/ 841826 h 1003014"/>
                  <a:gd name="connsiteX14" fmla="*/ 331703 w 504226"/>
                  <a:gd name="connsiteY14" fmla="*/ 969242 h 1003014"/>
                  <a:gd name="connsiteX15" fmla="*/ 189296 w 504226"/>
                  <a:gd name="connsiteY15" fmla="*/ 999222 h 1003014"/>
                  <a:gd name="connsiteX16" fmla="*/ 18496 w 504226"/>
                  <a:gd name="connsiteY16" fmla="*/ 901561 h 1003014"/>
                  <a:gd name="connsiteX17" fmla="*/ 8004 w 504226"/>
                  <a:gd name="connsiteY17" fmla="*/ 804917 h 1003014"/>
                  <a:gd name="connsiteX18" fmla="*/ 73555 w 504226"/>
                  <a:gd name="connsiteY18" fmla="*/ 710124 h 1003014"/>
                  <a:gd name="connsiteX19" fmla="*/ 195896 w 504226"/>
                  <a:gd name="connsiteY19" fmla="*/ 534527 h 1003014"/>
                  <a:gd name="connsiteX0" fmla="*/ 212960 w 521290"/>
                  <a:gd name="connsiteY0" fmla="*/ 534527 h 1001992"/>
                  <a:gd name="connsiteX1" fmla="*/ 198865 w 521290"/>
                  <a:gd name="connsiteY1" fmla="*/ 399616 h 1001992"/>
                  <a:gd name="connsiteX2" fmla="*/ 150537 w 521290"/>
                  <a:gd name="connsiteY2" fmla="*/ 290432 h 1001992"/>
                  <a:gd name="connsiteX3" fmla="*/ 99737 w 521290"/>
                  <a:gd name="connsiteY3" fmla="*/ 197627 h 1001992"/>
                  <a:gd name="connsiteX4" fmla="*/ 61469 w 521290"/>
                  <a:gd name="connsiteY4" fmla="*/ 116378 h 1001992"/>
                  <a:gd name="connsiteX5" fmla="*/ 56459 w 521290"/>
                  <a:gd name="connsiteY5" fmla="*/ 32357 h 1001992"/>
                  <a:gd name="connsiteX6" fmla="*/ 168885 w 521290"/>
                  <a:gd name="connsiteY6" fmla="*/ 2376 h 1001992"/>
                  <a:gd name="connsiteX7" fmla="*/ 346554 w 521290"/>
                  <a:gd name="connsiteY7" fmla="*/ 88912 h 1001992"/>
                  <a:gd name="connsiteX8" fmla="*/ 484492 w 521290"/>
                  <a:gd name="connsiteY8" fmla="*/ 152850 h 1001992"/>
                  <a:gd name="connsiteX9" fmla="*/ 521154 w 521290"/>
                  <a:gd name="connsiteY9" fmla="*/ 234724 h 1001992"/>
                  <a:gd name="connsiteX10" fmla="*/ 476183 w 521290"/>
                  <a:gd name="connsiteY10" fmla="*/ 369635 h 1001992"/>
                  <a:gd name="connsiteX11" fmla="*/ 423718 w 521290"/>
                  <a:gd name="connsiteY11" fmla="*/ 497052 h 1001992"/>
                  <a:gd name="connsiteX12" fmla="*/ 408727 w 521290"/>
                  <a:gd name="connsiteY12" fmla="*/ 654448 h 1001992"/>
                  <a:gd name="connsiteX13" fmla="*/ 408727 w 521290"/>
                  <a:gd name="connsiteY13" fmla="*/ 841826 h 1001992"/>
                  <a:gd name="connsiteX14" fmla="*/ 348767 w 521290"/>
                  <a:gd name="connsiteY14" fmla="*/ 969242 h 1001992"/>
                  <a:gd name="connsiteX15" fmla="*/ 206360 w 521290"/>
                  <a:gd name="connsiteY15" fmla="*/ 999222 h 1001992"/>
                  <a:gd name="connsiteX16" fmla="*/ 11389 w 521290"/>
                  <a:gd name="connsiteY16" fmla="*/ 916761 h 1001992"/>
                  <a:gd name="connsiteX17" fmla="*/ 25068 w 521290"/>
                  <a:gd name="connsiteY17" fmla="*/ 804917 h 1001992"/>
                  <a:gd name="connsiteX18" fmla="*/ 90619 w 521290"/>
                  <a:gd name="connsiteY18" fmla="*/ 710124 h 1001992"/>
                  <a:gd name="connsiteX19" fmla="*/ 212960 w 521290"/>
                  <a:gd name="connsiteY19" fmla="*/ 534527 h 1001992"/>
                  <a:gd name="connsiteX0" fmla="*/ 208850 w 517180"/>
                  <a:gd name="connsiteY0" fmla="*/ 534527 h 989673"/>
                  <a:gd name="connsiteX1" fmla="*/ 194755 w 517180"/>
                  <a:gd name="connsiteY1" fmla="*/ 399616 h 989673"/>
                  <a:gd name="connsiteX2" fmla="*/ 146427 w 517180"/>
                  <a:gd name="connsiteY2" fmla="*/ 290432 h 989673"/>
                  <a:gd name="connsiteX3" fmla="*/ 95627 w 517180"/>
                  <a:gd name="connsiteY3" fmla="*/ 197627 h 989673"/>
                  <a:gd name="connsiteX4" fmla="*/ 57359 w 517180"/>
                  <a:gd name="connsiteY4" fmla="*/ 116378 h 989673"/>
                  <a:gd name="connsiteX5" fmla="*/ 52349 w 517180"/>
                  <a:gd name="connsiteY5" fmla="*/ 32357 h 989673"/>
                  <a:gd name="connsiteX6" fmla="*/ 164775 w 517180"/>
                  <a:gd name="connsiteY6" fmla="*/ 2376 h 989673"/>
                  <a:gd name="connsiteX7" fmla="*/ 342444 w 517180"/>
                  <a:gd name="connsiteY7" fmla="*/ 88912 h 989673"/>
                  <a:gd name="connsiteX8" fmla="*/ 480382 w 517180"/>
                  <a:gd name="connsiteY8" fmla="*/ 152850 h 989673"/>
                  <a:gd name="connsiteX9" fmla="*/ 517044 w 517180"/>
                  <a:gd name="connsiteY9" fmla="*/ 234724 h 989673"/>
                  <a:gd name="connsiteX10" fmla="*/ 472073 w 517180"/>
                  <a:gd name="connsiteY10" fmla="*/ 369635 h 989673"/>
                  <a:gd name="connsiteX11" fmla="*/ 419608 w 517180"/>
                  <a:gd name="connsiteY11" fmla="*/ 497052 h 989673"/>
                  <a:gd name="connsiteX12" fmla="*/ 404617 w 517180"/>
                  <a:gd name="connsiteY12" fmla="*/ 654448 h 989673"/>
                  <a:gd name="connsiteX13" fmla="*/ 404617 w 517180"/>
                  <a:gd name="connsiteY13" fmla="*/ 841826 h 989673"/>
                  <a:gd name="connsiteX14" fmla="*/ 344657 w 517180"/>
                  <a:gd name="connsiteY14" fmla="*/ 969242 h 989673"/>
                  <a:gd name="connsiteX15" fmla="*/ 144847 w 517180"/>
                  <a:gd name="connsiteY15" fmla="*/ 984345 h 989673"/>
                  <a:gd name="connsiteX16" fmla="*/ 7279 w 517180"/>
                  <a:gd name="connsiteY16" fmla="*/ 916761 h 989673"/>
                  <a:gd name="connsiteX17" fmla="*/ 20958 w 517180"/>
                  <a:gd name="connsiteY17" fmla="*/ 804917 h 989673"/>
                  <a:gd name="connsiteX18" fmla="*/ 86509 w 517180"/>
                  <a:gd name="connsiteY18" fmla="*/ 710124 h 989673"/>
                  <a:gd name="connsiteX19" fmla="*/ 208850 w 517180"/>
                  <a:gd name="connsiteY19" fmla="*/ 534527 h 989673"/>
                  <a:gd name="connsiteX0" fmla="*/ 208850 w 517180"/>
                  <a:gd name="connsiteY0" fmla="*/ 534527 h 984656"/>
                  <a:gd name="connsiteX1" fmla="*/ 194755 w 517180"/>
                  <a:gd name="connsiteY1" fmla="*/ 399616 h 984656"/>
                  <a:gd name="connsiteX2" fmla="*/ 146427 w 517180"/>
                  <a:gd name="connsiteY2" fmla="*/ 290432 h 984656"/>
                  <a:gd name="connsiteX3" fmla="*/ 95627 w 517180"/>
                  <a:gd name="connsiteY3" fmla="*/ 197627 h 984656"/>
                  <a:gd name="connsiteX4" fmla="*/ 57359 w 517180"/>
                  <a:gd name="connsiteY4" fmla="*/ 116378 h 984656"/>
                  <a:gd name="connsiteX5" fmla="*/ 52349 w 517180"/>
                  <a:gd name="connsiteY5" fmla="*/ 32357 h 984656"/>
                  <a:gd name="connsiteX6" fmla="*/ 164775 w 517180"/>
                  <a:gd name="connsiteY6" fmla="*/ 2376 h 984656"/>
                  <a:gd name="connsiteX7" fmla="*/ 342444 w 517180"/>
                  <a:gd name="connsiteY7" fmla="*/ 88912 h 984656"/>
                  <a:gd name="connsiteX8" fmla="*/ 480382 w 517180"/>
                  <a:gd name="connsiteY8" fmla="*/ 152850 h 984656"/>
                  <a:gd name="connsiteX9" fmla="*/ 517044 w 517180"/>
                  <a:gd name="connsiteY9" fmla="*/ 234724 h 984656"/>
                  <a:gd name="connsiteX10" fmla="*/ 472073 w 517180"/>
                  <a:gd name="connsiteY10" fmla="*/ 369635 h 984656"/>
                  <a:gd name="connsiteX11" fmla="*/ 419608 w 517180"/>
                  <a:gd name="connsiteY11" fmla="*/ 497052 h 984656"/>
                  <a:gd name="connsiteX12" fmla="*/ 404617 w 517180"/>
                  <a:gd name="connsiteY12" fmla="*/ 654448 h 984656"/>
                  <a:gd name="connsiteX13" fmla="*/ 404617 w 517180"/>
                  <a:gd name="connsiteY13" fmla="*/ 841826 h 984656"/>
                  <a:gd name="connsiteX14" fmla="*/ 305684 w 517180"/>
                  <a:gd name="connsiteY14" fmla="*/ 937679 h 984656"/>
                  <a:gd name="connsiteX15" fmla="*/ 144847 w 517180"/>
                  <a:gd name="connsiteY15" fmla="*/ 984345 h 984656"/>
                  <a:gd name="connsiteX16" fmla="*/ 7279 w 517180"/>
                  <a:gd name="connsiteY16" fmla="*/ 916761 h 984656"/>
                  <a:gd name="connsiteX17" fmla="*/ 20958 w 517180"/>
                  <a:gd name="connsiteY17" fmla="*/ 804917 h 984656"/>
                  <a:gd name="connsiteX18" fmla="*/ 86509 w 517180"/>
                  <a:gd name="connsiteY18" fmla="*/ 710124 h 984656"/>
                  <a:gd name="connsiteX19" fmla="*/ 208850 w 517180"/>
                  <a:gd name="connsiteY19" fmla="*/ 534527 h 984656"/>
                  <a:gd name="connsiteX0" fmla="*/ 208850 w 517180"/>
                  <a:gd name="connsiteY0" fmla="*/ 534527 h 984705"/>
                  <a:gd name="connsiteX1" fmla="*/ 194755 w 517180"/>
                  <a:gd name="connsiteY1" fmla="*/ 399616 h 984705"/>
                  <a:gd name="connsiteX2" fmla="*/ 146427 w 517180"/>
                  <a:gd name="connsiteY2" fmla="*/ 290432 h 984705"/>
                  <a:gd name="connsiteX3" fmla="*/ 95627 w 517180"/>
                  <a:gd name="connsiteY3" fmla="*/ 197627 h 984705"/>
                  <a:gd name="connsiteX4" fmla="*/ 57359 w 517180"/>
                  <a:gd name="connsiteY4" fmla="*/ 116378 h 984705"/>
                  <a:gd name="connsiteX5" fmla="*/ 52349 w 517180"/>
                  <a:gd name="connsiteY5" fmla="*/ 32357 h 984705"/>
                  <a:gd name="connsiteX6" fmla="*/ 164775 w 517180"/>
                  <a:gd name="connsiteY6" fmla="*/ 2376 h 984705"/>
                  <a:gd name="connsiteX7" fmla="*/ 342444 w 517180"/>
                  <a:gd name="connsiteY7" fmla="*/ 88912 h 984705"/>
                  <a:gd name="connsiteX8" fmla="*/ 480382 w 517180"/>
                  <a:gd name="connsiteY8" fmla="*/ 152850 h 984705"/>
                  <a:gd name="connsiteX9" fmla="*/ 517044 w 517180"/>
                  <a:gd name="connsiteY9" fmla="*/ 234724 h 984705"/>
                  <a:gd name="connsiteX10" fmla="*/ 472073 w 517180"/>
                  <a:gd name="connsiteY10" fmla="*/ 369635 h 984705"/>
                  <a:gd name="connsiteX11" fmla="*/ 419608 w 517180"/>
                  <a:gd name="connsiteY11" fmla="*/ 497052 h 984705"/>
                  <a:gd name="connsiteX12" fmla="*/ 404617 w 517180"/>
                  <a:gd name="connsiteY12" fmla="*/ 654448 h 984705"/>
                  <a:gd name="connsiteX13" fmla="*/ 350688 w 517180"/>
                  <a:gd name="connsiteY13" fmla="*/ 817118 h 984705"/>
                  <a:gd name="connsiteX14" fmla="*/ 305684 w 517180"/>
                  <a:gd name="connsiteY14" fmla="*/ 937679 h 984705"/>
                  <a:gd name="connsiteX15" fmla="*/ 144847 w 517180"/>
                  <a:gd name="connsiteY15" fmla="*/ 984345 h 984705"/>
                  <a:gd name="connsiteX16" fmla="*/ 7279 w 517180"/>
                  <a:gd name="connsiteY16" fmla="*/ 916761 h 984705"/>
                  <a:gd name="connsiteX17" fmla="*/ 20958 w 517180"/>
                  <a:gd name="connsiteY17" fmla="*/ 804917 h 984705"/>
                  <a:gd name="connsiteX18" fmla="*/ 86509 w 517180"/>
                  <a:gd name="connsiteY18" fmla="*/ 710124 h 984705"/>
                  <a:gd name="connsiteX19" fmla="*/ 208850 w 517180"/>
                  <a:gd name="connsiteY19" fmla="*/ 534527 h 984705"/>
                  <a:gd name="connsiteX0" fmla="*/ 208850 w 517180"/>
                  <a:gd name="connsiteY0" fmla="*/ 534527 h 984705"/>
                  <a:gd name="connsiteX1" fmla="*/ 194755 w 517180"/>
                  <a:gd name="connsiteY1" fmla="*/ 399616 h 984705"/>
                  <a:gd name="connsiteX2" fmla="*/ 146427 w 517180"/>
                  <a:gd name="connsiteY2" fmla="*/ 290432 h 984705"/>
                  <a:gd name="connsiteX3" fmla="*/ 95627 w 517180"/>
                  <a:gd name="connsiteY3" fmla="*/ 197627 h 984705"/>
                  <a:gd name="connsiteX4" fmla="*/ 57359 w 517180"/>
                  <a:gd name="connsiteY4" fmla="*/ 116378 h 984705"/>
                  <a:gd name="connsiteX5" fmla="*/ 52349 w 517180"/>
                  <a:gd name="connsiteY5" fmla="*/ 32357 h 984705"/>
                  <a:gd name="connsiteX6" fmla="*/ 164775 w 517180"/>
                  <a:gd name="connsiteY6" fmla="*/ 2376 h 984705"/>
                  <a:gd name="connsiteX7" fmla="*/ 342444 w 517180"/>
                  <a:gd name="connsiteY7" fmla="*/ 88912 h 984705"/>
                  <a:gd name="connsiteX8" fmla="*/ 480382 w 517180"/>
                  <a:gd name="connsiteY8" fmla="*/ 152850 h 984705"/>
                  <a:gd name="connsiteX9" fmla="*/ 517044 w 517180"/>
                  <a:gd name="connsiteY9" fmla="*/ 234724 h 984705"/>
                  <a:gd name="connsiteX10" fmla="*/ 472073 w 517180"/>
                  <a:gd name="connsiteY10" fmla="*/ 369635 h 984705"/>
                  <a:gd name="connsiteX11" fmla="*/ 419608 w 517180"/>
                  <a:gd name="connsiteY11" fmla="*/ 497052 h 984705"/>
                  <a:gd name="connsiteX12" fmla="*/ 381657 w 517180"/>
                  <a:gd name="connsiteY12" fmla="*/ 648498 h 984705"/>
                  <a:gd name="connsiteX13" fmla="*/ 350688 w 517180"/>
                  <a:gd name="connsiteY13" fmla="*/ 817118 h 984705"/>
                  <a:gd name="connsiteX14" fmla="*/ 305684 w 517180"/>
                  <a:gd name="connsiteY14" fmla="*/ 937679 h 984705"/>
                  <a:gd name="connsiteX15" fmla="*/ 144847 w 517180"/>
                  <a:gd name="connsiteY15" fmla="*/ 984345 h 984705"/>
                  <a:gd name="connsiteX16" fmla="*/ 7279 w 517180"/>
                  <a:gd name="connsiteY16" fmla="*/ 916761 h 984705"/>
                  <a:gd name="connsiteX17" fmla="*/ 20958 w 517180"/>
                  <a:gd name="connsiteY17" fmla="*/ 804917 h 984705"/>
                  <a:gd name="connsiteX18" fmla="*/ 86509 w 517180"/>
                  <a:gd name="connsiteY18" fmla="*/ 710124 h 984705"/>
                  <a:gd name="connsiteX19" fmla="*/ 208850 w 517180"/>
                  <a:gd name="connsiteY19" fmla="*/ 534527 h 984705"/>
                  <a:gd name="connsiteX0" fmla="*/ 208850 w 517180"/>
                  <a:gd name="connsiteY0" fmla="*/ 534527 h 990999"/>
                  <a:gd name="connsiteX1" fmla="*/ 194755 w 517180"/>
                  <a:gd name="connsiteY1" fmla="*/ 399616 h 990999"/>
                  <a:gd name="connsiteX2" fmla="*/ 146427 w 517180"/>
                  <a:gd name="connsiteY2" fmla="*/ 290432 h 990999"/>
                  <a:gd name="connsiteX3" fmla="*/ 95627 w 517180"/>
                  <a:gd name="connsiteY3" fmla="*/ 197627 h 990999"/>
                  <a:gd name="connsiteX4" fmla="*/ 57359 w 517180"/>
                  <a:gd name="connsiteY4" fmla="*/ 116378 h 990999"/>
                  <a:gd name="connsiteX5" fmla="*/ 52349 w 517180"/>
                  <a:gd name="connsiteY5" fmla="*/ 32357 h 990999"/>
                  <a:gd name="connsiteX6" fmla="*/ 164775 w 517180"/>
                  <a:gd name="connsiteY6" fmla="*/ 2376 h 990999"/>
                  <a:gd name="connsiteX7" fmla="*/ 342444 w 517180"/>
                  <a:gd name="connsiteY7" fmla="*/ 88912 h 990999"/>
                  <a:gd name="connsiteX8" fmla="*/ 480382 w 517180"/>
                  <a:gd name="connsiteY8" fmla="*/ 152850 h 990999"/>
                  <a:gd name="connsiteX9" fmla="*/ 517044 w 517180"/>
                  <a:gd name="connsiteY9" fmla="*/ 234724 h 990999"/>
                  <a:gd name="connsiteX10" fmla="*/ 472073 w 517180"/>
                  <a:gd name="connsiteY10" fmla="*/ 369635 h 990999"/>
                  <a:gd name="connsiteX11" fmla="*/ 419608 w 517180"/>
                  <a:gd name="connsiteY11" fmla="*/ 497052 h 990999"/>
                  <a:gd name="connsiteX12" fmla="*/ 381657 w 517180"/>
                  <a:gd name="connsiteY12" fmla="*/ 648498 h 990999"/>
                  <a:gd name="connsiteX13" fmla="*/ 350688 w 517180"/>
                  <a:gd name="connsiteY13" fmla="*/ 817118 h 990999"/>
                  <a:gd name="connsiteX14" fmla="*/ 263084 w 517180"/>
                  <a:gd name="connsiteY14" fmla="*/ 969566 h 990999"/>
                  <a:gd name="connsiteX15" fmla="*/ 144847 w 517180"/>
                  <a:gd name="connsiteY15" fmla="*/ 984345 h 990999"/>
                  <a:gd name="connsiteX16" fmla="*/ 7279 w 517180"/>
                  <a:gd name="connsiteY16" fmla="*/ 916761 h 990999"/>
                  <a:gd name="connsiteX17" fmla="*/ 20958 w 517180"/>
                  <a:gd name="connsiteY17" fmla="*/ 804917 h 990999"/>
                  <a:gd name="connsiteX18" fmla="*/ 86509 w 517180"/>
                  <a:gd name="connsiteY18" fmla="*/ 710124 h 990999"/>
                  <a:gd name="connsiteX19" fmla="*/ 208850 w 517180"/>
                  <a:gd name="connsiteY19" fmla="*/ 534527 h 990999"/>
                  <a:gd name="connsiteX0" fmla="*/ 231451 w 539781"/>
                  <a:gd name="connsiteY0" fmla="*/ 534527 h 990999"/>
                  <a:gd name="connsiteX1" fmla="*/ 217356 w 539781"/>
                  <a:gd name="connsiteY1" fmla="*/ 399616 h 990999"/>
                  <a:gd name="connsiteX2" fmla="*/ 169028 w 539781"/>
                  <a:gd name="connsiteY2" fmla="*/ 290432 h 990999"/>
                  <a:gd name="connsiteX3" fmla="*/ 118228 w 539781"/>
                  <a:gd name="connsiteY3" fmla="*/ 197627 h 990999"/>
                  <a:gd name="connsiteX4" fmla="*/ 79960 w 539781"/>
                  <a:gd name="connsiteY4" fmla="*/ 116378 h 990999"/>
                  <a:gd name="connsiteX5" fmla="*/ 74950 w 539781"/>
                  <a:gd name="connsiteY5" fmla="*/ 32357 h 990999"/>
                  <a:gd name="connsiteX6" fmla="*/ 187376 w 539781"/>
                  <a:gd name="connsiteY6" fmla="*/ 2376 h 990999"/>
                  <a:gd name="connsiteX7" fmla="*/ 365045 w 539781"/>
                  <a:gd name="connsiteY7" fmla="*/ 88912 h 990999"/>
                  <a:gd name="connsiteX8" fmla="*/ 502983 w 539781"/>
                  <a:gd name="connsiteY8" fmla="*/ 152850 h 990999"/>
                  <a:gd name="connsiteX9" fmla="*/ 539645 w 539781"/>
                  <a:gd name="connsiteY9" fmla="*/ 234724 h 990999"/>
                  <a:gd name="connsiteX10" fmla="*/ 494674 w 539781"/>
                  <a:gd name="connsiteY10" fmla="*/ 369635 h 990999"/>
                  <a:gd name="connsiteX11" fmla="*/ 442209 w 539781"/>
                  <a:gd name="connsiteY11" fmla="*/ 497052 h 990999"/>
                  <a:gd name="connsiteX12" fmla="*/ 404258 w 539781"/>
                  <a:gd name="connsiteY12" fmla="*/ 648498 h 990999"/>
                  <a:gd name="connsiteX13" fmla="*/ 373289 w 539781"/>
                  <a:gd name="connsiteY13" fmla="*/ 817118 h 990999"/>
                  <a:gd name="connsiteX14" fmla="*/ 285685 w 539781"/>
                  <a:gd name="connsiteY14" fmla="*/ 969566 h 990999"/>
                  <a:gd name="connsiteX15" fmla="*/ 167448 w 539781"/>
                  <a:gd name="connsiteY15" fmla="*/ 984345 h 990999"/>
                  <a:gd name="connsiteX16" fmla="*/ 29880 w 539781"/>
                  <a:gd name="connsiteY16" fmla="*/ 916761 h 990999"/>
                  <a:gd name="connsiteX17" fmla="*/ 1640 w 539781"/>
                  <a:gd name="connsiteY17" fmla="*/ 799419 h 990999"/>
                  <a:gd name="connsiteX18" fmla="*/ 109110 w 539781"/>
                  <a:gd name="connsiteY18" fmla="*/ 710124 h 990999"/>
                  <a:gd name="connsiteX19" fmla="*/ 231451 w 539781"/>
                  <a:gd name="connsiteY19" fmla="*/ 534527 h 990999"/>
                  <a:gd name="connsiteX0" fmla="*/ 232131 w 540461"/>
                  <a:gd name="connsiteY0" fmla="*/ 534527 h 992605"/>
                  <a:gd name="connsiteX1" fmla="*/ 218036 w 540461"/>
                  <a:gd name="connsiteY1" fmla="*/ 399616 h 992605"/>
                  <a:gd name="connsiteX2" fmla="*/ 169708 w 540461"/>
                  <a:gd name="connsiteY2" fmla="*/ 290432 h 992605"/>
                  <a:gd name="connsiteX3" fmla="*/ 118908 w 540461"/>
                  <a:gd name="connsiteY3" fmla="*/ 197627 h 992605"/>
                  <a:gd name="connsiteX4" fmla="*/ 80640 w 540461"/>
                  <a:gd name="connsiteY4" fmla="*/ 116378 h 992605"/>
                  <a:gd name="connsiteX5" fmla="*/ 75630 w 540461"/>
                  <a:gd name="connsiteY5" fmla="*/ 32357 h 992605"/>
                  <a:gd name="connsiteX6" fmla="*/ 188056 w 540461"/>
                  <a:gd name="connsiteY6" fmla="*/ 2376 h 992605"/>
                  <a:gd name="connsiteX7" fmla="*/ 365725 w 540461"/>
                  <a:gd name="connsiteY7" fmla="*/ 88912 h 992605"/>
                  <a:gd name="connsiteX8" fmla="*/ 503663 w 540461"/>
                  <a:gd name="connsiteY8" fmla="*/ 152850 h 992605"/>
                  <a:gd name="connsiteX9" fmla="*/ 540325 w 540461"/>
                  <a:gd name="connsiteY9" fmla="*/ 234724 h 992605"/>
                  <a:gd name="connsiteX10" fmla="*/ 495354 w 540461"/>
                  <a:gd name="connsiteY10" fmla="*/ 369635 h 992605"/>
                  <a:gd name="connsiteX11" fmla="*/ 442889 w 540461"/>
                  <a:gd name="connsiteY11" fmla="*/ 497052 h 992605"/>
                  <a:gd name="connsiteX12" fmla="*/ 404938 w 540461"/>
                  <a:gd name="connsiteY12" fmla="*/ 648498 h 992605"/>
                  <a:gd name="connsiteX13" fmla="*/ 373969 w 540461"/>
                  <a:gd name="connsiteY13" fmla="*/ 817118 h 992605"/>
                  <a:gd name="connsiteX14" fmla="*/ 286365 w 540461"/>
                  <a:gd name="connsiteY14" fmla="*/ 969566 h 992605"/>
                  <a:gd name="connsiteX15" fmla="*/ 168128 w 540461"/>
                  <a:gd name="connsiteY15" fmla="*/ 984345 h 992605"/>
                  <a:gd name="connsiteX16" fmla="*/ 26027 w 540461"/>
                  <a:gd name="connsiteY16" fmla="*/ 894122 h 992605"/>
                  <a:gd name="connsiteX17" fmla="*/ 2320 w 540461"/>
                  <a:gd name="connsiteY17" fmla="*/ 799419 h 992605"/>
                  <a:gd name="connsiteX18" fmla="*/ 109790 w 540461"/>
                  <a:gd name="connsiteY18" fmla="*/ 710124 h 992605"/>
                  <a:gd name="connsiteX19" fmla="*/ 232131 w 540461"/>
                  <a:gd name="connsiteY19" fmla="*/ 534527 h 992605"/>
                  <a:gd name="connsiteX0" fmla="*/ 232131 w 540461"/>
                  <a:gd name="connsiteY0" fmla="*/ 534527 h 992605"/>
                  <a:gd name="connsiteX1" fmla="*/ 218036 w 540461"/>
                  <a:gd name="connsiteY1" fmla="*/ 399616 h 992605"/>
                  <a:gd name="connsiteX2" fmla="*/ 169708 w 540461"/>
                  <a:gd name="connsiteY2" fmla="*/ 290432 h 992605"/>
                  <a:gd name="connsiteX3" fmla="*/ 118908 w 540461"/>
                  <a:gd name="connsiteY3" fmla="*/ 197627 h 992605"/>
                  <a:gd name="connsiteX4" fmla="*/ 80640 w 540461"/>
                  <a:gd name="connsiteY4" fmla="*/ 116378 h 992605"/>
                  <a:gd name="connsiteX5" fmla="*/ 75630 w 540461"/>
                  <a:gd name="connsiteY5" fmla="*/ 32357 h 992605"/>
                  <a:gd name="connsiteX6" fmla="*/ 188056 w 540461"/>
                  <a:gd name="connsiteY6" fmla="*/ 2376 h 992605"/>
                  <a:gd name="connsiteX7" fmla="*/ 365725 w 540461"/>
                  <a:gd name="connsiteY7" fmla="*/ 88912 h 992605"/>
                  <a:gd name="connsiteX8" fmla="*/ 503663 w 540461"/>
                  <a:gd name="connsiteY8" fmla="*/ 152850 h 992605"/>
                  <a:gd name="connsiteX9" fmla="*/ 540325 w 540461"/>
                  <a:gd name="connsiteY9" fmla="*/ 234724 h 992605"/>
                  <a:gd name="connsiteX10" fmla="*/ 495354 w 540461"/>
                  <a:gd name="connsiteY10" fmla="*/ 369635 h 992605"/>
                  <a:gd name="connsiteX11" fmla="*/ 442889 w 540461"/>
                  <a:gd name="connsiteY11" fmla="*/ 497052 h 992605"/>
                  <a:gd name="connsiteX12" fmla="*/ 404938 w 540461"/>
                  <a:gd name="connsiteY12" fmla="*/ 648498 h 992605"/>
                  <a:gd name="connsiteX13" fmla="*/ 373969 w 540461"/>
                  <a:gd name="connsiteY13" fmla="*/ 817118 h 992605"/>
                  <a:gd name="connsiteX14" fmla="*/ 286365 w 540461"/>
                  <a:gd name="connsiteY14" fmla="*/ 969566 h 992605"/>
                  <a:gd name="connsiteX15" fmla="*/ 168128 w 540461"/>
                  <a:gd name="connsiteY15" fmla="*/ 984345 h 992605"/>
                  <a:gd name="connsiteX16" fmla="*/ 26027 w 540461"/>
                  <a:gd name="connsiteY16" fmla="*/ 894122 h 992605"/>
                  <a:gd name="connsiteX17" fmla="*/ 2320 w 540461"/>
                  <a:gd name="connsiteY17" fmla="*/ 799419 h 992605"/>
                  <a:gd name="connsiteX18" fmla="*/ 138641 w 540461"/>
                  <a:gd name="connsiteY18" fmla="*/ 663942 h 992605"/>
                  <a:gd name="connsiteX19" fmla="*/ 232131 w 540461"/>
                  <a:gd name="connsiteY19" fmla="*/ 534527 h 992605"/>
                  <a:gd name="connsiteX0" fmla="*/ 262569 w 570899"/>
                  <a:gd name="connsiteY0" fmla="*/ 534527 h 992605"/>
                  <a:gd name="connsiteX1" fmla="*/ 248474 w 570899"/>
                  <a:gd name="connsiteY1" fmla="*/ 399616 h 992605"/>
                  <a:gd name="connsiteX2" fmla="*/ 200146 w 570899"/>
                  <a:gd name="connsiteY2" fmla="*/ 290432 h 992605"/>
                  <a:gd name="connsiteX3" fmla="*/ 149346 w 570899"/>
                  <a:gd name="connsiteY3" fmla="*/ 197627 h 992605"/>
                  <a:gd name="connsiteX4" fmla="*/ 111078 w 570899"/>
                  <a:gd name="connsiteY4" fmla="*/ 116378 h 992605"/>
                  <a:gd name="connsiteX5" fmla="*/ 106068 w 570899"/>
                  <a:gd name="connsiteY5" fmla="*/ 32357 h 992605"/>
                  <a:gd name="connsiteX6" fmla="*/ 218494 w 570899"/>
                  <a:gd name="connsiteY6" fmla="*/ 2376 h 992605"/>
                  <a:gd name="connsiteX7" fmla="*/ 396163 w 570899"/>
                  <a:gd name="connsiteY7" fmla="*/ 88912 h 992605"/>
                  <a:gd name="connsiteX8" fmla="*/ 534101 w 570899"/>
                  <a:gd name="connsiteY8" fmla="*/ 152850 h 992605"/>
                  <a:gd name="connsiteX9" fmla="*/ 570763 w 570899"/>
                  <a:gd name="connsiteY9" fmla="*/ 234724 h 992605"/>
                  <a:gd name="connsiteX10" fmla="*/ 525792 w 570899"/>
                  <a:gd name="connsiteY10" fmla="*/ 369635 h 992605"/>
                  <a:gd name="connsiteX11" fmla="*/ 473327 w 570899"/>
                  <a:gd name="connsiteY11" fmla="*/ 497052 h 992605"/>
                  <a:gd name="connsiteX12" fmla="*/ 435376 w 570899"/>
                  <a:gd name="connsiteY12" fmla="*/ 648498 h 992605"/>
                  <a:gd name="connsiteX13" fmla="*/ 404407 w 570899"/>
                  <a:gd name="connsiteY13" fmla="*/ 817118 h 992605"/>
                  <a:gd name="connsiteX14" fmla="*/ 316803 w 570899"/>
                  <a:gd name="connsiteY14" fmla="*/ 969566 h 992605"/>
                  <a:gd name="connsiteX15" fmla="*/ 198566 w 570899"/>
                  <a:gd name="connsiteY15" fmla="*/ 984345 h 992605"/>
                  <a:gd name="connsiteX16" fmla="*/ 56465 w 570899"/>
                  <a:gd name="connsiteY16" fmla="*/ 894122 h 992605"/>
                  <a:gd name="connsiteX17" fmla="*/ 582 w 570899"/>
                  <a:gd name="connsiteY17" fmla="*/ 801812 h 992605"/>
                  <a:gd name="connsiteX18" fmla="*/ 169079 w 570899"/>
                  <a:gd name="connsiteY18" fmla="*/ 663942 h 992605"/>
                  <a:gd name="connsiteX19" fmla="*/ 262569 w 570899"/>
                  <a:gd name="connsiteY19" fmla="*/ 534527 h 992605"/>
                  <a:gd name="connsiteX0" fmla="*/ 263239 w 571569"/>
                  <a:gd name="connsiteY0" fmla="*/ 534527 h 991419"/>
                  <a:gd name="connsiteX1" fmla="*/ 249144 w 571569"/>
                  <a:gd name="connsiteY1" fmla="*/ 399616 h 991419"/>
                  <a:gd name="connsiteX2" fmla="*/ 200816 w 571569"/>
                  <a:gd name="connsiteY2" fmla="*/ 290432 h 991419"/>
                  <a:gd name="connsiteX3" fmla="*/ 150016 w 571569"/>
                  <a:gd name="connsiteY3" fmla="*/ 197627 h 991419"/>
                  <a:gd name="connsiteX4" fmla="*/ 111748 w 571569"/>
                  <a:gd name="connsiteY4" fmla="*/ 116378 h 991419"/>
                  <a:gd name="connsiteX5" fmla="*/ 106738 w 571569"/>
                  <a:gd name="connsiteY5" fmla="*/ 32357 h 991419"/>
                  <a:gd name="connsiteX6" fmla="*/ 219164 w 571569"/>
                  <a:gd name="connsiteY6" fmla="*/ 2376 h 991419"/>
                  <a:gd name="connsiteX7" fmla="*/ 396833 w 571569"/>
                  <a:gd name="connsiteY7" fmla="*/ 88912 h 991419"/>
                  <a:gd name="connsiteX8" fmla="*/ 534771 w 571569"/>
                  <a:gd name="connsiteY8" fmla="*/ 152850 h 991419"/>
                  <a:gd name="connsiteX9" fmla="*/ 571433 w 571569"/>
                  <a:gd name="connsiteY9" fmla="*/ 234724 h 991419"/>
                  <a:gd name="connsiteX10" fmla="*/ 526462 w 571569"/>
                  <a:gd name="connsiteY10" fmla="*/ 369635 h 991419"/>
                  <a:gd name="connsiteX11" fmla="*/ 473997 w 571569"/>
                  <a:gd name="connsiteY11" fmla="*/ 497052 h 991419"/>
                  <a:gd name="connsiteX12" fmla="*/ 436046 w 571569"/>
                  <a:gd name="connsiteY12" fmla="*/ 648498 h 991419"/>
                  <a:gd name="connsiteX13" fmla="*/ 405077 w 571569"/>
                  <a:gd name="connsiteY13" fmla="*/ 817118 h 991419"/>
                  <a:gd name="connsiteX14" fmla="*/ 317473 w 571569"/>
                  <a:gd name="connsiteY14" fmla="*/ 969566 h 991419"/>
                  <a:gd name="connsiteX15" fmla="*/ 199236 w 571569"/>
                  <a:gd name="connsiteY15" fmla="*/ 984345 h 991419"/>
                  <a:gd name="connsiteX16" fmla="*/ 38706 w 571569"/>
                  <a:gd name="connsiteY16" fmla="*/ 910810 h 991419"/>
                  <a:gd name="connsiteX17" fmla="*/ 1252 w 571569"/>
                  <a:gd name="connsiteY17" fmla="*/ 801812 h 991419"/>
                  <a:gd name="connsiteX18" fmla="*/ 169749 w 571569"/>
                  <a:gd name="connsiteY18" fmla="*/ 663942 h 991419"/>
                  <a:gd name="connsiteX19" fmla="*/ 263239 w 571569"/>
                  <a:gd name="connsiteY19" fmla="*/ 534527 h 991419"/>
                  <a:gd name="connsiteX0" fmla="*/ 262853 w 571183"/>
                  <a:gd name="connsiteY0" fmla="*/ 534527 h 978769"/>
                  <a:gd name="connsiteX1" fmla="*/ 248758 w 571183"/>
                  <a:gd name="connsiteY1" fmla="*/ 399616 h 978769"/>
                  <a:gd name="connsiteX2" fmla="*/ 200430 w 571183"/>
                  <a:gd name="connsiteY2" fmla="*/ 290432 h 978769"/>
                  <a:gd name="connsiteX3" fmla="*/ 149630 w 571183"/>
                  <a:gd name="connsiteY3" fmla="*/ 197627 h 978769"/>
                  <a:gd name="connsiteX4" fmla="*/ 111362 w 571183"/>
                  <a:gd name="connsiteY4" fmla="*/ 116378 h 978769"/>
                  <a:gd name="connsiteX5" fmla="*/ 106352 w 571183"/>
                  <a:gd name="connsiteY5" fmla="*/ 32357 h 978769"/>
                  <a:gd name="connsiteX6" fmla="*/ 218778 w 571183"/>
                  <a:gd name="connsiteY6" fmla="*/ 2376 h 978769"/>
                  <a:gd name="connsiteX7" fmla="*/ 396447 w 571183"/>
                  <a:gd name="connsiteY7" fmla="*/ 88912 h 978769"/>
                  <a:gd name="connsiteX8" fmla="*/ 534385 w 571183"/>
                  <a:gd name="connsiteY8" fmla="*/ 152850 h 978769"/>
                  <a:gd name="connsiteX9" fmla="*/ 571047 w 571183"/>
                  <a:gd name="connsiteY9" fmla="*/ 234724 h 978769"/>
                  <a:gd name="connsiteX10" fmla="*/ 526076 w 571183"/>
                  <a:gd name="connsiteY10" fmla="*/ 369635 h 978769"/>
                  <a:gd name="connsiteX11" fmla="*/ 473611 w 571183"/>
                  <a:gd name="connsiteY11" fmla="*/ 497052 h 978769"/>
                  <a:gd name="connsiteX12" fmla="*/ 435660 w 571183"/>
                  <a:gd name="connsiteY12" fmla="*/ 648498 h 978769"/>
                  <a:gd name="connsiteX13" fmla="*/ 404691 w 571183"/>
                  <a:gd name="connsiteY13" fmla="*/ 817118 h 978769"/>
                  <a:gd name="connsiteX14" fmla="*/ 317087 w 571183"/>
                  <a:gd name="connsiteY14" fmla="*/ 969566 h 978769"/>
                  <a:gd name="connsiteX15" fmla="*/ 152399 w 571183"/>
                  <a:gd name="connsiteY15" fmla="*/ 956209 h 978769"/>
                  <a:gd name="connsiteX16" fmla="*/ 38320 w 571183"/>
                  <a:gd name="connsiteY16" fmla="*/ 910810 h 978769"/>
                  <a:gd name="connsiteX17" fmla="*/ 866 w 571183"/>
                  <a:gd name="connsiteY17" fmla="*/ 801812 h 978769"/>
                  <a:gd name="connsiteX18" fmla="*/ 169363 w 571183"/>
                  <a:gd name="connsiteY18" fmla="*/ 663942 h 978769"/>
                  <a:gd name="connsiteX19" fmla="*/ 262853 w 571183"/>
                  <a:gd name="connsiteY19" fmla="*/ 534527 h 978769"/>
                  <a:gd name="connsiteX0" fmla="*/ 262853 w 571183"/>
                  <a:gd name="connsiteY0" fmla="*/ 534527 h 959156"/>
                  <a:gd name="connsiteX1" fmla="*/ 248758 w 571183"/>
                  <a:gd name="connsiteY1" fmla="*/ 399616 h 959156"/>
                  <a:gd name="connsiteX2" fmla="*/ 200430 w 571183"/>
                  <a:gd name="connsiteY2" fmla="*/ 290432 h 959156"/>
                  <a:gd name="connsiteX3" fmla="*/ 149630 w 571183"/>
                  <a:gd name="connsiteY3" fmla="*/ 197627 h 959156"/>
                  <a:gd name="connsiteX4" fmla="*/ 111362 w 571183"/>
                  <a:gd name="connsiteY4" fmla="*/ 116378 h 959156"/>
                  <a:gd name="connsiteX5" fmla="*/ 106352 w 571183"/>
                  <a:gd name="connsiteY5" fmla="*/ 32357 h 959156"/>
                  <a:gd name="connsiteX6" fmla="*/ 218778 w 571183"/>
                  <a:gd name="connsiteY6" fmla="*/ 2376 h 959156"/>
                  <a:gd name="connsiteX7" fmla="*/ 396447 w 571183"/>
                  <a:gd name="connsiteY7" fmla="*/ 88912 h 959156"/>
                  <a:gd name="connsiteX8" fmla="*/ 534385 w 571183"/>
                  <a:gd name="connsiteY8" fmla="*/ 152850 h 959156"/>
                  <a:gd name="connsiteX9" fmla="*/ 571047 w 571183"/>
                  <a:gd name="connsiteY9" fmla="*/ 234724 h 959156"/>
                  <a:gd name="connsiteX10" fmla="*/ 526076 w 571183"/>
                  <a:gd name="connsiteY10" fmla="*/ 369635 h 959156"/>
                  <a:gd name="connsiteX11" fmla="*/ 473611 w 571183"/>
                  <a:gd name="connsiteY11" fmla="*/ 497052 h 959156"/>
                  <a:gd name="connsiteX12" fmla="*/ 435660 w 571183"/>
                  <a:gd name="connsiteY12" fmla="*/ 648498 h 959156"/>
                  <a:gd name="connsiteX13" fmla="*/ 404691 w 571183"/>
                  <a:gd name="connsiteY13" fmla="*/ 817118 h 959156"/>
                  <a:gd name="connsiteX14" fmla="*/ 283853 w 571183"/>
                  <a:gd name="connsiteY14" fmla="*/ 939490 h 959156"/>
                  <a:gd name="connsiteX15" fmla="*/ 152399 w 571183"/>
                  <a:gd name="connsiteY15" fmla="*/ 956209 h 959156"/>
                  <a:gd name="connsiteX16" fmla="*/ 38320 w 571183"/>
                  <a:gd name="connsiteY16" fmla="*/ 910810 h 959156"/>
                  <a:gd name="connsiteX17" fmla="*/ 866 w 571183"/>
                  <a:gd name="connsiteY17" fmla="*/ 801812 h 959156"/>
                  <a:gd name="connsiteX18" fmla="*/ 169363 w 571183"/>
                  <a:gd name="connsiteY18" fmla="*/ 663942 h 959156"/>
                  <a:gd name="connsiteX19" fmla="*/ 262853 w 571183"/>
                  <a:gd name="connsiteY19" fmla="*/ 534527 h 959156"/>
                  <a:gd name="connsiteX0" fmla="*/ 262853 w 571183"/>
                  <a:gd name="connsiteY0" fmla="*/ 534527 h 959461"/>
                  <a:gd name="connsiteX1" fmla="*/ 248758 w 571183"/>
                  <a:gd name="connsiteY1" fmla="*/ 399616 h 959461"/>
                  <a:gd name="connsiteX2" fmla="*/ 200430 w 571183"/>
                  <a:gd name="connsiteY2" fmla="*/ 290432 h 959461"/>
                  <a:gd name="connsiteX3" fmla="*/ 149630 w 571183"/>
                  <a:gd name="connsiteY3" fmla="*/ 197627 h 959461"/>
                  <a:gd name="connsiteX4" fmla="*/ 111362 w 571183"/>
                  <a:gd name="connsiteY4" fmla="*/ 116378 h 959461"/>
                  <a:gd name="connsiteX5" fmla="*/ 106352 w 571183"/>
                  <a:gd name="connsiteY5" fmla="*/ 32357 h 959461"/>
                  <a:gd name="connsiteX6" fmla="*/ 218778 w 571183"/>
                  <a:gd name="connsiteY6" fmla="*/ 2376 h 959461"/>
                  <a:gd name="connsiteX7" fmla="*/ 396447 w 571183"/>
                  <a:gd name="connsiteY7" fmla="*/ 88912 h 959461"/>
                  <a:gd name="connsiteX8" fmla="*/ 534385 w 571183"/>
                  <a:gd name="connsiteY8" fmla="*/ 152850 h 959461"/>
                  <a:gd name="connsiteX9" fmla="*/ 571047 w 571183"/>
                  <a:gd name="connsiteY9" fmla="*/ 234724 h 959461"/>
                  <a:gd name="connsiteX10" fmla="*/ 526076 w 571183"/>
                  <a:gd name="connsiteY10" fmla="*/ 369635 h 959461"/>
                  <a:gd name="connsiteX11" fmla="*/ 473611 w 571183"/>
                  <a:gd name="connsiteY11" fmla="*/ 497052 h 959461"/>
                  <a:gd name="connsiteX12" fmla="*/ 435660 w 571183"/>
                  <a:gd name="connsiteY12" fmla="*/ 648498 h 959461"/>
                  <a:gd name="connsiteX13" fmla="*/ 375990 w 571183"/>
                  <a:gd name="connsiteY13" fmla="*/ 809680 h 959461"/>
                  <a:gd name="connsiteX14" fmla="*/ 283853 w 571183"/>
                  <a:gd name="connsiteY14" fmla="*/ 939490 h 959461"/>
                  <a:gd name="connsiteX15" fmla="*/ 152399 w 571183"/>
                  <a:gd name="connsiteY15" fmla="*/ 956209 h 959461"/>
                  <a:gd name="connsiteX16" fmla="*/ 38320 w 571183"/>
                  <a:gd name="connsiteY16" fmla="*/ 910810 h 959461"/>
                  <a:gd name="connsiteX17" fmla="*/ 866 w 571183"/>
                  <a:gd name="connsiteY17" fmla="*/ 801812 h 959461"/>
                  <a:gd name="connsiteX18" fmla="*/ 169363 w 571183"/>
                  <a:gd name="connsiteY18" fmla="*/ 663942 h 959461"/>
                  <a:gd name="connsiteX19" fmla="*/ 262853 w 571183"/>
                  <a:gd name="connsiteY19" fmla="*/ 534527 h 959461"/>
                  <a:gd name="connsiteX0" fmla="*/ 262853 w 571183"/>
                  <a:gd name="connsiteY0" fmla="*/ 534527 h 984718"/>
                  <a:gd name="connsiteX1" fmla="*/ 248758 w 571183"/>
                  <a:gd name="connsiteY1" fmla="*/ 399616 h 984718"/>
                  <a:gd name="connsiteX2" fmla="*/ 200430 w 571183"/>
                  <a:gd name="connsiteY2" fmla="*/ 290432 h 984718"/>
                  <a:gd name="connsiteX3" fmla="*/ 149630 w 571183"/>
                  <a:gd name="connsiteY3" fmla="*/ 197627 h 984718"/>
                  <a:gd name="connsiteX4" fmla="*/ 111362 w 571183"/>
                  <a:gd name="connsiteY4" fmla="*/ 116378 h 984718"/>
                  <a:gd name="connsiteX5" fmla="*/ 106352 w 571183"/>
                  <a:gd name="connsiteY5" fmla="*/ 32357 h 984718"/>
                  <a:gd name="connsiteX6" fmla="*/ 218778 w 571183"/>
                  <a:gd name="connsiteY6" fmla="*/ 2376 h 984718"/>
                  <a:gd name="connsiteX7" fmla="*/ 396447 w 571183"/>
                  <a:gd name="connsiteY7" fmla="*/ 88912 h 984718"/>
                  <a:gd name="connsiteX8" fmla="*/ 534385 w 571183"/>
                  <a:gd name="connsiteY8" fmla="*/ 152850 h 984718"/>
                  <a:gd name="connsiteX9" fmla="*/ 571047 w 571183"/>
                  <a:gd name="connsiteY9" fmla="*/ 234724 h 984718"/>
                  <a:gd name="connsiteX10" fmla="*/ 526076 w 571183"/>
                  <a:gd name="connsiteY10" fmla="*/ 369635 h 984718"/>
                  <a:gd name="connsiteX11" fmla="*/ 473611 w 571183"/>
                  <a:gd name="connsiteY11" fmla="*/ 497052 h 984718"/>
                  <a:gd name="connsiteX12" fmla="*/ 435660 w 571183"/>
                  <a:gd name="connsiteY12" fmla="*/ 648498 h 984718"/>
                  <a:gd name="connsiteX13" fmla="*/ 375990 w 571183"/>
                  <a:gd name="connsiteY13" fmla="*/ 809680 h 984718"/>
                  <a:gd name="connsiteX14" fmla="*/ 321090 w 571183"/>
                  <a:gd name="connsiteY14" fmla="*/ 975969 h 984718"/>
                  <a:gd name="connsiteX15" fmla="*/ 152399 w 571183"/>
                  <a:gd name="connsiteY15" fmla="*/ 956209 h 984718"/>
                  <a:gd name="connsiteX16" fmla="*/ 38320 w 571183"/>
                  <a:gd name="connsiteY16" fmla="*/ 910810 h 984718"/>
                  <a:gd name="connsiteX17" fmla="*/ 866 w 571183"/>
                  <a:gd name="connsiteY17" fmla="*/ 801812 h 984718"/>
                  <a:gd name="connsiteX18" fmla="*/ 169363 w 571183"/>
                  <a:gd name="connsiteY18" fmla="*/ 663942 h 984718"/>
                  <a:gd name="connsiteX19" fmla="*/ 262853 w 571183"/>
                  <a:gd name="connsiteY19" fmla="*/ 534527 h 984718"/>
                  <a:gd name="connsiteX0" fmla="*/ 262853 w 571183"/>
                  <a:gd name="connsiteY0" fmla="*/ 534527 h 985025"/>
                  <a:gd name="connsiteX1" fmla="*/ 248758 w 571183"/>
                  <a:gd name="connsiteY1" fmla="*/ 399616 h 985025"/>
                  <a:gd name="connsiteX2" fmla="*/ 200430 w 571183"/>
                  <a:gd name="connsiteY2" fmla="*/ 290432 h 985025"/>
                  <a:gd name="connsiteX3" fmla="*/ 149630 w 571183"/>
                  <a:gd name="connsiteY3" fmla="*/ 197627 h 985025"/>
                  <a:gd name="connsiteX4" fmla="*/ 111362 w 571183"/>
                  <a:gd name="connsiteY4" fmla="*/ 116378 h 985025"/>
                  <a:gd name="connsiteX5" fmla="*/ 106352 w 571183"/>
                  <a:gd name="connsiteY5" fmla="*/ 32357 h 985025"/>
                  <a:gd name="connsiteX6" fmla="*/ 218778 w 571183"/>
                  <a:gd name="connsiteY6" fmla="*/ 2376 h 985025"/>
                  <a:gd name="connsiteX7" fmla="*/ 396447 w 571183"/>
                  <a:gd name="connsiteY7" fmla="*/ 88912 h 985025"/>
                  <a:gd name="connsiteX8" fmla="*/ 534385 w 571183"/>
                  <a:gd name="connsiteY8" fmla="*/ 152850 h 985025"/>
                  <a:gd name="connsiteX9" fmla="*/ 571047 w 571183"/>
                  <a:gd name="connsiteY9" fmla="*/ 234724 h 985025"/>
                  <a:gd name="connsiteX10" fmla="*/ 526076 w 571183"/>
                  <a:gd name="connsiteY10" fmla="*/ 369635 h 985025"/>
                  <a:gd name="connsiteX11" fmla="*/ 473611 w 571183"/>
                  <a:gd name="connsiteY11" fmla="*/ 497052 h 985025"/>
                  <a:gd name="connsiteX12" fmla="*/ 435660 w 571183"/>
                  <a:gd name="connsiteY12" fmla="*/ 648498 h 985025"/>
                  <a:gd name="connsiteX13" fmla="*/ 421384 w 571183"/>
                  <a:gd name="connsiteY13" fmla="*/ 805346 h 985025"/>
                  <a:gd name="connsiteX14" fmla="*/ 321090 w 571183"/>
                  <a:gd name="connsiteY14" fmla="*/ 975969 h 985025"/>
                  <a:gd name="connsiteX15" fmla="*/ 152399 w 571183"/>
                  <a:gd name="connsiteY15" fmla="*/ 956209 h 985025"/>
                  <a:gd name="connsiteX16" fmla="*/ 38320 w 571183"/>
                  <a:gd name="connsiteY16" fmla="*/ 910810 h 985025"/>
                  <a:gd name="connsiteX17" fmla="*/ 866 w 571183"/>
                  <a:gd name="connsiteY17" fmla="*/ 801812 h 985025"/>
                  <a:gd name="connsiteX18" fmla="*/ 169363 w 571183"/>
                  <a:gd name="connsiteY18" fmla="*/ 663942 h 985025"/>
                  <a:gd name="connsiteX19" fmla="*/ 262853 w 571183"/>
                  <a:gd name="connsiteY19" fmla="*/ 534527 h 985025"/>
                  <a:gd name="connsiteX0" fmla="*/ 262815 w 571145"/>
                  <a:gd name="connsiteY0" fmla="*/ 534527 h 1000116"/>
                  <a:gd name="connsiteX1" fmla="*/ 248720 w 571145"/>
                  <a:gd name="connsiteY1" fmla="*/ 399616 h 1000116"/>
                  <a:gd name="connsiteX2" fmla="*/ 200392 w 571145"/>
                  <a:gd name="connsiteY2" fmla="*/ 290432 h 1000116"/>
                  <a:gd name="connsiteX3" fmla="*/ 149592 w 571145"/>
                  <a:gd name="connsiteY3" fmla="*/ 197627 h 1000116"/>
                  <a:gd name="connsiteX4" fmla="*/ 111324 w 571145"/>
                  <a:gd name="connsiteY4" fmla="*/ 116378 h 1000116"/>
                  <a:gd name="connsiteX5" fmla="*/ 106314 w 571145"/>
                  <a:gd name="connsiteY5" fmla="*/ 32357 h 1000116"/>
                  <a:gd name="connsiteX6" fmla="*/ 218740 w 571145"/>
                  <a:gd name="connsiteY6" fmla="*/ 2376 h 1000116"/>
                  <a:gd name="connsiteX7" fmla="*/ 396409 w 571145"/>
                  <a:gd name="connsiteY7" fmla="*/ 88912 h 1000116"/>
                  <a:gd name="connsiteX8" fmla="*/ 534347 w 571145"/>
                  <a:gd name="connsiteY8" fmla="*/ 152850 h 1000116"/>
                  <a:gd name="connsiteX9" fmla="*/ 571009 w 571145"/>
                  <a:gd name="connsiteY9" fmla="*/ 234724 h 1000116"/>
                  <a:gd name="connsiteX10" fmla="*/ 526038 w 571145"/>
                  <a:gd name="connsiteY10" fmla="*/ 369635 h 1000116"/>
                  <a:gd name="connsiteX11" fmla="*/ 473573 w 571145"/>
                  <a:gd name="connsiteY11" fmla="*/ 497052 h 1000116"/>
                  <a:gd name="connsiteX12" fmla="*/ 435622 w 571145"/>
                  <a:gd name="connsiteY12" fmla="*/ 648498 h 1000116"/>
                  <a:gd name="connsiteX13" fmla="*/ 421346 w 571145"/>
                  <a:gd name="connsiteY13" fmla="*/ 805346 h 1000116"/>
                  <a:gd name="connsiteX14" fmla="*/ 321052 w 571145"/>
                  <a:gd name="connsiteY14" fmla="*/ 975969 h 1000116"/>
                  <a:gd name="connsiteX15" fmla="*/ 145941 w 571145"/>
                  <a:gd name="connsiteY15" fmla="*/ 992107 h 1000116"/>
                  <a:gd name="connsiteX16" fmla="*/ 38282 w 571145"/>
                  <a:gd name="connsiteY16" fmla="*/ 910810 h 1000116"/>
                  <a:gd name="connsiteX17" fmla="*/ 828 w 571145"/>
                  <a:gd name="connsiteY17" fmla="*/ 801812 h 1000116"/>
                  <a:gd name="connsiteX18" fmla="*/ 169325 w 571145"/>
                  <a:gd name="connsiteY18" fmla="*/ 663942 h 1000116"/>
                  <a:gd name="connsiteX19" fmla="*/ 262815 w 571145"/>
                  <a:gd name="connsiteY19" fmla="*/ 534527 h 1000116"/>
                  <a:gd name="connsiteX0" fmla="*/ 262815 w 571145"/>
                  <a:gd name="connsiteY0" fmla="*/ 534527 h 1000116"/>
                  <a:gd name="connsiteX1" fmla="*/ 248720 w 571145"/>
                  <a:gd name="connsiteY1" fmla="*/ 399616 h 1000116"/>
                  <a:gd name="connsiteX2" fmla="*/ 200392 w 571145"/>
                  <a:gd name="connsiteY2" fmla="*/ 290432 h 1000116"/>
                  <a:gd name="connsiteX3" fmla="*/ 149592 w 571145"/>
                  <a:gd name="connsiteY3" fmla="*/ 197627 h 1000116"/>
                  <a:gd name="connsiteX4" fmla="*/ 111324 w 571145"/>
                  <a:gd name="connsiteY4" fmla="*/ 116378 h 1000116"/>
                  <a:gd name="connsiteX5" fmla="*/ 106314 w 571145"/>
                  <a:gd name="connsiteY5" fmla="*/ 32357 h 1000116"/>
                  <a:gd name="connsiteX6" fmla="*/ 218740 w 571145"/>
                  <a:gd name="connsiteY6" fmla="*/ 2376 h 1000116"/>
                  <a:gd name="connsiteX7" fmla="*/ 396409 w 571145"/>
                  <a:gd name="connsiteY7" fmla="*/ 88912 h 1000116"/>
                  <a:gd name="connsiteX8" fmla="*/ 534347 w 571145"/>
                  <a:gd name="connsiteY8" fmla="*/ 152850 h 1000116"/>
                  <a:gd name="connsiteX9" fmla="*/ 571009 w 571145"/>
                  <a:gd name="connsiteY9" fmla="*/ 234724 h 1000116"/>
                  <a:gd name="connsiteX10" fmla="*/ 526038 w 571145"/>
                  <a:gd name="connsiteY10" fmla="*/ 369635 h 1000116"/>
                  <a:gd name="connsiteX11" fmla="*/ 473573 w 571145"/>
                  <a:gd name="connsiteY11" fmla="*/ 497052 h 1000116"/>
                  <a:gd name="connsiteX12" fmla="*/ 469006 w 571145"/>
                  <a:gd name="connsiteY12" fmla="*/ 624954 h 1000116"/>
                  <a:gd name="connsiteX13" fmla="*/ 421346 w 571145"/>
                  <a:gd name="connsiteY13" fmla="*/ 805346 h 1000116"/>
                  <a:gd name="connsiteX14" fmla="*/ 321052 w 571145"/>
                  <a:gd name="connsiteY14" fmla="*/ 975969 h 1000116"/>
                  <a:gd name="connsiteX15" fmla="*/ 145941 w 571145"/>
                  <a:gd name="connsiteY15" fmla="*/ 992107 h 1000116"/>
                  <a:gd name="connsiteX16" fmla="*/ 38282 w 571145"/>
                  <a:gd name="connsiteY16" fmla="*/ 910810 h 1000116"/>
                  <a:gd name="connsiteX17" fmla="*/ 828 w 571145"/>
                  <a:gd name="connsiteY17" fmla="*/ 801812 h 1000116"/>
                  <a:gd name="connsiteX18" fmla="*/ 169325 w 571145"/>
                  <a:gd name="connsiteY18" fmla="*/ 663942 h 1000116"/>
                  <a:gd name="connsiteX19" fmla="*/ 262815 w 571145"/>
                  <a:gd name="connsiteY19" fmla="*/ 534527 h 1000116"/>
                  <a:gd name="connsiteX0" fmla="*/ 262815 w 571145"/>
                  <a:gd name="connsiteY0" fmla="*/ 534527 h 1000116"/>
                  <a:gd name="connsiteX1" fmla="*/ 248720 w 571145"/>
                  <a:gd name="connsiteY1" fmla="*/ 399616 h 1000116"/>
                  <a:gd name="connsiteX2" fmla="*/ 200392 w 571145"/>
                  <a:gd name="connsiteY2" fmla="*/ 290432 h 1000116"/>
                  <a:gd name="connsiteX3" fmla="*/ 149592 w 571145"/>
                  <a:gd name="connsiteY3" fmla="*/ 197627 h 1000116"/>
                  <a:gd name="connsiteX4" fmla="*/ 111324 w 571145"/>
                  <a:gd name="connsiteY4" fmla="*/ 116378 h 1000116"/>
                  <a:gd name="connsiteX5" fmla="*/ 106314 w 571145"/>
                  <a:gd name="connsiteY5" fmla="*/ 32357 h 1000116"/>
                  <a:gd name="connsiteX6" fmla="*/ 218740 w 571145"/>
                  <a:gd name="connsiteY6" fmla="*/ 2376 h 1000116"/>
                  <a:gd name="connsiteX7" fmla="*/ 396409 w 571145"/>
                  <a:gd name="connsiteY7" fmla="*/ 88912 h 1000116"/>
                  <a:gd name="connsiteX8" fmla="*/ 534347 w 571145"/>
                  <a:gd name="connsiteY8" fmla="*/ 152850 h 1000116"/>
                  <a:gd name="connsiteX9" fmla="*/ 571009 w 571145"/>
                  <a:gd name="connsiteY9" fmla="*/ 234724 h 1000116"/>
                  <a:gd name="connsiteX10" fmla="*/ 526038 w 571145"/>
                  <a:gd name="connsiteY10" fmla="*/ 369635 h 1000116"/>
                  <a:gd name="connsiteX11" fmla="*/ 473573 w 571145"/>
                  <a:gd name="connsiteY11" fmla="*/ 497052 h 1000116"/>
                  <a:gd name="connsiteX12" fmla="*/ 449518 w 571145"/>
                  <a:gd name="connsiteY12" fmla="*/ 609172 h 1000116"/>
                  <a:gd name="connsiteX13" fmla="*/ 421346 w 571145"/>
                  <a:gd name="connsiteY13" fmla="*/ 805346 h 1000116"/>
                  <a:gd name="connsiteX14" fmla="*/ 321052 w 571145"/>
                  <a:gd name="connsiteY14" fmla="*/ 975969 h 1000116"/>
                  <a:gd name="connsiteX15" fmla="*/ 145941 w 571145"/>
                  <a:gd name="connsiteY15" fmla="*/ 992107 h 1000116"/>
                  <a:gd name="connsiteX16" fmla="*/ 38282 w 571145"/>
                  <a:gd name="connsiteY16" fmla="*/ 910810 h 1000116"/>
                  <a:gd name="connsiteX17" fmla="*/ 828 w 571145"/>
                  <a:gd name="connsiteY17" fmla="*/ 801812 h 1000116"/>
                  <a:gd name="connsiteX18" fmla="*/ 169325 w 571145"/>
                  <a:gd name="connsiteY18" fmla="*/ 663942 h 1000116"/>
                  <a:gd name="connsiteX19" fmla="*/ 262815 w 571145"/>
                  <a:gd name="connsiteY19" fmla="*/ 534527 h 1000116"/>
                  <a:gd name="connsiteX0" fmla="*/ 262815 w 571145"/>
                  <a:gd name="connsiteY0" fmla="*/ 534527 h 1000116"/>
                  <a:gd name="connsiteX1" fmla="*/ 248720 w 571145"/>
                  <a:gd name="connsiteY1" fmla="*/ 399616 h 1000116"/>
                  <a:gd name="connsiteX2" fmla="*/ 200392 w 571145"/>
                  <a:gd name="connsiteY2" fmla="*/ 290432 h 1000116"/>
                  <a:gd name="connsiteX3" fmla="*/ 149592 w 571145"/>
                  <a:gd name="connsiteY3" fmla="*/ 197627 h 1000116"/>
                  <a:gd name="connsiteX4" fmla="*/ 111324 w 571145"/>
                  <a:gd name="connsiteY4" fmla="*/ 116378 h 1000116"/>
                  <a:gd name="connsiteX5" fmla="*/ 106314 w 571145"/>
                  <a:gd name="connsiteY5" fmla="*/ 32357 h 1000116"/>
                  <a:gd name="connsiteX6" fmla="*/ 218740 w 571145"/>
                  <a:gd name="connsiteY6" fmla="*/ 2376 h 1000116"/>
                  <a:gd name="connsiteX7" fmla="*/ 396409 w 571145"/>
                  <a:gd name="connsiteY7" fmla="*/ 88912 h 1000116"/>
                  <a:gd name="connsiteX8" fmla="*/ 534347 w 571145"/>
                  <a:gd name="connsiteY8" fmla="*/ 152850 h 1000116"/>
                  <a:gd name="connsiteX9" fmla="*/ 571009 w 571145"/>
                  <a:gd name="connsiteY9" fmla="*/ 234724 h 1000116"/>
                  <a:gd name="connsiteX10" fmla="*/ 526038 w 571145"/>
                  <a:gd name="connsiteY10" fmla="*/ 369635 h 1000116"/>
                  <a:gd name="connsiteX11" fmla="*/ 514964 w 571145"/>
                  <a:gd name="connsiteY11" fmla="*/ 486315 h 1000116"/>
                  <a:gd name="connsiteX12" fmla="*/ 449518 w 571145"/>
                  <a:gd name="connsiteY12" fmla="*/ 609172 h 1000116"/>
                  <a:gd name="connsiteX13" fmla="*/ 421346 w 571145"/>
                  <a:gd name="connsiteY13" fmla="*/ 805346 h 1000116"/>
                  <a:gd name="connsiteX14" fmla="*/ 321052 w 571145"/>
                  <a:gd name="connsiteY14" fmla="*/ 975969 h 1000116"/>
                  <a:gd name="connsiteX15" fmla="*/ 145941 w 571145"/>
                  <a:gd name="connsiteY15" fmla="*/ 992107 h 1000116"/>
                  <a:gd name="connsiteX16" fmla="*/ 38282 w 571145"/>
                  <a:gd name="connsiteY16" fmla="*/ 910810 h 1000116"/>
                  <a:gd name="connsiteX17" fmla="*/ 828 w 571145"/>
                  <a:gd name="connsiteY17" fmla="*/ 801812 h 1000116"/>
                  <a:gd name="connsiteX18" fmla="*/ 169325 w 571145"/>
                  <a:gd name="connsiteY18" fmla="*/ 663942 h 1000116"/>
                  <a:gd name="connsiteX19" fmla="*/ 262815 w 571145"/>
                  <a:gd name="connsiteY19" fmla="*/ 534527 h 1000116"/>
                  <a:gd name="connsiteX0" fmla="*/ 262815 w 571145"/>
                  <a:gd name="connsiteY0" fmla="*/ 534527 h 1000116"/>
                  <a:gd name="connsiteX1" fmla="*/ 248720 w 571145"/>
                  <a:gd name="connsiteY1" fmla="*/ 399616 h 1000116"/>
                  <a:gd name="connsiteX2" fmla="*/ 200392 w 571145"/>
                  <a:gd name="connsiteY2" fmla="*/ 290432 h 1000116"/>
                  <a:gd name="connsiteX3" fmla="*/ 149592 w 571145"/>
                  <a:gd name="connsiteY3" fmla="*/ 197627 h 1000116"/>
                  <a:gd name="connsiteX4" fmla="*/ 111324 w 571145"/>
                  <a:gd name="connsiteY4" fmla="*/ 116378 h 1000116"/>
                  <a:gd name="connsiteX5" fmla="*/ 106314 w 571145"/>
                  <a:gd name="connsiteY5" fmla="*/ 32357 h 1000116"/>
                  <a:gd name="connsiteX6" fmla="*/ 218740 w 571145"/>
                  <a:gd name="connsiteY6" fmla="*/ 2376 h 1000116"/>
                  <a:gd name="connsiteX7" fmla="*/ 396409 w 571145"/>
                  <a:gd name="connsiteY7" fmla="*/ 88912 h 1000116"/>
                  <a:gd name="connsiteX8" fmla="*/ 534347 w 571145"/>
                  <a:gd name="connsiteY8" fmla="*/ 152850 h 1000116"/>
                  <a:gd name="connsiteX9" fmla="*/ 571009 w 571145"/>
                  <a:gd name="connsiteY9" fmla="*/ 234724 h 1000116"/>
                  <a:gd name="connsiteX10" fmla="*/ 526038 w 571145"/>
                  <a:gd name="connsiteY10" fmla="*/ 369635 h 1000116"/>
                  <a:gd name="connsiteX11" fmla="*/ 514964 w 571145"/>
                  <a:gd name="connsiteY11" fmla="*/ 486315 h 1000116"/>
                  <a:gd name="connsiteX12" fmla="*/ 476483 w 571145"/>
                  <a:gd name="connsiteY12" fmla="*/ 621526 h 1000116"/>
                  <a:gd name="connsiteX13" fmla="*/ 421346 w 571145"/>
                  <a:gd name="connsiteY13" fmla="*/ 805346 h 1000116"/>
                  <a:gd name="connsiteX14" fmla="*/ 321052 w 571145"/>
                  <a:gd name="connsiteY14" fmla="*/ 975969 h 1000116"/>
                  <a:gd name="connsiteX15" fmla="*/ 145941 w 571145"/>
                  <a:gd name="connsiteY15" fmla="*/ 992107 h 1000116"/>
                  <a:gd name="connsiteX16" fmla="*/ 38282 w 571145"/>
                  <a:gd name="connsiteY16" fmla="*/ 910810 h 1000116"/>
                  <a:gd name="connsiteX17" fmla="*/ 828 w 571145"/>
                  <a:gd name="connsiteY17" fmla="*/ 801812 h 1000116"/>
                  <a:gd name="connsiteX18" fmla="*/ 169325 w 571145"/>
                  <a:gd name="connsiteY18" fmla="*/ 663942 h 1000116"/>
                  <a:gd name="connsiteX19" fmla="*/ 262815 w 571145"/>
                  <a:gd name="connsiteY19" fmla="*/ 534527 h 1000116"/>
                  <a:gd name="connsiteX0" fmla="*/ 262815 w 577135"/>
                  <a:gd name="connsiteY0" fmla="*/ 534527 h 1000116"/>
                  <a:gd name="connsiteX1" fmla="*/ 248720 w 577135"/>
                  <a:gd name="connsiteY1" fmla="*/ 399616 h 1000116"/>
                  <a:gd name="connsiteX2" fmla="*/ 200392 w 577135"/>
                  <a:gd name="connsiteY2" fmla="*/ 290432 h 1000116"/>
                  <a:gd name="connsiteX3" fmla="*/ 149592 w 577135"/>
                  <a:gd name="connsiteY3" fmla="*/ 197627 h 1000116"/>
                  <a:gd name="connsiteX4" fmla="*/ 111324 w 577135"/>
                  <a:gd name="connsiteY4" fmla="*/ 116378 h 1000116"/>
                  <a:gd name="connsiteX5" fmla="*/ 106314 w 577135"/>
                  <a:gd name="connsiteY5" fmla="*/ 32357 h 1000116"/>
                  <a:gd name="connsiteX6" fmla="*/ 218740 w 577135"/>
                  <a:gd name="connsiteY6" fmla="*/ 2376 h 1000116"/>
                  <a:gd name="connsiteX7" fmla="*/ 396409 w 577135"/>
                  <a:gd name="connsiteY7" fmla="*/ 88912 h 1000116"/>
                  <a:gd name="connsiteX8" fmla="*/ 534347 w 577135"/>
                  <a:gd name="connsiteY8" fmla="*/ 152850 h 1000116"/>
                  <a:gd name="connsiteX9" fmla="*/ 571009 w 577135"/>
                  <a:gd name="connsiteY9" fmla="*/ 234724 h 1000116"/>
                  <a:gd name="connsiteX10" fmla="*/ 571432 w 577135"/>
                  <a:gd name="connsiteY10" fmla="*/ 365301 h 1000116"/>
                  <a:gd name="connsiteX11" fmla="*/ 514964 w 577135"/>
                  <a:gd name="connsiteY11" fmla="*/ 486315 h 1000116"/>
                  <a:gd name="connsiteX12" fmla="*/ 476483 w 577135"/>
                  <a:gd name="connsiteY12" fmla="*/ 621526 h 1000116"/>
                  <a:gd name="connsiteX13" fmla="*/ 421346 w 577135"/>
                  <a:gd name="connsiteY13" fmla="*/ 805346 h 1000116"/>
                  <a:gd name="connsiteX14" fmla="*/ 321052 w 577135"/>
                  <a:gd name="connsiteY14" fmla="*/ 975969 h 1000116"/>
                  <a:gd name="connsiteX15" fmla="*/ 145941 w 577135"/>
                  <a:gd name="connsiteY15" fmla="*/ 992107 h 1000116"/>
                  <a:gd name="connsiteX16" fmla="*/ 38282 w 577135"/>
                  <a:gd name="connsiteY16" fmla="*/ 910810 h 1000116"/>
                  <a:gd name="connsiteX17" fmla="*/ 828 w 577135"/>
                  <a:gd name="connsiteY17" fmla="*/ 801812 h 1000116"/>
                  <a:gd name="connsiteX18" fmla="*/ 169325 w 577135"/>
                  <a:gd name="connsiteY18" fmla="*/ 663942 h 1000116"/>
                  <a:gd name="connsiteX19" fmla="*/ 262815 w 577135"/>
                  <a:gd name="connsiteY19" fmla="*/ 534527 h 1000116"/>
                  <a:gd name="connsiteX0" fmla="*/ 262815 w 575046"/>
                  <a:gd name="connsiteY0" fmla="*/ 534527 h 1000116"/>
                  <a:gd name="connsiteX1" fmla="*/ 248720 w 575046"/>
                  <a:gd name="connsiteY1" fmla="*/ 399616 h 1000116"/>
                  <a:gd name="connsiteX2" fmla="*/ 200392 w 575046"/>
                  <a:gd name="connsiteY2" fmla="*/ 290432 h 1000116"/>
                  <a:gd name="connsiteX3" fmla="*/ 149592 w 575046"/>
                  <a:gd name="connsiteY3" fmla="*/ 197627 h 1000116"/>
                  <a:gd name="connsiteX4" fmla="*/ 111324 w 575046"/>
                  <a:gd name="connsiteY4" fmla="*/ 116378 h 1000116"/>
                  <a:gd name="connsiteX5" fmla="*/ 106314 w 575046"/>
                  <a:gd name="connsiteY5" fmla="*/ 32357 h 1000116"/>
                  <a:gd name="connsiteX6" fmla="*/ 218740 w 575046"/>
                  <a:gd name="connsiteY6" fmla="*/ 2376 h 1000116"/>
                  <a:gd name="connsiteX7" fmla="*/ 396409 w 575046"/>
                  <a:gd name="connsiteY7" fmla="*/ 88912 h 1000116"/>
                  <a:gd name="connsiteX8" fmla="*/ 534347 w 575046"/>
                  <a:gd name="connsiteY8" fmla="*/ 152850 h 1000116"/>
                  <a:gd name="connsiteX9" fmla="*/ 571009 w 575046"/>
                  <a:gd name="connsiteY9" fmla="*/ 234724 h 1000116"/>
                  <a:gd name="connsiteX10" fmla="*/ 571432 w 575046"/>
                  <a:gd name="connsiteY10" fmla="*/ 365301 h 1000116"/>
                  <a:gd name="connsiteX11" fmla="*/ 547139 w 575046"/>
                  <a:gd name="connsiteY11" fmla="*/ 483922 h 1000116"/>
                  <a:gd name="connsiteX12" fmla="*/ 476483 w 575046"/>
                  <a:gd name="connsiteY12" fmla="*/ 621526 h 1000116"/>
                  <a:gd name="connsiteX13" fmla="*/ 421346 w 575046"/>
                  <a:gd name="connsiteY13" fmla="*/ 805346 h 1000116"/>
                  <a:gd name="connsiteX14" fmla="*/ 321052 w 575046"/>
                  <a:gd name="connsiteY14" fmla="*/ 975969 h 1000116"/>
                  <a:gd name="connsiteX15" fmla="*/ 145941 w 575046"/>
                  <a:gd name="connsiteY15" fmla="*/ 992107 h 1000116"/>
                  <a:gd name="connsiteX16" fmla="*/ 38282 w 575046"/>
                  <a:gd name="connsiteY16" fmla="*/ 910810 h 1000116"/>
                  <a:gd name="connsiteX17" fmla="*/ 828 w 575046"/>
                  <a:gd name="connsiteY17" fmla="*/ 801812 h 1000116"/>
                  <a:gd name="connsiteX18" fmla="*/ 169325 w 575046"/>
                  <a:gd name="connsiteY18" fmla="*/ 663942 h 1000116"/>
                  <a:gd name="connsiteX19" fmla="*/ 262815 w 575046"/>
                  <a:gd name="connsiteY19" fmla="*/ 534527 h 1000116"/>
                  <a:gd name="connsiteX0" fmla="*/ 262815 w 575046"/>
                  <a:gd name="connsiteY0" fmla="*/ 534527 h 1000116"/>
                  <a:gd name="connsiteX1" fmla="*/ 248720 w 575046"/>
                  <a:gd name="connsiteY1" fmla="*/ 399616 h 1000116"/>
                  <a:gd name="connsiteX2" fmla="*/ 200392 w 575046"/>
                  <a:gd name="connsiteY2" fmla="*/ 290432 h 1000116"/>
                  <a:gd name="connsiteX3" fmla="*/ 149592 w 575046"/>
                  <a:gd name="connsiteY3" fmla="*/ 197627 h 1000116"/>
                  <a:gd name="connsiteX4" fmla="*/ 111324 w 575046"/>
                  <a:gd name="connsiteY4" fmla="*/ 116378 h 1000116"/>
                  <a:gd name="connsiteX5" fmla="*/ 106314 w 575046"/>
                  <a:gd name="connsiteY5" fmla="*/ 32357 h 1000116"/>
                  <a:gd name="connsiteX6" fmla="*/ 218740 w 575046"/>
                  <a:gd name="connsiteY6" fmla="*/ 2376 h 1000116"/>
                  <a:gd name="connsiteX7" fmla="*/ 396409 w 575046"/>
                  <a:gd name="connsiteY7" fmla="*/ 88912 h 1000116"/>
                  <a:gd name="connsiteX8" fmla="*/ 534347 w 575046"/>
                  <a:gd name="connsiteY8" fmla="*/ 152850 h 1000116"/>
                  <a:gd name="connsiteX9" fmla="*/ 571009 w 575046"/>
                  <a:gd name="connsiteY9" fmla="*/ 234724 h 1000116"/>
                  <a:gd name="connsiteX10" fmla="*/ 571432 w 575046"/>
                  <a:gd name="connsiteY10" fmla="*/ 365301 h 1000116"/>
                  <a:gd name="connsiteX11" fmla="*/ 547139 w 575046"/>
                  <a:gd name="connsiteY11" fmla="*/ 483922 h 1000116"/>
                  <a:gd name="connsiteX12" fmla="*/ 497707 w 575046"/>
                  <a:gd name="connsiteY12" fmla="*/ 632393 h 1000116"/>
                  <a:gd name="connsiteX13" fmla="*/ 421346 w 575046"/>
                  <a:gd name="connsiteY13" fmla="*/ 805346 h 1000116"/>
                  <a:gd name="connsiteX14" fmla="*/ 321052 w 575046"/>
                  <a:gd name="connsiteY14" fmla="*/ 975969 h 1000116"/>
                  <a:gd name="connsiteX15" fmla="*/ 145941 w 575046"/>
                  <a:gd name="connsiteY15" fmla="*/ 992107 h 1000116"/>
                  <a:gd name="connsiteX16" fmla="*/ 38282 w 575046"/>
                  <a:gd name="connsiteY16" fmla="*/ 910810 h 1000116"/>
                  <a:gd name="connsiteX17" fmla="*/ 828 w 575046"/>
                  <a:gd name="connsiteY17" fmla="*/ 801812 h 1000116"/>
                  <a:gd name="connsiteX18" fmla="*/ 169325 w 575046"/>
                  <a:gd name="connsiteY18" fmla="*/ 663942 h 1000116"/>
                  <a:gd name="connsiteX19" fmla="*/ 262815 w 575046"/>
                  <a:gd name="connsiteY19" fmla="*/ 534527 h 1000116"/>
                  <a:gd name="connsiteX0" fmla="*/ 262815 w 575046"/>
                  <a:gd name="connsiteY0" fmla="*/ 535057 h 1000646"/>
                  <a:gd name="connsiteX1" fmla="*/ 248720 w 575046"/>
                  <a:gd name="connsiteY1" fmla="*/ 400146 h 1000646"/>
                  <a:gd name="connsiteX2" fmla="*/ 200392 w 575046"/>
                  <a:gd name="connsiteY2" fmla="*/ 290962 h 1000646"/>
                  <a:gd name="connsiteX3" fmla="*/ 149592 w 575046"/>
                  <a:gd name="connsiteY3" fmla="*/ 198157 h 1000646"/>
                  <a:gd name="connsiteX4" fmla="*/ 104904 w 575046"/>
                  <a:gd name="connsiteY4" fmla="*/ 152806 h 1000646"/>
                  <a:gd name="connsiteX5" fmla="*/ 106314 w 575046"/>
                  <a:gd name="connsiteY5" fmla="*/ 32887 h 1000646"/>
                  <a:gd name="connsiteX6" fmla="*/ 218740 w 575046"/>
                  <a:gd name="connsiteY6" fmla="*/ 2906 h 1000646"/>
                  <a:gd name="connsiteX7" fmla="*/ 396409 w 575046"/>
                  <a:gd name="connsiteY7" fmla="*/ 89442 h 1000646"/>
                  <a:gd name="connsiteX8" fmla="*/ 534347 w 575046"/>
                  <a:gd name="connsiteY8" fmla="*/ 153380 h 1000646"/>
                  <a:gd name="connsiteX9" fmla="*/ 571009 w 575046"/>
                  <a:gd name="connsiteY9" fmla="*/ 235254 h 1000646"/>
                  <a:gd name="connsiteX10" fmla="*/ 571432 w 575046"/>
                  <a:gd name="connsiteY10" fmla="*/ 365831 h 1000646"/>
                  <a:gd name="connsiteX11" fmla="*/ 547139 w 575046"/>
                  <a:gd name="connsiteY11" fmla="*/ 484452 h 1000646"/>
                  <a:gd name="connsiteX12" fmla="*/ 497707 w 575046"/>
                  <a:gd name="connsiteY12" fmla="*/ 632923 h 1000646"/>
                  <a:gd name="connsiteX13" fmla="*/ 421346 w 575046"/>
                  <a:gd name="connsiteY13" fmla="*/ 805876 h 1000646"/>
                  <a:gd name="connsiteX14" fmla="*/ 321052 w 575046"/>
                  <a:gd name="connsiteY14" fmla="*/ 976499 h 1000646"/>
                  <a:gd name="connsiteX15" fmla="*/ 145941 w 575046"/>
                  <a:gd name="connsiteY15" fmla="*/ 992637 h 1000646"/>
                  <a:gd name="connsiteX16" fmla="*/ 38282 w 575046"/>
                  <a:gd name="connsiteY16" fmla="*/ 911340 h 1000646"/>
                  <a:gd name="connsiteX17" fmla="*/ 828 w 575046"/>
                  <a:gd name="connsiteY17" fmla="*/ 802342 h 1000646"/>
                  <a:gd name="connsiteX18" fmla="*/ 169325 w 575046"/>
                  <a:gd name="connsiteY18" fmla="*/ 664472 h 1000646"/>
                  <a:gd name="connsiteX19" fmla="*/ 262815 w 575046"/>
                  <a:gd name="connsiteY19" fmla="*/ 535057 h 1000646"/>
                  <a:gd name="connsiteX0" fmla="*/ 262815 w 575046"/>
                  <a:gd name="connsiteY0" fmla="*/ 535057 h 1000646"/>
                  <a:gd name="connsiteX1" fmla="*/ 248720 w 575046"/>
                  <a:gd name="connsiteY1" fmla="*/ 400146 h 1000646"/>
                  <a:gd name="connsiteX2" fmla="*/ 200392 w 575046"/>
                  <a:gd name="connsiteY2" fmla="*/ 290962 h 1000646"/>
                  <a:gd name="connsiteX3" fmla="*/ 136224 w 575046"/>
                  <a:gd name="connsiteY3" fmla="*/ 253718 h 1000646"/>
                  <a:gd name="connsiteX4" fmla="*/ 104904 w 575046"/>
                  <a:gd name="connsiteY4" fmla="*/ 152806 h 1000646"/>
                  <a:gd name="connsiteX5" fmla="*/ 106314 w 575046"/>
                  <a:gd name="connsiteY5" fmla="*/ 32887 h 1000646"/>
                  <a:gd name="connsiteX6" fmla="*/ 218740 w 575046"/>
                  <a:gd name="connsiteY6" fmla="*/ 2906 h 1000646"/>
                  <a:gd name="connsiteX7" fmla="*/ 396409 w 575046"/>
                  <a:gd name="connsiteY7" fmla="*/ 89442 h 1000646"/>
                  <a:gd name="connsiteX8" fmla="*/ 534347 w 575046"/>
                  <a:gd name="connsiteY8" fmla="*/ 153380 h 1000646"/>
                  <a:gd name="connsiteX9" fmla="*/ 571009 w 575046"/>
                  <a:gd name="connsiteY9" fmla="*/ 235254 h 1000646"/>
                  <a:gd name="connsiteX10" fmla="*/ 571432 w 575046"/>
                  <a:gd name="connsiteY10" fmla="*/ 365831 h 1000646"/>
                  <a:gd name="connsiteX11" fmla="*/ 547139 w 575046"/>
                  <a:gd name="connsiteY11" fmla="*/ 484452 h 1000646"/>
                  <a:gd name="connsiteX12" fmla="*/ 497707 w 575046"/>
                  <a:gd name="connsiteY12" fmla="*/ 632923 h 1000646"/>
                  <a:gd name="connsiteX13" fmla="*/ 421346 w 575046"/>
                  <a:gd name="connsiteY13" fmla="*/ 805876 h 1000646"/>
                  <a:gd name="connsiteX14" fmla="*/ 321052 w 575046"/>
                  <a:gd name="connsiteY14" fmla="*/ 976499 h 1000646"/>
                  <a:gd name="connsiteX15" fmla="*/ 145941 w 575046"/>
                  <a:gd name="connsiteY15" fmla="*/ 992637 h 1000646"/>
                  <a:gd name="connsiteX16" fmla="*/ 38282 w 575046"/>
                  <a:gd name="connsiteY16" fmla="*/ 911340 h 1000646"/>
                  <a:gd name="connsiteX17" fmla="*/ 828 w 575046"/>
                  <a:gd name="connsiteY17" fmla="*/ 802342 h 1000646"/>
                  <a:gd name="connsiteX18" fmla="*/ 169325 w 575046"/>
                  <a:gd name="connsiteY18" fmla="*/ 664472 h 1000646"/>
                  <a:gd name="connsiteX19" fmla="*/ 262815 w 575046"/>
                  <a:gd name="connsiteY19" fmla="*/ 535057 h 1000646"/>
                  <a:gd name="connsiteX0" fmla="*/ 262815 w 575046"/>
                  <a:gd name="connsiteY0" fmla="*/ 535057 h 1000646"/>
                  <a:gd name="connsiteX1" fmla="*/ 248720 w 575046"/>
                  <a:gd name="connsiteY1" fmla="*/ 400146 h 1000646"/>
                  <a:gd name="connsiteX2" fmla="*/ 190498 w 575046"/>
                  <a:gd name="connsiteY2" fmla="*/ 336690 h 1000646"/>
                  <a:gd name="connsiteX3" fmla="*/ 136224 w 575046"/>
                  <a:gd name="connsiteY3" fmla="*/ 253718 h 1000646"/>
                  <a:gd name="connsiteX4" fmla="*/ 104904 w 575046"/>
                  <a:gd name="connsiteY4" fmla="*/ 152806 h 1000646"/>
                  <a:gd name="connsiteX5" fmla="*/ 106314 w 575046"/>
                  <a:gd name="connsiteY5" fmla="*/ 32887 h 1000646"/>
                  <a:gd name="connsiteX6" fmla="*/ 218740 w 575046"/>
                  <a:gd name="connsiteY6" fmla="*/ 2906 h 1000646"/>
                  <a:gd name="connsiteX7" fmla="*/ 396409 w 575046"/>
                  <a:gd name="connsiteY7" fmla="*/ 89442 h 1000646"/>
                  <a:gd name="connsiteX8" fmla="*/ 534347 w 575046"/>
                  <a:gd name="connsiteY8" fmla="*/ 153380 h 1000646"/>
                  <a:gd name="connsiteX9" fmla="*/ 571009 w 575046"/>
                  <a:gd name="connsiteY9" fmla="*/ 235254 h 1000646"/>
                  <a:gd name="connsiteX10" fmla="*/ 571432 w 575046"/>
                  <a:gd name="connsiteY10" fmla="*/ 365831 h 1000646"/>
                  <a:gd name="connsiteX11" fmla="*/ 547139 w 575046"/>
                  <a:gd name="connsiteY11" fmla="*/ 484452 h 1000646"/>
                  <a:gd name="connsiteX12" fmla="*/ 497707 w 575046"/>
                  <a:gd name="connsiteY12" fmla="*/ 632923 h 1000646"/>
                  <a:gd name="connsiteX13" fmla="*/ 421346 w 575046"/>
                  <a:gd name="connsiteY13" fmla="*/ 805876 h 1000646"/>
                  <a:gd name="connsiteX14" fmla="*/ 321052 w 575046"/>
                  <a:gd name="connsiteY14" fmla="*/ 976499 h 1000646"/>
                  <a:gd name="connsiteX15" fmla="*/ 145941 w 575046"/>
                  <a:gd name="connsiteY15" fmla="*/ 992637 h 1000646"/>
                  <a:gd name="connsiteX16" fmla="*/ 38282 w 575046"/>
                  <a:gd name="connsiteY16" fmla="*/ 911340 h 1000646"/>
                  <a:gd name="connsiteX17" fmla="*/ 828 w 575046"/>
                  <a:gd name="connsiteY17" fmla="*/ 802342 h 1000646"/>
                  <a:gd name="connsiteX18" fmla="*/ 169325 w 575046"/>
                  <a:gd name="connsiteY18" fmla="*/ 664472 h 1000646"/>
                  <a:gd name="connsiteX19" fmla="*/ 262815 w 575046"/>
                  <a:gd name="connsiteY19" fmla="*/ 535057 h 1000646"/>
                  <a:gd name="connsiteX0" fmla="*/ 262815 w 575046"/>
                  <a:gd name="connsiteY0" fmla="*/ 535057 h 1000646"/>
                  <a:gd name="connsiteX1" fmla="*/ 245245 w 575046"/>
                  <a:gd name="connsiteY1" fmla="*/ 409978 h 1000646"/>
                  <a:gd name="connsiteX2" fmla="*/ 190498 w 575046"/>
                  <a:gd name="connsiteY2" fmla="*/ 336690 h 1000646"/>
                  <a:gd name="connsiteX3" fmla="*/ 136224 w 575046"/>
                  <a:gd name="connsiteY3" fmla="*/ 253718 h 1000646"/>
                  <a:gd name="connsiteX4" fmla="*/ 104904 w 575046"/>
                  <a:gd name="connsiteY4" fmla="*/ 152806 h 1000646"/>
                  <a:gd name="connsiteX5" fmla="*/ 106314 w 575046"/>
                  <a:gd name="connsiteY5" fmla="*/ 32887 h 1000646"/>
                  <a:gd name="connsiteX6" fmla="*/ 218740 w 575046"/>
                  <a:gd name="connsiteY6" fmla="*/ 2906 h 1000646"/>
                  <a:gd name="connsiteX7" fmla="*/ 396409 w 575046"/>
                  <a:gd name="connsiteY7" fmla="*/ 89442 h 1000646"/>
                  <a:gd name="connsiteX8" fmla="*/ 534347 w 575046"/>
                  <a:gd name="connsiteY8" fmla="*/ 153380 h 1000646"/>
                  <a:gd name="connsiteX9" fmla="*/ 571009 w 575046"/>
                  <a:gd name="connsiteY9" fmla="*/ 235254 h 1000646"/>
                  <a:gd name="connsiteX10" fmla="*/ 571432 w 575046"/>
                  <a:gd name="connsiteY10" fmla="*/ 365831 h 1000646"/>
                  <a:gd name="connsiteX11" fmla="*/ 547139 w 575046"/>
                  <a:gd name="connsiteY11" fmla="*/ 484452 h 1000646"/>
                  <a:gd name="connsiteX12" fmla="*/ 497707 w 575046"/>
                  <a:gd name="connsiteY12" fmla="*/ 632923 h 1000646"/>
                  <a:gd name="connsiteX13" fmla="*/ 421346 w 575046"/>
                  <a:gd name="connsiteY13" fmla="*/ 805876 h 1000646"/>
                  <a:gd name="connsiteX14" fmla="*/ 321052 w 575046"/>
                  <a:gd name="connsiteY14" fmla="*/ 976499 h 1000646"/>
                  <a:gd name="connsiteX15" fmla="*/ 145941 w 575046"/>
                  <a:gd name="connsiteY15" fmla="*/ 992637 h 1000646"/>
                  <a:gd name="connsiteX16" fmla="*/ 38282 w 575046"/>
                  <a:gd name="connsiteY16" fmla="*/ 911340 h 1000646"/>
                  <a:gd name="connsiteX17" fmla="*/ 828 w 575046"/>
                  <a:gd name="connsiteY17" fmla="*/ 802342 h 1000646"/>
                  <a:gd name="connsiteX18" fmla="*/ 169325 w 575046"/>
                  <a:gd name="connsiteY18" fmla="*/ 664472 h 1000646"/>
                  <a:gd name="connsiteX19" fmla="*/ 262815 w 575046"/>
                  <a:gd name="connsiteY19" fmla="*/ 535057 h 1000646"/>
                  <a:gd name="connsiteX0" fmla="*/ 296729 w 575046"/>
                  <a:gd name="connsiteY0" fmla="*/ 527747 h 1000646"/>
                  <a:gd name="connsiteX1" fmla="*/ 245245 w 575046"/>
                  <a:gd name="connsiteY1" fmla="*/ 409978 h 1000646"/>
                  <a:gd name="connsiteX2" fmla="*/ 190498 w 575046"/>
                  <a:gd name="connsiteY2" fmla="*/ 336690 h 1000646"/>
                  <a:gd name="connsiteX3" fmla="*/ 136224 w 575046"/>
                  <a:gd name="connsiteY3" fmla="*/ 253718 h 1000646"/>
                  <a:gd name="connsiteX4" fmla="*/ 104904 w 575046"/>
                  <a:gd name="connsiteY4" fmla="*/ 152806 h 1000646"/>
                  <a:gd name="connsiteX5" fmla="*/ 106314 w 575046"/>
                  <a:gd name="connsiteY5" fmla="*/ 32887 h 1000646"/>
                  <a:gd name="connsiteX6" fmla="*/ 218740 w 575046"/>
                  <a:gd name="connsiteY6" fmla="*/ 2906 h 1000646"/>
                  <a:gd name="connsiteX7" fmla="*/ 396409 w 575046"/>
                  <a:gd name="connsiteY7" fmla="*/ 89442 h 1000646"/>
                  <a:gd name="connsiteX8" fmla="*/ 534347 w 575046"/>
                  <a:gd name="connsiteY8" fmla="*/ 153380 h 1000646"/>
                  <a:gd name="connsiteX9" fmla="*/ 571009 w 575046"/>
                  <a:gd name="connsiteY9" fmla="*/ 235254 h 1000646"/>
                  <a:gd name="connsiteX10" fmla="*/ 571432 w 575046"/>
                  <a:gd name="connsiteY10" fmla="*/ 365831 h 1000646"/>
                  <a:gd name="connsiteX11" fmla="*/ 547139 w 575046"/>
                  <a:gd name="connsiteY11" fmla="*/ 484452 h 1000646"/>
                  <a:gd name="connsiteX12" fmla="*/ 497707 w 575046"/>
                  <a:gd name="connsiteY12" fmla="*/ 632923 h 1000646"/>
                  <a:gd name="connsiteX13" fmla="*/ 421346 w 575046"/>
                  <a:gd name="connsiteY13" fmla="*/ 805876 h 1000646"/>
                  <a:gd name="connsiteX14" fmla="*/ 321052 w 575046"/>
                  <a:gd name="connsiteY14" fmla="*/ 976499 h 1000646"/>
                  <a:gd name="connsiteX15" fmla="*/ 145941 w 575046"/>
                  <a:gd name="connsiteY15" fmla="*/ 992637 h 1000646"/>
                  <a:gd name="connsiteX16" fmla="*/ 38282 w 575046"/>
                  <a:gd name="connsiteY16" fmla="*/ 911340 h 1000646"/>
                  <a:gd name="connsiteX17" fmla="*/ 828 w 575046"/>
                  <a:gd name="connsiteY17" fmla="*/ 802342 h 1000646"/>
                  <a:gd name="connsiteX18" fmla="*/ 169325 w 575046"/>
                  <a:gd name="connsiteY18" fmla="*/ 664472 h 1000646"/>
                  <a:gd name="connsiteX19" fmla="*/ 296729 w 575046"/>
                  <a:gd name="connsiteY19" fmla="*/ 527747 h 1000646"/>
                  <a:gd name="connsiteX0" fmla="*/ 296729 w 575046"/>
                  <a:gd name="connsiteY0" fmla="*/ 527747 h 1000646"/>
                  <a:gd name="connsiteX1" fmla="*/ 245245 w 575046"/>
                  <a:gd name="connsiteY1" fmla="*/ 409978 h 1000646"/>
                  <a:gd name="connsiteX2" fmla="*/ 190498 w 575046"/>
                  <a:gd name="connsiteY2" fmla="*/ 336690 h 1000646"/>
                  <a:gd name="connsiteX3" fmla="*/ 136224 w 575046"/>
                  <a:gd name="connsiteY3" fmla="*/ 253718 h 1000646"/>
                  <a:gd name="connsiteX4" fmla="*/ 104904 w 575046"/>
                  <a:gd name="connsiteY4" fmla="*/ 152806 h 1000646"/>
                  <a:gd name="connsiteX5" fmla="*/ 106314 w 575046"/>
                  <a:gd name="connsiteY5" fmla="*/ 32887 h 1000646"/>
                  <a:gd name="connsiteX6" fmla="*/ 218740 w 575046"/>
                  <a:gd name="connsiteY6" fmla="*/ 2906 h 1000646"/>
                  <a:gd name="connsiteX7" fmla="*/ 396409 w 575046"/>
                  <a:gd name="connsiteY7" fmla="*/ 89442 h 1000646"/>
                  <a:gd name="connsiteX8" fmla="*/ 534347 w 575046"/>
                  <a:gd name="connsiteY8" fmla="*/ 153380 h 1000646"/>
                  <a:gd name="connsiteX9" fmla="*/ 571009 w 575046"/>
                  <a:gd name="connsiteY9" fmla="*/ 235254 h 1000646"/>
                  <a:gd name="connsiteX10" fmla="*/ 571432 w 575046"/>
                  <a:gd name="connsiteY10" fmla="*/ 365831 h 1000646"/>
                  <a:gd name="connsiteX11" fmla="*/ 547139 w 575046"/>
                  <a:gd name="connsiteY11" fmla="*/ 484452 h 1000646"/>
                  <a:gd name="connsiteX12" fmla="*/ 497707 w 575046"/>
                  <a:gd name="connsiteY12" fmla="*/ 632923 h 1000646"/>
                  <a:gd name="connsiteX13" fmla="*/ 421346 w 575046"/>
                  <a:gd name="connsiteY13" fmla="*/ 805876 h 1000646"/>
                  <a:gd name="connsiteX14" fmla="*/ 321052 w 575046"/>
                  <a:gd name="connsiteY14" fmla="*/ 976499 h 1000646"/>
                  <a:gd name="connsiteX15" fmla="*/ 145941 w 575046"/>
                  <a:gd name="connsiteY15" fmla="*/ 992637 h 1000646"/>
                  <a:gd name="connsiteX16" fmla="*/ 38282 w 575046"/>
                  <a:gd name="connsiteY16" fmla="*/ 911340 h 1000646"/>
                  <a:gd name="connsiteX17" fmla="*/ 828 w 575046"/>
                  <a:gd name="connsiteY17" fmla="*/ 802342 h 1000646"/>
                  <a:gd name="connsiteX18" fmla="*/ 223405 w 575046"/>
                  <a:gd name="connsiteY18" fmla="*/ 635559 h 1000646"/>
                  <a:gd name="connsiteX19" fmla="*/ 296729 w 575046"/>
                  <a:gd name="connsiteY19" fmla="*/ 527747 h 1000646"/>
                  <a:gd name="connsiteX0" fmla="*/ 296729 w 575046"/>
                  <a:gd name="connsiteY0" fmla="*/ 527747 h 1000646"/>
                  <a:gd name="connsiteX1" fmla="*/ 245245 w 575046"/>
                  <a:gd name="connsiteY1" fmla="*/ 409978 h 1000646"/>
                  <a:gd name="connsiteX2" fmla="*/ 253113 w 575046"/>
                  <a:gd name="connsiteY2" fmla="*/ 336818 h 1000646"/>
                  <a:gd name="connsiteX3" fmla="*/ 136224 w 575046"/>
                  <a:gd name="connsiteY3" fmla="*/ 253718 h 1000646"/>
                  <a:gd name="connsiteX4" fmla="*/ 104904 w 575046"/>
                  <a:gd name="connsiteY4" fmla="*/ 152806 h 1000646"/>
                  <a:gd name="connsiteX5" fmla="*/ 106314 w 575046"/>
                  <a:gd name="connsiteY5" fmla="*/ 32887 h 1000646"/>
                  <a:gd name="connsiteX6" fmla="*/ 218740 w 575046"/>
                  <a:gd name="connsiteY6" fmla="*/ 2906 h 1000646"/>
                  <a:gd name="connsiteX7" fmla="*/ 396409 w 575046"/>
                  <a:gd name="connsiteY7" fmla="*/ 89442 h 1000646"/>
                  <a:gd name="connsiteX8" fmla="*/ 534347 w 575046"/>
                  <a:gd name="connsiteY8" fmla="*/ 153380 h 1000646"/>
                  <a:gd name="connsiteX9" fmla="*/ 571009 w 575046"/>
                  <a:gd name="connsiteY9" fmla="*/ 235254 h 1000646"/>
                  <a:gd name="connsiteX10" fmla="*/ 571432 w 575046"/>
                  <a:gd name="connsiteY10" fmla="*/ 365831 h 1000646"/>
                  <a:gd name="connsiteX11" fmla="*/ 547139 w 575046"/>
                  <a:gd name="connsiteY11" fmla="*/ 484452 h 1000646"/>
                  <a:gd name="connsiteX12" fmla="*/ 497707 w 575046"/>
                  <a:gd name="connsiteY12" fmla="*/ 632923 h 1000646"/>
                  <a:gd name="connsiteX13" fmla="*/ 421346 w 575046"/>
                  <a:gd name="connsiteY13" fmla="*/ 805876 h 1000646"/>
                  <a:gd name="connsiteX14" fmla="*/ 321052 w 575046"/>
                  <a:gd name="connsiteY14" fmla="*/ 976499 h 1000646"/>
                  <a:gd name="connsiteX15" fmla="*/ 145941 w 575046"/>
                  <a:gd name="connsiteY15" fmla="*/ 992637 h 1000646"/>
                  <a:gd name="connsiteX16" fmla="*/ 38282 w 575046"/>
                  <a:gd name="connsiteY16" fmla="*/ 911340 h 1000646"/>
                  <a:gd name="connsiteX17" fmla="*/ 828 w 575046"/>
                  <a:gd name="connsiteY17" fmla="*/ 802342 h 1000646"/>
                  <a:gd name="connsiteX18" fmla="*/ 223405 w 575046"/>
                  <a:gd name="connsiteY18" fmla="*/ 635559 h 1000646"/>
                  <a:gd name="connsiteX19" fmla="*/ 296729 w 575046"/>
                  <a:gd name="connsiteY19" fmla="*/ 527747 h 1000646"/>
                  <a:gd name="connsiteX0" fmla="*/ 296729 w 575046"/>
                  <a:gd name="connsiteY0" fmla="*/ 527747 h 1000646"/>
                  <a:gd name="connsiteX1" fmla="*/ 331350 w 575046"/>
                  <a:gd name="connsiteY1" fmla="*/ 432292 h 1000646"/>
                  <a:gd name="connsiteX2" fmla="*/ 253113 w 575046"/>
                  <a:gd name="connsiteY2" fmla="*/ 336818 h 1000646"/>
                  <a:gd name="connsiteX3" fmla="*/ 136224 w 575046"/>
                  <a:gd name="connsiteY3" fmla="*/ 253718 h 1000646"/>
                  <a:gd name="connsiteX4" fmla="*/ 104904 w 575046"/>
                  <a:gd name="connsiteY4" fmla="*/ 152806 h 1000646"/>
                  <a:gd name="connsiteX5" fmla="*/ 106314 w 575046"/>
                  <a:gd name="connsiteY5" fmla="*/ 32887 h 1000646"/>
                  <a:gd name="connsiteX6" fmla="*/ 218740 w 575046"/>
                  <a:gd name="connsiteY6" fmla="*/ 2906 h 1000646"/>
                  <a:gd name="connsiteX7" fmla="*/ 396409 w 575046"/>
                  <a:gd name="connsiteY7" fmla="*/ 89442 h 1000646"/>
                  <a:gd name="connsiteX8" fmla="*/ 534347 w 575046"/>
                  <a:gd name="connsiteY8" fmla="*/ 153380 h 1000646"/>
                  <a:gd name="connsiteX9" fmla="*/ 571009 w 575046"/>
                  <a:gd name="connsiteY9" fmla="*/ 235254 h 1000646"/>
                  <a:gd name="connsiteX10" fmla="*/ 571432 w 575046"/>
                  <a:gd name="connsiteY10" fmla="*/ 365831 h 1000646"/>
                  <a:gd name="connsiteX11" fmla="*/ 547139 w 575046"/>
                  <a:gd name="connsiteY11" fmla="*/ 484452 h 1000646"/>
                  <a:gd name="connsiteX12" fmla="*/ 497707 w 575046"/>
                  <a:gd name="connsiteY12" fmla="*/ 632923 h 1000646"/>
                  <a:gd name="connsiteX13" fmla="*/ 421346 w 575046"/>
                  <a:gd name="connsiteY13" fmla="*/ 805876 h 1000646"/>
                  <a:gd name="connsiteX14" fmla="*/ 321052 w 575046"/>
                  <a:gd name="connsiteY14" fmla="*/ 976499 h 1000646"/>
                  <a:gd name="connsiteX15" fmla="*/ 145941 w 575046"/>
                  <a:gd name="connsiteY15" fmla="*/ 992637 h 1000646"/>
                  <a:gd name="connsiteX16" fmla="*/ 38282 w 575046"/>
                  <a:gd name="connsiteY16" fmla="*/ 911340 h 1000646"/>
                  <a:gd name="connsiteX17" fmla="*/ 828 w 575046"/>
                  <a:gd name="connsiteY17" fmla="*/ 802342 h 1000646"/>
                  <a:gd name="connsiteX18" fmla="*/ 223405 w 575046"/>
                  <a:gd name="connsiteY18" fmla="*/ 635559 h 1000646"/>
                  <a:gd name="connsiteX19" fmla="*/ 296729 w 575046"/>
                  <a:gd name="connsiteY19" fmla="*/ 527747 h 1000646"/>
                  <a:gd name="connsiteX0" fmla="*/ 329433 w 575046"/>
                  <a:gd name="connsiteY0" fmla="*/ 541588 h 1000646"/>
                  <a:gd name="connsiteX1" fmla="*/ 331350 w 575046"/>
                  <a:gd name="connsiteY1" fmla="*/ 432292 h 1000646"/>
                  <a:gd name="connsiteX2" fmla="*/ 253113 w 575046"/>
                  <a:gd name="connsiteY2" fmla="*/ 336818 h 1000646"/>
                  <a:gd name="connsiteX3" fmla="*/ 136224 w 575046"/>
                  <a:gd name="connsiteY3" fmla="*/ 253718 h 1000646"/>
                  <a:gd name="connsiteX4" fmla="*/ 104904 w 575046"/>
                  <a:gd name="connsiteY4" fmla="*/ 152806 h 1000646"/>
                  <a:gd name="connsiteX5" fmla="*/ 106314 w 575046"/>
                  <a:gd name="connsiteY5" fmla="*/ 32887 h 1000646"/>
                  <a:gd name="connsiteX6" fmla="*/ 218740 w 575046"/>
                  <a:gd name="connsiteY6" fmla="*/ 2906 h 1000646"/>
                  <a:gd name="connsiteX7" fmla="*/ 396409 w 575046"/>
                  <a:gd name="connsiteY7" fmla="*/ 89442 h 1000646"/>
                  <a:gd name="connsiteX8" fmla="*/ 534347 w 575046"/>
                  <a:gd name="connsiteY8" fmla="*/ 153380 h 1000646"/>
                  <a:gd name="connsiteX9" fmla="*/ 571009 w 575046"/>
                  <a:gd name="connsiteY9" fmla="*/ 235254 h 1000646"/>
                  <a:gd name="connsiteX10" fmla="*/ 571432 w 575046"/>
                  <a:gd name="connsiteY10" fmla="*/ 365831 h 1000646"/>
                  <a:gd name="connsiteX11" fmla="*/ 547139 w 575046"/>
                  <a:gd name="connsiteY11" fmla="*/ 484452 h 1000646"/>
                  <a:gd name="connsiteX12" fmla="*/ 497707 w 575046"/>
                  <a:gd name="connsiteY12" fmla="*/ 632923 h 1000646"/>
                  <a:gd name="connsiteX13" fmla="*/ 421346 w 575046"/>
                  <a:gd name="connsiteY13" fmla="*/ 805876 h 1000646"/>
                  <a:gd name="connsiteX14" fmla="*/ 321052 w 575046"/>
                  <a:gd name="connsiteY14" fmla="*/ 976499 h 1000646"/>
                  <a:gd name="connsiteX15" fmla="*/ 145941 w 575046"/>
                  <a:gd name="connsiteY15" fmla="*/ 992637 h 1000646"/>
                  <a:gd name="connsiteX16" fmla="*/ 38282 w 575046"/>
                  <a:gd name="connsiteY16" fmla="*/ 911340 h 1000646"/>
                  <a:gd name="connsiteX17" fmla="*/ 828 w 575046"/>
                  <a:gd name="connsiteY17" fmla="*/ 802342 h 1000646"/>
                  <a:gd name="connsiteX18" fmla="*/ 223405 w 575046"/>
                  <a:gd name="connsiteY18" fmla="*/ 635559 h 1000646"/>
                  <a:gd name="connsiteX19" fmla="*/ 329433 w 575046"/>
                  <a:gd name="connsiteY19" fmla="*/ 541588 h 1000646"/>
                  <a:gd name="connsiteX0" fmla="*/ 329433 w 575046"/>
                  <a:gd name="connsiteY0" fmla="*/ 541588 h 1000646"/>
                  <a:gd name="connsiteX1" fmla="*/ 331350 w 575046"/>
                  <a:gd name="connsiteY1" fmla="*/ 432292 h 1000646"/>
                  <a:gd name="connsiteX2" fmla="*/ 253113 w 575046"/>
                  <a:gd name="connsiteY2" fmla="*/ 336818 h 1000646"/>
                  <a:gd name="connsiteX3" fmla="*/ 136224 w 575046"/>
                  <a:gd name="connsiteY3" fmla="*/ 253718 h 1000646"/>
                  <a:gd name="connsiteX4" fmla="*/ 104904 w 575046"/>
                  <a:gd name="connsiteY4" fmla="*/ 152806 h 1000646"/>
                  <a:gd name="connsiteX5" fmla="*/ 106314 w 575046"/>
                  <a:gd name="connsiteY5" fmla="*/ 32887 h 1000646"/>
                  <a:gd name="connsiteX6" fmla="*/ 218740 w 575046"/>
                  <a:gd name="connsiteY6" fmla="*/ 2906 h 1000646"/>
                  <a:gd name="connsiteX7" fmla="*/ 396409 w 575046"/>
                  <a:gd name="connsiteY7" fmla="*/ 89442 h 1000646"/>
                  <a:gd name="connsiteX8" fmla="*/ 534347 w 575046"/>
                  <a:gd name="connsiteY8" fmla="*/ 153380 h 1000646"/>
                  <a:gd name="connsiteX9" fmla="*/ 571009 w 575046"/>
                  <a:gd name="connsiteY9" fmla="*/ 235254 h 1000646"/>
                  <a:gd name="connsiteX10" fmla="*/ 571432 w 575046"/>
                  <a:gd name="connsiteY10" fmla="*/ 365831 h 1000646"/>
                  <a:gd name="connsiteX11" fmla="*/ 547139 w 575046"/>
                  <a:gd name="connsiteY11" fmla="*/ 484452 h 1000646"/>
                  <a:gd name="connsiteX12" fmla="*/ 497707 w 575046"/>
                  <a:gd name="connsiteY12" fmla="*/ 632923 h 1000646"/>
                  <a:gd name="connsiteX13" fmla="*/ 421346 w 575046"/>
                  <a:gd name="connsiteY13" fmla="*/ 805876 h 1000646"/>
                  <a:gd name="connsiteX14" fmla="*/ 321052 w 575046"/>
                  <a:gd name="connsiteY14" fmla="*/ 976499 h 1000646"/>
                  <a:gd name="connsiteX15" fmla="*/ 145941 w 575046"/>
                  <a:gd name="connsiteY15" fmla="*/ 992637 h 1000646"/>
                  <a:gd name="connsiteX16" fmla="*/ 38282 w 575046"/>
                  <a:gd name="connsiteY16" fmla="*/ 911340 h 1000646"/>
                  <a:gd name="connsiteX17" fmla="*/ 828 w 575046"/>
                  <a:gd name="connsiteY17" fmla="*/ 802342 h 1000646"/>
                  <a:gd name="connsiteX18" fmla="*/ 252108 w 575046"/>
                  <a:gd name="connsiteY18" fmla="*/ 642997 h 1000646"/>
                  <a:gd name="connsiteX19" fmla="*/ 329433 w 575046"/>
                  <a:gd name="connsiteY19" fmla="*/ 541588 h 1000646"/>
                  <a:gd name="connsiteX0" fmla="*/ 329859 w 575472"/>
                  <a:gd name="connsiteY0" fmla="*/ 541588 h 1000646"/>
                  <a:gd name="connsiteX1" fmla="*/ 331776 w 575472"/>
                  <a:gd name="connsiteY1" fmla="*/ 432292 h 1000646"/>
                  <a:gd name="connsiteX2" fmla="*/ 253539 w 575472"/>
                  <a:gd name="connsiteY2" fmla="*/ 336818 h 1000646"/>
                  <a:gd name="connsiteX3" fmla="*/ 136650 w 575472"/>
                  <a:gd name="connsiteY3" fmla="*/ 253718 h 1000646"/>
                  <a:gd name="connsiteX4" fmla="*/ 105330 w 575472"/>
                  <a:gd name="connsiteY4" fmla="*/ 152806 h 1000646"/>
                  <a:gd name="connsiteX5" fmla="*/ 106740 w 575472"/>
                  <a:gd name="connsiteY5" fmla="*/ 32887 h 1000646"/>
                  <a:gd name="connsiteX6" fmla="*/ 219166 w 575472"/>
                  <a:gd name="connsiteY6" fmla="*/ 2906 h 1000646"/>
                  <a:gd name="connsiteX7" fmla="*/ 396835 w 575472"/>
                  <a:gd name="connsiteY7" fmla="*/ 89442 h 1000646"/>
                  <a:gd name="connsiteX8" fmla="*/ 534773 w 575472"/>
                  <a:gd name="connsiteY8" fmla="*/ 153380 h 1000646"/>
                  <a:gd name="connsiteX9" fmla="*/ 571435 w 575472"/>
                  <a:gd name="connsiteY9" fmla="*/ 235254 h 1000646"/>
                  <a:gd name="connsiteX10" fmla="*/ 571858 w 575472"/>
                  <a:gd name="connsiteY10" fmla="*/ 365831 h 1000646"/>
                  <a:gd name="connsiteX11" fmla="*/ 547565 w 575472"/>
                  <a:gd name="connsiteY11" fmla="*/ 484452 h 1000646"/>
                  <a:gd name="connsiteX12" fmla="*/ 498133 w 575472"/>
                  <a:gd name="connsiteY12" fmla="*/ 632923 h 1000646"/>
                  <a:gd name="connsiteX13" fmla="*/ 421772 w 575472"/>
                  <a:gd name="connsiteY13" fmla="*/ 805876 h 1000646"/>
                  <a:gd name="connsiteX14" fmla="*/ 321478 w 575472"/>
                  <a:gd name="connsiteY14" fmla="*/ 976499 h 1000646"/>
                  <a:gd name="connsiteX15" fmla="*/ 146367 w 575472"/>
                  <a:gd name="connsiteY15" fmla="*/ 992637 h 1000646"/>
                  <a:gd name="connsiteX16" fmla="*/ 38708 w 575472"/>
                  <a:gd name="connsiteY16" fmla="*/ 911340 h 1000646"/>
                  <a:gd name="connsiteX17" fmla="*/ 1254 w 575472"/>
                  <a:gd name="connsiteY17" fmla="*/ 802342 h 1000646"/>
                  <a:gd name="connsiteX18" fmla="*/ 97946 w 575472"/>
                  <a:gd name="connsiteY18" fmla="*/ 719572 h 1000646"/>
                  <a:gd name="connsiteX19" fmla="*/ 252534 w 575472"/>
                  <a:gd name="connsiteY19" fmla="*/ 642997 h 1000646"/>
                  <a:gd name="connsiteX20" fmla="*/ 329859 w 575472"/>
                  <a:gd name="connsiteY20" fmla="*/ 541588 h 1000646"/>
                  <a:gd name="connsiteX0" fmla="*/ 329859 w 575472"/>
                  <a:gd name="connsiteY0" fmla="*/ 541588 h 994082"/>
                  <a:gd name="connsiteX1" fmla="*/ 331776 w 575472"/>
                  <a:gd name="connsiteY1" fmla="*/ 432292 h 994082"/>
                  <a:gd name="connsiteX2" fmla="*/ 253539 w 575472"/>
                  <a:gd name="connsiteY2" fmla="*/ 336818 h 994082"/>
                  <a:gd name="connsiteX3" fmla="*/ 136650 w 575472"/>
                  <a:gd name="connsiteY3" fmla="*/ 253718 h 994082"/>
                  <a:gd name="connsiteX4" fmla="*/ 105330 w 575472"/>
                  <a:gd name="connsiteY4" fmla="*/ 152806 h 994082"/>
                  <a:gd name="connsiteX5" fmla="*/ 106740 w 575472"/>
                  <a:gd name="connsiteY5" fmla="*/ 32887 h 994082"/>
                  <a:gd name="connsiteX6" fmla="*/ 219166 w 575472"/>
                  <a:gd name="connsiteY6" fmla="*/ 2906 h 994082"/>
                  <a:gd name="connsiteX7" fmla="*/ 396835 w 575472"/>
                  <a:gd name="connsiteY7" fmla="*/ 89442 h 994082"/>
                  <a:gd name="connsiteX8" fmla="*/ 534773 w 575472"/>
                  <a:gd name="connsiteY8" fmla="*/ 153380 h 994082"/>
                  <a:gd name="connsiteX9" fmla="*/ 571435 w 575472"/>
                  <a:gd name="connsiteY9" fmla="*/ 235254 h 994082"/>
                  <a:gd name="connsiteX10" fmla="*/ 571858 w 575472"/>
                  <a:gd name="connsiteY10" fmla="*/ 365831 h 994082"/>
                  <a:gd name="connsiteX11" fmla="*/ 547565 w 575472"/>
                  <a:gd name="connsiteY11" fmla="*/ 484452 h 994082"/>
                  <a:gd name="connsiteX12" fmla="*/ 498133 w 575472"/>
                  <a:gd name="connsiteY12" fmla="*/ 632923 h 994082"/>
                  <a:gd name="connsiteX13" fmla="*/ 421772 w 575472"/>
                  <a:gd name="connsiteY13" fmla="*/ 805876 h 994082"/>
                  <a:gd name="connsiteX14" fmla="*/ 286508 w 575472"/>
                  <a:gd name="connsiteY14" fmla="*/ 951338 h 994082"/>
                  <a:gd name="connsiteX15" fmla="*/ 146367 w 575472"/>
                  <a:gd name="connsiteY15" fmla="*/ 992637 h 994082"/>
                  <a:gd name="connsiteX16" fmla="*/ 38708 w 575472"/>
                  <a:gd name="connsiteY16" fmla="*/ 911340 h 994082"/>
                  <a:gd name="connsiteX17" fmla="*/ 1254 w 575472"/>
                  <a:gd name="connsiteY17" fmla="*/ 802342 h 994082"/>
                  <a:gd name="connsiteX18" fmla="*/ 97946 w 575472"/>
                  <a:gd name="connsiteY18" fmla="*/ 719572 h 994082"/>
                  <a:gd name="connsiteX19" fmla="*/ 252534 w 575472"/>
                  <a:gd name="connsiteY19" fmla="*/ 642997 h 994082"/>
                  <a:gd name="connsiteX20" fmla="*/ 329859 w 575472"/>
                  <a:gd name="connsiteY20" fmla="*/ 541588 h 994082"/>
                  <a:gd name="connsiteX0" fmla="*/ 329672 w 575285"/>
                  <a:gd name="connsiteY0" fmla="*/ 541588 h 973485"/>
                  <a:gd name="connsiteX1" fmla="*/ 331589 w 575285"/>
                  <a:gd name="connsiteY1" fmla="*/ 432292 h 973485"/>
                  <a:gd name="connsiteX2" fmla="*/ 253352 w 575285"/>
                  <a:gd name="connsiteY2" fmla="*/ 336818 h 973485"/>
                  <a:gd name="connsiteX3" fmla="*/ 136463 w 575285"/>
                  <a:gd name="connsiteY3" fmla="*/ 253718 h 973485"/>
                  <a:gd name="connsiteX4" fmla="*/ 105143 w 575285"/>
                  <a:gd name="connsiteY4" fmla="*/ 152806 h 973485"/>
                  <a:gd name="connsiteX5" fmla="*/ 106553 w 575285"/>
                  <a:gd name="connsiteY5" fmla="*/ 32887 h 973485"/>
                  <a:gd name="connsiteX6" fmla="*/ 218979 w 575285"/>
                  <a:gd name="connsiteY6" fmla="*/ 2906 h 973485"/>
                  <a:gd name="connsiteX7" fmla="*/ 396648 w 575285"/>
                  <a:gd name="connsiteY7" fmla="*/ 89442 h 973485"/>
                  <a:gd name="connsiteX8" fmla="*/ 534586 w 575285"/>
                  <a:gd name="connsiteY8" fmla="*/ 153380 h 973485"/>
                  <a:gd name="connsiteX9" fmla="*/ 571248 w 575285"/>
                  <a:gd name="connsiteY9" fmla="*/ 235254 h 973485"/>
                  <a:gd name="connsiteX10" fmla="*/ 571671 w 575285"/>
                  <a:gd name="connsiteY10" fmla="*/ 365831 h 973485"/>
                  <a:gd name="connsiteX11" fmla="*/ 547378 w 575285"/>
                  <a:gd name="connsiteY11" fmla="*/ 484452 h 973485"/>
                  <a:gd name="connsiteX12" fmla="*/ 497946 w 575285"/>
                  <a:gd name="connsiteY12" fmla="*/ 632923 h 973485"/>
                  <a:gd name="connsiteX13" fmla="*/ 421585 w 575285"/>
                  <a:gd name="connsiteY13" fmla="*/ 805876 h 973485"/>
                  <a:gd name="connsiteX14" fmla="*/ 286321 w 575285"/>
                  <a:gd name="connsiteY14" fmla="*/ 951338 h 973485"/>
                  <a:gd name="connsiteX15" fmla="*/ 116950 w 575285"/>
                  <a:gd name="connsiteY15" fmla="*/ 968965 h 973485"/>
                  <a:gd name="connsiteX16" fmla="*/ 38521 w 575285"/>
                  <a:gd name="connsiteY16" fmla="*/ 911340 h 973485"/>
                  <a:gd name="connsiteX17" fmla="*/ 1067 w 575285"/>
                  <a:gd name="connsiteY17" fmla="*/ 802342 h 973485"/>
                  <a:gd name="connsiteX18" fmla="*/ 97759 w 575285"/>
                  <a:gd name="connsiteY18" fmla="*/ 719572 h 973485"/>
                  <a:gd name="connsiteX19" fmla="*/ 252347 w 575285"/>
                  <a:gd name="connsiteY19" fmla="*/ 642997 h 973485"/>
                  <a:gd name="connsiteX20" fmla="*/ 329672 w 575285"/>
                  <a:gd name="connsiteY20" fmla="*/ 541588 h 973485"/>
                  <a:gd name="connsiteX0" fmla="*/ 331277 w 576890"/>
                  <a:gd name="connsiteY0" fmla="*/ 541588 h 974640"/>
                  <a:gd name="connsiteX1" fmla="*/ 333194 w 576890"/>
                  <a:gd name="connsiteY1" fmla="*/ 432292 h 974640"/>
                  <a:gd name="connsiteX2" fmla="*/ 254957 w 576890"/>
                  <a:gd name="connsiteY2" fmla="*/ 336818 h 974640"/>
                  <a:gd name="connsiteX3" fmla="*/ 138068 w 576890"/>
                  <a:gd name="connsiteY3" fmla="*/ 253718 h 974640"/>
                  <a:gd name="connsiteX4" fmla="*/ 106748 w 576890"/>
                  <a:gd name="connsiteY4" fmla="*/ 152806 h 974640"/>
                  <a:gd name="connsiteX5" fmla="*/ 108158 w 576890"/>
                  <a:gd name="connsiteY5" fmla="*/ 32887 h 974640"/>
                  <a:gd name="connsiteX6" fmla="*/ 220584 w 576890"/>
                  <a:gd name="connsiteY6" fmla="*/ 2906 h 974640"/>
                  <a:gd name="connsiteX7" fmla="*/ 398253 w 576890"/>
                  <a:gd name="connsiteY7" fmla="*/ 89442 h 974640"/>
                  <a:gd name="connsiteX8" fmla="*/ 536191 w 576890"/>
                  <a:gd name="connsiteY8" fmla="*/ 153380 h 974640"/>
                  <a:gd name="connsiteX9" fmla="*/ 572853 w 576890"/>
                  <a:gd name="connsiteY9" fmla="*/ 235254 h 974640"/>
                  <a:gd name="connsiteX10" fmla="*/ 573276 w 576890"/>
                  <a:gd name="connsiteY10" fmla="*/ 365831 h 974640"/>
                  <a:gd name="connsiteX11" fmla="*/ 548983 w 576890"/>
                  <a:gd name="connsiteY11" fmla="*/ 484452 h 974640"/>
                  <a:gd name="connsiteX12" fmla="*/ 499551 w 576890"/>
                  <a:gd name="connsiteY12" fmla="*/ 632923 h 974640"/>
                  <a:gd name="connsiteX13" fmla="*/ 423190 w 576890"/>
                  <a:gd name="connsiteY13" fmla="*/ 805876 h 974640"/>
                  <a:gd name="connsiteX14" fmla="*/ 287926 w 576890"/>
                  <a:gd name="connsiteY14" fmla="*/ 951338 h 974640"/>
                  <a:gd name="connsiteX15" fmla="*/ 118555 w 576890"/>
                  <a:gd name="connsiteY15" fmla="*/ 968965 h 974640"/>
                  <a:gd name="connsiteX16" fmla="*/ 20638 w 576890"/>
                  <a:gd name="connsiteY16" fmla="*/ 895558 h 974640"/>
                  <a:gd name="connsiteX17" fmla="*/ 2672 w 576890"/>
                  <a:gd name="connsiteY17" fmla="*/ 802342 h 974640"/>
                  <a:gd name="connsiteX18" fmla="*/ 99364 w 576890"/>
                  <a:gd name="connsiteY18" fmla="*/ 719572 h 974640"/>
                  <a:gd name="connsiteX19" fmla="*/ 253952 w 576890"/>
                  <a:gd name="connsiteY19" fmla="*/ 642997 h 974640"/>
                  <a:gd name="connsiteX20" fmla="*/ 331277 w 576890"/>
                  <a:gd name="connsiteY20" fmla="*/ 541588 h 974640"/>
                  <a:gd name="connsiteX0" fmla="*/ 354842 w 600455"/>
                  <a:gd name="connsiteY0" fmla="*/ 541588 h 974640"/>
                  <a:gd name="connsiteX1" fmla="*/ 356759 w 600455"/>
                  <a:gd name="connsiteY1" fmla="*/ 432292 h 974640"/>
                  <a:gd name="connsiteX2" fmla="*/ 278522 w 600455"/>
                  <a:gd name="connsiteY2" fmla="*/ 336818 h 974640"/>
                  <a:gd name="connsiteX3" fmla="*/ 161633 w 600455"/>
                  <a:gd name="connsiteY3" fmla="*/ 253718 h 974640"/>
                  <a:gd name="connsiteX4" fmla="*/ 130313 w 600455"/>
                  <a:gd name="connsiteY4" fmla="*/ 152806 h 974640"/>
                  <a:gd name="connsiteX5" fmla="*/ 131723 w 600455"/>
                  <a:gd name="connsiteY5" fmla="*/ 32887 h 974640"/>
                  <a:gd name="connsiteX6" fmla="*/ 244149 w 600455"/>
                  <a:gd name="connsiteY6" fmla="*/ 2906 h 974640"/>
                  <a:gd name="connsiteX7" fmla="*/ 421818 w 600455"/>
                  <a:gd name="connsiteY7" fmla="*/ 89442 h 974640"/>
                  <a:gd name="connsiteX8" fmla="*/ 559756 w 600455"/>
                  <a:gd name="connsiteY8" fmla="*/ 153380 h 974640"/>
                  <a:gd name="connsiteX9" fmla="*/ 596418 w 600455"/>
                  <a:gd name="connsiteY9" fmla="*/ 235254 h 974640"/>
                  <a:gd name="connsiteX10" fmla="*/ 596841 w 600455"/>
                  <a:gd name="connsiteY10" fmla="*/ 365831 h 974640"/>
                  <a:gd name="connsiteX11" fmla="*/ 572548 w 600455"/>
                  <a:gd name="connsiteY11" fmla="*/ 484452 h 974640"/>
                  <a:gd name="connsiteX12" fmla="*/ 523116 w 600455"/>
                  <a:gd name="connsiteY12" fmla="*/ 632923 h 974640"/>
                  <a:gd name="connsiteX13" fmla="*/ 446755 w 600455"/>
                  <a:gd name="connsiteY13" fmla="*/ 805876 h 974640"/>
                  <a:gd name="connsiteX14" fmla="*/ 311491 w 600455"/>
                  <a:gd name="connsiteY14" fmla="*/ 951338 h 974640"/>
                  <a:gd name="connsiteX15" fmla="*/ 142120 w 600455"/>
                  <a:gd name="connsiteY15" fmla="*/ 968965 h 974640"/>
                  <a:gd name="connsiteX16" fmla="*/ 44203 w 600455"/>
                  <a:gd name="connsiteY16" fmla="*/ 895558 h 974640"/>
                  <a:gd name="connsiteX17" fmla="*/ 1010 w 600455"/>
                  <a:gd name="connsiteY17" fmla="*/ 785072 h 974640"/>
                  <a:gd name="connsiteX18" fmla="*/ 122929 w 600455"/>
                  <a:gd name="connsiteY18" fmla="*/ 719572 h 974640"/>
                  <a:gd name="connsiteX19" fmla="*/ 277517 w 600455"/>
                  <a:gd name="connsiteY19" fmla="*/ 642997 h 974640"/>
                  <a:gd name="connsiteX20" fmla="*/ 354842 w 600455"/>
                  <a:gd name="connsiteY20" fmla="*/ 541588 h 974640"/>
                  <a:gd name="connsiteX0" fmla="*/ 354842 w 600455"/>
                  <a:gd name="connsiteY0" fmla="*/ 541588 h 974640"/>
                  <a:gd name="connsiteX1" fmla="*/ 356759 w 600455"/>
                  <a:gd name="connsiteY1" fmla="*/ 432292 h 974640"/>
                  <a:gd name="connsiteX2" fmla="*/ 278522 w 600455"/>
                  <a:gd name="connsiteY2" fmla="*/ 336818 h 974640"/>
                  <a:gd name="connsiteX3" fmla="*/ 161633 w 600455"/>
                  <a:gd name="connsiteY3" fmla="*/ 253718 h 974640"/>
                  <a:gd name="connsiteX4" fmla="*/ 130313 w 600455"/>
                  <a:gd name="connsiteY4" fmla="*/ 152806 h 974640"/>
                  <a:gd name="connsiteX5" fmla="*/ 131723 w 600455"/>
                  <a:gd name="connsiteY5" fmla="*/ 32887 h 974640"/>
                  <a:gd name="connsiteX6" fmla="*/ 244149 w 600455"/>
                  <a:gd name="connsiteY6" fmla="*/ 2906 h 974640"/>
                  <a:gd name="connsiteX7" fmla="*/ 421818 w 600455"/>
                  <a:gd name="connsiteY7" fmla="*/ 89442 h 974640"/>
                  <a:gd name="connsiteX8" fmla="*/ 559756 w 600455"/>
                  <a:gd name="connsiteY8" fmla="*/ 153380 h 974640"/>
                  <a:gd name="connsiteX9" fmla="*/ 596418 w 600455"/>
                  <a:gd name="connsiteY9" fmla="*/ 235254 h 974640"/>
                  <a:gd name="connsiteX10" fmla="*/ 596841 w 600455"/>
                  <a:gd name="connsiteY10" fmla="*/ 365831 h 974640"/>
                  <a:gd name="connsiteX11" fmla="*/ 572548 w 600455"/>
                  <a:gd name="connsiteY11" fmla="*/ 484452 h 974640"/>
                  <a:gd name="connsiteX12" fmla="*/ 523116 w 600455"/>
                  <a:gd name="connsiteY12" fmla="*/ 632923 h 974640"/>
                  <a:gd name="connsiteX13" fmla="*/ 446755 w 600455"/>
                  <a:gd name="connsiteY13" fmla="*/ 805876 h 974640"/>
                  <a:gd name="connsiteX14" fmla="*/ 311491 w 600455"/>
                  <a:gd name="connsiteY14" fmla="*/ 951338 h 974640"/>
                  <a:gd name="connsiteX15" fmla="*/ 142120 w 600455"/>
                  <a:gd name="connsiteY15" fmla="*/ 968965 h 974640"/>
                  <a:gd name="connsiteX16" fmla="*/ 44203 w 600455"/>
                  <a:gd name="connsiteY16" fmla="*/ 895558 h 974640"/>
                  <a:gd name="connsiteX17" fmla="*/ 1010 w 600455"/>
                  <a:gd name="connsiteY17" fmla="*/ 785072 h 974640"/>
                  <a:gd name="connsiteX18" fmla="*/ 93698 w 600455"/>
                  <a:gd name="connsiteY18" fmla="*/ 695900 h 974640"/>
                  <a:gd name="connsiteX19" fmla="*/ 277517 w 600455"/>
                  <a:gd name="connsiteY19" fmla="*/ 642997 h 974640"/>
                  <a:gd name="connsiteX20" fmla="*/ 354842 w 600455"/>
                  <a:gd name="connsiteY20" fmla="*/ 541588 h 974640"/>
                  <a:gd name="connsiteX0" fmla="*/ 354842 w 600455"/>
                  <a:gd name="connsiteY0" fmla="*/ 541588 h 969138"/>
                  <a:gd name="connsiteX1" fmla="*/ 356759 w 600455"/>
                  <a:gd name="connsiteY1" fmla="*/ 432292 h 969138"/>
                  <a:gd name="connsiteX2" fmla="*/ 278522 w 600455"/>
                  <a:gd name="connsiteY2" fmla="*/ 336818 h 969138"/>
                  <a:gd name="connsiteX3" fmla="*/ 161633 w 600455"/>
                  <a:gd name="connsiteY3" fmla="*/ 253718 h 969138"/>
                  <a:gd name="connsiteX4" fmla="*/ 130313 w 600455"/>
                  <a:gd name="connsiteY4" fmla="*/ 152806 h 969138"/>
                  <a:gd name="connsiteX5" fmla="*/ 131723 w 600455"/>
                  <a:gd name="connsiteY5" fmla="*/ 32887 h 969138"/>
                  <a:gd name="connsiteX6" fmla="*/ 244149 w 600455"/>
                  <a:gd name="connsiteY6" fmla="*/ 2906 h 969138"/>
                  <a:gd name="connsiteX7" fmla="*/ 421818 w 600455"/>
                  <a:gd name="connsiteY7" fmla="*/ 89442 h 969138"/>
                  <a:gd name="connsiteX8" fmla="*/ 559756 w 600455"/>
                  <a:gd name="connsiteY8" fmla="*/ 153380 h 969138"/>
                  <a:gd name="connsiteX9" fmla="*/ 596418 w 600455"/>
                  <a:gd name="connsiteY9" fmla="*/ 235254 h 969138"/>
                  <a:gd name="connsiteX10" fmla="*/ 596841 w 600455"/>
                  <a:gd name="connsiteY10" fmla="*/ 365831 h 969138"/>
                  <a:gd name="connsiteX11" fmla="*/ 572548 w 600455"/>
                  <a:gd name="connsiteY11" fmla="*/ 484452 h 969138"/>
                  <a:gd name="connsiteX12" fmla="*/ 523116 w 600455"/>
                  <a:gd name="connsiteY12" fmla="*/ 632923 h 969138"/>
                  <a:gd name="connsiteX13" fmla="*/ 446755 w 600455"/>
                  <a:gd name="connsiteY13" fmla="*/ 805876 h 969138"/>
                  <a:gd name="connsiteX14" fmla="*/ 306430 w 600455"/>
                  <a:gd name="connsiteY14" fmla="*/ 912465 h 969138"/>
                  <a:gd name="connsiteX15" fmla="*/ 142120 w 600455"/>
                  <a:gd name="connsiteY15" fmla="*/ 968965 h 969138"/>
                  <a:gd name="connsiteX16" fmla="*/ 44203 w 600455"/>
                  <a:gd name="connsiteY16" fmla="*/ 895558 h 969138"/>
                  <a:gd name="connsiteX17" fmla="*/ 1010 w 600455"/>
                  <a:gd name="connsiteY17" fmla="*/ 785072 h 969138"/>
                  <a:gd name="connsiteX18" fmla="*/ 93698 w 600455"/>
                  <a:gd name="connsiteY18" fmla="*/ 695900 h 969138"/>
                  <a:gd name="connsiteX19" fmla="*/ 277517 w 600455"/>
                  <a:gd name="connsiteY19" fmla="*/ 642997 h 969138"/>
                  <a:gd name="connsiteX20" fmla="*/ 354842 w 600455"/>
                  <a:gd name="connsiteY20" fmla="*/ 541588 h 969138"/>
                  <a:gd name="connsiteX0" fmla="*/ 354842 w 600455"/>
                  <a:gd name="connsiteY0" fmla="*/ 541588 h 969168"/>
                  <a:gd name="connsiteX1" fmla="*/ 356759 w 600455"/>
                  <a:gd name="connsiteY1" fmla="*/ 432292 h 969168"/>
                  <a:gd name="connsiteX2" fmla="*/ 278522 w 600455"/>
                  <a:gd name="connsiteY2" fmla="*/ 336818 h 969168"/>
                  <a:gd name="connsiteX3" fmla="*/ 161633 w 600455"/>
                  <a:gd name="connsiteY3" fmla="*/ 253718 h 969168"/>
                  <a:gd name="connsiteX4" fmla="*/ 130313 w 600455"/>
                  <a:gd name="connsiteY4" fmla="*/ 152806 h 969168"/>
                  <a:gd name="connsiteX5" fmla="*/ 131723 w 600455"/>
                  <a:gd name="connsiteY5" fmla="*/ 32887 h 969168"/>
                  <a:gd name="connsiteX6" fmla="*/ 244149 w 600455"/>
                  <a:gd name="connsiteY6" fmla="*/ 2906 h 969168"/>
                  <a:gd name="connsiteX7" fmla="*/ 421818 w 600455"/>
                  <a:gd name="connsiteY7" fmla="*/ 89442 h 969168"/>
                  <a:gd name="connsiteX8" fmla="*/ 559756 w 600455"/>
                  <a:gd name="connsiteY8" fmla="*/ 153380 h 969168"/>
                  <a:gd name="connsiteX9" fmla="*/ 596418 w 600455"/>
                  <a:gd name="connsiteY9" fmla="*/ 235254 h 969168"/>
                  <a:gd name="connsiteX10" fmla="*/ 596841 w 600455"/>
                  <a:gd name="connsiteY10" fmla="*/ 365831 h 969168"/>
                  <a:gd name="connsiteX11" fmla="*/ 572548 w 600455"/>
                  <a:gd name="connsiteY11" fmla="*/ 484452 h 969168"/>
                  <a:gd name="connsiteX12" fmla="*/ 523116 w 600455"/>
                  <a:gd name="connsiteY12" fmla="*/ 632923 h 969168"/>
                  <a:gd name="connsiteX13" fmla="*/ 426739 w 600455"/>
                  <a:gd name="connsiteY13" fmla="*/ 773859 h 969168"/>
                  <a:gd name="connsiteX14" fmla="*/ 306430 w 600455"/>
                  <a:gd name="connsiteY14" fmla="*/ 912465 h 969168"/>
                  <a:gd name="connsiteX15" fmla="*/ 142120 w 600455"/>
                  <a:gd name="connsiteY15" fmla="*/ 968965 h 969168"/>
                  <a:gd name="connsiteX16" fmla="*/ 44203 w 600455"/>
                  <a:gd name="connsiteY16" fmla="*/ 895558 h 969168"/>
                  <a:gd name="connsiteX17" fmla="*/ 1010 w 600455"/>
                  <a:gd name="connsiteY17" fmla="*/ 785072 h 969168"/>
                  <a:gd name="connsiteX18" fmla="*/ 93698 w 600455"/>
                  <a:gd name="connsiteY18" fmla="*/ 695900 h 969168"/>
                  <a:gd name="connsiteX19" fmla="*/ 277517 w 600455"/>
                  <a:gd name="connsiteY19" fmla="*/ 642997 h 969168"/>
                  <a:gd name="connsiteX20" fmla="*/ 354842 w 600455"/>
                  <a:gd name="connsiteY20" fmla="*/ 541588 h 969168"/>
                  <a:gd name="connsiteX0" fmla="*/ 354842 w 600455"/>
                  <a:gd name="connsiteY0" fmla="*/ 541588 h 969168"/>
                  <a:gd name="connsiteX1" fmla="*/ 356759 w 600455"/>
                  <a:gd name="connsiteY1" fmla="*/ 432292 h 969168"/>
                  <a:gd name="connsiteX2" fmla="*/ 278522 w 600455"/>
                  <a:gd name="connsiteY2" fmla="*/ 336818 h 969168"/>
                  <a:gd name="connsiteX3" fmla="*/ 161633 w 600455"/>
                  <a:gd name="connsiteY3" fmla="*/ 253718 h 969168"/>
                  <a:gd name="connsiteX4" fmla="*/ 130313 w 600455"/>
                  <a:gd name="connsiteY4" fmla="*/ 152806 h 969168"/>
                  <a:gd name="connsiteX5" fmla="*/ 131723 w 600455"/>
                  <a:gd name="connsiteY5" fmla="*/ 32887 h 969168"/>
                  <a:gd name="connsiteX6" fmla="*/ 244149 w 600455"/>
                  <a:gd name="connsiteY6" fmla="*/ 2906 h 969168"/>
                  <a:gd name="connsiteX7" fmla="*/ 421818 w 600455"/>
                  <a:gd name="connsiteY7" fmla="*/ 89442 h 969168"/>
                  <a:gd name="connsiteX8" fmla="*/ 559756 w 600455"/>
                  <a:gd name="connsiteY8" fmla="*/ 153380 h 969168"/>
                  <a:gd name="connsiteX9" fmla="*/ 596418 w 600455"/>
                  <a:gd name="connsiteY9" fmla="*/ 235254 h 969168"/>
                  <a:gd name="connsiteX10" fmla="*/ 596841 w 600455"/>
                  <a:gd name="connsiteY10" fmla="*/ 365831 h 969168"/>
                  <a:gd name="connsiteX11" fmla="*/ 572548 w 600455"/>
                  <a:gd name="connsiteY11" fmla="*/ 484452 h 969168"/>
                  <a:gd name="connsiteX12" fmla="*/ 505894 w 600455"/>
                  <a:gd name="connsiteY12" fmla="*/ 628460 h 969168"/>
                  <a:gd name="connsiteX13" fmla="*/ 426739 w 600455"/>
                  <a:gd name="connsiteY13" fmla="*/ 773859 h 969168"/>
                  <a:gd name="connsiteX14" fmla="*/ 306430 w 600455"/>
                  <a:gd name="connsiteY14" fmla="*/ 912465 h 969168"/>
                  <a:gd name="connsiteX15" fmla="*/ 142120 w 600455"/>
                  <a:gd name="connsiteY15" fmla="*/ 968965 h 969168"/>
                  <a:gd name="connsiteX16" fmla="*/ 44203 w 600455"/>
                  <a:gd name="connsiteY16" fmla="*/ 895558 h 969168"/>
                  <a:gd name="connsiteX17" fmla="*/ 1010 w 600455"/>
                  <a:gd name="connsiteY17" fmla="*/ 785072 h 969168"/>
                  <a:gd name="connsiteX18" fmla="*/ 93698 w 600455"/>
                  <a:gd name="connsiteY18" fmla="*/ 695900 h 969168"/>
                  <a:gd name="connsiteX19" fmla="*/ 277517 w 600455"/>
                  <a:gd name="connsiteY19" fmla="*/ 642997 h 969168"/>
                  <a:gd name="connsiteX20" fmla="*/ 354842 w 600455"/>
                  <a:gd name="connsiteY20" fmla="*/ 541588 h 969168"/>
                  <a:gd name="connsiteX0" fmla="*/ 354842 w 599235"/>
                  <a:gd name="connsiteY0" fmla="*/ 541588 h 969168"/>
                  <a:gd name="connsiteX1" fmla="*/ 356759 w 599235"/>
                  <a:gd name="connsiteY1" fmla="*/ 432292 h 969168"/>
                  <a:gd name="connsiteX2" fmla="*/ 278522 w 599235"/>
                  <a:gd name="connsiteY2" fmla="*/ 336818 h 969168"/>
                  <a:gd name="connsiteX3" fmla="*/ 161633 w 599235"/>
                  <a:gd name="connsiteY3" fmla="*/ 253718 h 969168"/>
                  <a:gd name="connsiteX4" fmla="*/ 130313 w 599235"/>
                  <a:gd name="connsiteY4" fmla="*/ 152806 h 969168"/>
                  <a:gd name="connsiteX5" fmla="*/ 131723 w 599235"/>
                  <a:gd name="connsiteY5" fmla="*/ 32887 h 969168"/>
                  <a:gd name="connsiteX6" fmla="*/ 244149 w 599235"/>
                  <a:gd name="connsiteY6" fmla="*/ 2906 h 969168"/>
                  <a:gd name="connsiteX7" fmla="*/ 421818 w 599235"/>
                  <a:gd name="connsiteY7" fmla="*/ 89442 h 969168"/>
                  <a:gd name="connsiteX8" fmla="*/ 559756 w 599235"/>
                  <a:gd name="connsiteY8" fmla="*/ 153380 h 969168"/>
                  <a:gd name="connsiteX9" fmla="*/ 596418 w 599235"/>
                  <a:gd name="connsiteY9" fmla="*/ 235254 h 969168"/>
                  <a:gd name="connsiteX10" fmla="*/ 594047 w 599235"/>
                  <a:gd name="connsiteY10" fmla="*/ 338277 h 969168"/>
                  <a:gd name="connsiteX11" fmla="*/ 572548 w 599235"/>
                  <a:gd name="connsiteY11" fmla="*/ 484452 h 969168"/>
                  <a:gd name="connsiteX12" fmla="*/ 505894 w 599235"/>
                  <a:gd name="connsiteY12" fmla="*/ 628460 h 969168"/>
                  <a:gd name="connsiteX13" fmla="*/ 426739 w 599235"/>
                  <a:gd name="connsiteY13" fmla="*/ 773859 h 969168"/>
                  <a:gd name="connsiteX14" fmla="*/ 306430 w 599235"/>
                  <a:gd name="connsiteY14" fmla="*/ 912465 h 969168"/>
                  <a:gd name="connsiteX15" fmla="*/ 142120 w 599235"/>
                  <a:gd name="connsiteY15" fmla="*/ 968965 h 969168"/>
                  <a:gd name="connsiteX16" fmla="*/ 44203 w 599235"/>
                  <a:gd name="connsiteY16" fmla="*/ 895558 h 969168"/>
                  <a:gd name="connsiteX17" fmla="*/ 1010 w 599235"/>
                  <a:gd name="connsiteY17" fmla="*/ 785072 h 969168"/>
                  <a:gd name="connsiteX18" fmla="*/ 93698 w 599235"/>
                  <a:gd name="connsiteY18" fmla="*/ 695900 h 969168"/>
                  <a:gd name="connsiteX19" fmla="*/ 277517 w 599235"/>
                  <a:gd name="connsiteY19" fmla="*/ 642997 h 969168"/>
                  <a:gd name="connsiteX20" fmla="*/ 354842 w 599235"/>
                  <a:gd name="connsiteY20" fmla="*/ 541588 h 969168"/>
                  <a:gd name="connsiteX0" fmla="*/ 354842 w 599235"/>
                  <a:gd name="connsiteY0" fmla="*/ 541588 h 969168"/>
                  <a:gd name="connsiteX1" fmla="*/ 356759 w 599235"/>
                  <a:gd name="connsiteY1" fmla="*/ 432292 h 969168"/>
                  <a:gd name="connsiteX2" fmla="*/ 278522 w 599235"/>
                  <a:gd name="connsiteY2" fmla="*/ 336818 h 969168"/>
                  <a:gd name="connsiteX3" fmla="*/ 161633 w 599235"/>
                  <a:gd name="connsiteY3" fmla="*/ 253718 h 969168"/>
                  <a:gd name="connsiteX4" fmla="*/ 130313 w 599235"/>
                  <a:gd name="connsiteY4" fmla="*/ 152806 h 969168"/>
                  <a:gd name="connsiteX5" fmla="*/ 131723 w 599235"/>
                  <a:gd name="connsiteY5" fmla="*/ 32887 h 969168"/>
                  <a:gd name="connsiteX6" fmla="*/ 244149 w 599235"/>
                  <a:gd name="connsiteY6" fmla="*/ 2906 h 969168"/>
                  <a:gd name="connsiteX7" fmla="*/ 421818 w 599235"/>
                  <a:gd name="connsiteY7" fmla="*/ 89442 h 969168"/>
                  <a:gd name="connsiteX8" fmla="*/ 559756 w 599235"/>
                  <a:gd name="connsiteY8" fmla="*/ 153380 h 969168"/>
                  <a:gd name="connsiteX9" fmla="*/ 596418 w 599235"/>
                  <a:gd name="connsiteY9" fmla="*/ 235254 h 969168"/>
                  <a:gd name="connsiteX10" fmla="*/ 594047 w 599235"/>
                  <a:gd name="connsiteY10" fmla="*/ 338277 h 969168"/>
                  <a:gd name="connsiteX11" fmla="*/ 572548 w 599235"/>
                  <a:gd name="connsiteY11" fmla="*/ 484452 h 969168"/>
                  <a:gd name="connsiteX12" fmla="*/ 505894 w 599235"/>
                  <a:gd name="connsiteY12" fmla="*/ 628460 h 969168"/>
                  <a:gd name="connsiteX13" fmla="*/ 426739 w 599235"/>
                  <a:gd name="connsiteY13" fmla="*/ 773859 h 969168"/>
                  <a:gd name="connsiteX14" fmla="*/ 306430 w 599235"/>
                  <a:gd name="connsiteY14" fmla="*/ 912465 h 969168"/>
                  <a:gd name="connsiteX15" fmla="*/ 142120 w 599235"/>
                  <a:gd name="connsiteY15" fmla="*/ 968965 h 969168"/>
                  <a:gd name="connsiteX16" fmla="*/ 44203 w 599235"/>
                  <a:gd name="connsiteY16" fmla="*/ 895558 h 969168"/>
                  <a:gd name="connsiteX17" fmla="*/ 1010 w 599235"/>
                  <a:gd name="connsiteY17" fmla="*/ 785072 h 969168"/>
                  <a:gd name="connsiteX18" fmla="*/ 93698 w 599235"/>
                  <a:gd name="connsiteY18" fmla="*/ 695900 h 969168"/>
                  <a:gd name="connsiteX19" fmla="*/ 268832 w 599235"/>
                  <a:gd name="connsiteY19" fmla="*/ 667576 h 969168"/>
                  <a:gd name="connsiteX20" fmla="*/ 354842 w 599235"/>
                  <a:gd name="connsiteY20" fmla="*/ 541588 h 969168"/>
                  <a:gd name="connsiteX0" fmla="*/ 385280 w 599235"/>
                  <a:gd name="connsiteY0" fmla="*/ 544109 h 969168"/>
                  <a:gd name="connsiteX1" fmla="*/ 356759 w 599235"/>
                  <a:gd name="connsiteY1" fmla="*/ 432292 h 969168"/>
                  <a:gd name="connsiteX2" fmla="*/ 278522 w 599235"/>
                  <a:gd name="connsiteY2" fmla="*/ 336818 h 969168"/>
                  <a:gd name="connsiteX3" fmla="*/ 161633 w 599235"/>
                  <a:gd name="connsiteY3" fmla="*/ 253718 h 969168"/>
                  <a:gd name="connsiteX4" fmla="*/ 130313 w 599235"/>
                  <a:gd name="connsiteY4" fmla="*/ 152806 h 969168"/>
                  <a:gd name="connsiteX5" fmla="*/ 131723 w 599235"/>
                  <a:gd name="connsiteY5" fmla="*/ 32887 h 969168"/>
                  <a:gd name="connsiteX6" fmla="*/ 244149 w 599235"/>
                  <a:gd name="connsiteY6" fmla="*/ 2906 h 969168"/>
                  <a:gd name="connsiteX7" fmla="*/ 421818 w 599235"/>
                  <a:gd name="connsiteY7" fmla="*/ 89442 h 969168"/>
                  <a:gd name="connsiteX8" fmla="*/ 559756 w 599235"/>
                  <a:gd name="connsiteY8" fmla="*/ 153380 h 969168"/>
                  <a:gd name="connsiteX9" fmla="*/ 596418 w 599235"/>
                  <a:gd name="connsiteY9" fmla="*/ 235254 h 969168"/>
                  <a:gd name="connsiteX10" fmla="*/ 594047 w 599235"/>
                  <a:gd name="connsiteY10" fmla="*/ 338277 h 969168"/>
                  <a:gd name="connsiteX11" fmla="*/ 572548 w 599235"/>
                  <a:gd name="connsiteY11" fmla="*/ 484452 h 969168"/>
                  <a:gd name="connsiteX12" fmla="*/ 505894 w 599235"/>
                  <a:gd name="connsiteY12" fmla="*/ 628460 h 969168"/>
                  <a:gd name="connsiteX13" fmla="*/ 426739 w 599235"/>
                  <a:gd name="connsiteY13" fmla="*/ 773859 h 969168"/>
                  <a:gd name="connsiteX14" fmla="*/ 306430 w 599235"/>
                  <a:gd name="connsiteY14" fmla="*/ 912465 h 969168"/>
                  <a:gd name="connsiteX15" fmla="*/ 142120 w 599235"/>
                  <a:gd name="connsiteY15" fmla="*/ 968965 h 969168"/>
                  <a:gd name="connsiteX16" fmla="*/ 44203 w 599235"/>
                  <a:gd name="connsiteY16" fmla="*/ 895558 h 969168"/>
                  <a:gd name="connsiteX17" fmla="*/ 1010 w 599235"/>
                  <a:gd name="connsiteY17" fmla="*/ 785072 h 969168"/>
                  <a:gd name="connsiteX18" fmla="*/ 93698 w 599235"/>
                  <a:gd name="connsiteY18" fmla="*/ 695900 h 969168"/>
                  <a:gd name="connsiteX19" fmla="*/ 268832 w 599235"/>
                  <a:gd name="connsiteY19" fmla="*/ 667576 h 969168"/>
                  <a:gd name="connsiteX20" fmla="*/ 385280 w 599235"/>
                  <a:gd name="connsiteY20" fmla="*/ 544109 h 969168"/>
                  <a:gd name="connsiteX0" fmla="*/ 385280 w 599235"/>
                  <a:gd name="connsiteY0" fmla="*/ 544109 h 969168"/>
                  <a:gd name="connsiteX1" fmla="*/ 356759 w 599235"/>
                  <a:gd name="connsiteY1" fmla="*/ 432292 h 969168"/>
                  <a:gd name="connsiteX2" fmla="*/ 311906 w 599235"/>
                  <a:gd name="connsiteY2" fmla="*/ 313274 h 969168"/>
                  <a:gd name="connsiteX3" fmla="*/ 161633 w 599235"/>
                  <a:gd name="connsiteY3" fmla="*/ 253718 h 969168"/>
                  <a:gd name="connsiteX4" fmla="*/ 130313 w 599235"/>
                  <a:gd name="connsiteY4" fmla="*/ 152806 h 969168"/>
                  <a:gd name="connsiteX5" fmla="*/ 131723 w 599235"/>
                  <a:gd name="connsiteY5" fmla="*/ 32887 h 969168"/>
                  <a:gd name="connsiteX6" fmla="*/ 244149 w 599235"/>
                  <a:gd name="connsiteY6" fmla="*/ 2906 h 969168"/>
                  <a:gd name="connsiteX7" fmla="*/ 421818 w 599235"/>
                  <a:gd name="connsiteY7" fmla="*/ 89442 h 969168"/>
                  <a:gd name="connsiteX8" fmla="*/ 559756 w 599235"/>
                  <a:gd name="connsiteY8" fmla="*/ 153380 h 969168"/>
                  <a:gd name="connsiteX9" fmla="*/ 596418 w 599235"/>
                  <a:gd name="connsiteY9" fmla="*/ 235254 h 969168"/>
                  <a:gd name="connsiteX10" fmla="*/ 594047 w 599235"/>
                  <a:gd name="connsiteY10" fmla="*/ 338277 h 969168"/>
                  <a:gd name="connsiteX11" fmla="*/ 572548 w 599235"/>
                  <a:gd name="connsiteY11" fmla="*/ 484452 h 969168"/>
                  <a:gd name="connsiteX12" fmla="*/ 505894 w 599235"/>
                  <a:gd name="connsiteY12" fmla="*/ 628460 h 969168"/>
                  <a:gd name="connsiteX13" fmla="*/ 426739 w 599235"/>
                  <a:gd name="connsiteY13" fmla="*/ 773859 h 969168"/>
                  <a:gd name="connsiteX14" fmla="*/ 306430 w 599235"/>
                  <a:gd name="connsiteY14" fmla="*/ 912465 h 969168"/>
                  <a:gd name="connsiteX15" fmla="*/ 142120 w 599235"/>
                  <a:gd name="connsiteY15" fmla="*/ 968965 h 969168"/>
                  <a:gd name="connsiteX16" fmla="*/ 44203 w 599235"/>
                  <a:gd name="connsiteY16" fmla="*/ 895558 h 969168"/>
                  <a:gd name="connsiteX17" fmla="*/ 1010 w 599235"/>
                  <a:gd name="connsiteY17" fmla="*/ 785072 h 969168"/>
                  <a:gd name="connsiteX18" fmla="*/ 93698 w 599235"/>
                  <a:gd name="connsiteY18" fmla="*/ 695900 h 969168"/>
                  <a:gd name="connsiteX19" fmla="*/ 268832 w 599235"/>
                  <a:gd name="connsiteY19" fmla="*/ 667576 h 969168"/>
                  <a:gd name="connsiteX20" fmla="*/ 385280 w 599235"/>
                  <a:gd name="connsiteY20" fmla="*/ 544109 h 969168"/>
                  <a:gd name="connsiteX0" fmla="*/ 385280 w 599235"/>
                  <a:gd name="connsiteY0" fmla="*/ 544109 h 969168"/>
                  <a:gd name="connsiteX1" fmla="*/ 400416 w 599235"/>
                  <a:gd name="connsiteY1" fmla="*/ 432874 h 969168"/>
                  <a:gd name="connsiteX2" fmla="*/ 311906 w 599235"/>
                  <a:gd name="connsiteY2" fmla="*/ 313274 h 969168"/>
                  <a:gd name="connsiteX3" fmla="*/ 161633 w 599235"/>
                  <a:gd name="connsiteY3" fmla="*/ 253718 h 969168"/>
                  <a:gd name="connsiteX4" fmla="*/ 130313 w 599235"/>
                  <a:gd name="connsiteY4" fmla="*/ 152806 h 969168"/>
                  <a:gd name="connsiteX5" fmla="*/ 131723 w 599235"/>
                  <a:gd name="connsiteY5" fmla="*/ 32887 h 969168"/>
                  <a:gd name="connsiteX6" fmla="*/ 244149 w 599235"/>
                  <a:gd name="connsiteY6" fmla="*/ 2906 h 969168"/>
                  <a:gd name="connsiteX7" fmla="*/ 421818 w 599235"/>
                  <a:gd name="connsiteY7" fmla="*/ 89442 h 969168"/>
                  <a:gd name="connsiteX8" fmla="*/ 559756 w 599235"/>
                  <a:gd name="connsiteY8" fmla="*/ 153380 h 969168"/>
                  <a:gd name="connsiteX9" fmla="*/ 596418 w 599235"/>
                  <a:gd name="connsiteY9" fmla="*/ 235254 h 969168"/>
                  <a:gd name="connsiteX10" fmla="*/ 594047 w 599235"/>
                  <a:gd name="connsiteY10" fmla="*/ 338277 h 969168"/>
                  <a:gd name="connsiteX11" fmla="*/ 572548 w 599235"/>
                  <a:gd name="connsiteY11" fmla="*/ 484452 h 969168"/>
                  <a:gd name="connsiteX12" fmla="*/ 505894 w 599235"/>
                  <a:gd name="connsiteY12" fmla="*/ 628460 h 969168"/>
                  <a:gd name="connsiteX13" fmla="*/ 426739 w 599235"/>
                  <a:gd name="connsiteY13" fmla="*/ 773859 h 969168"/>
                  <a:gd name="connsiteX14" fmla="*/ 306430 w 599235"/>
                  <a:gd name="connsiteY14" fmla="*/ 912465 h 969168"/>
                  <a:gd name="connsiteX15" fmla="*/ 142120 w 599235"/>
                  <a:gd name="connsiteY15" fmla="*/ 968965 h 969168"/>
                  <a:gd name="connsiteX16" fmla="*/ 44203 w 599235"/>
                  <a:gd name="connsiteY16" fmla="*/ 895558 h 969168"/>
                  <a:gd name="connsiteX17" fmla="*/ 1010 w 599235"/>
                  <a:gd name="connsiteY17" fmla="*/ 785072 h 969168"/>
                  <a:gd name="connsiteX18" fmla="*/ 93698 w 599235"/>
                  <a:gd name="connsiteY18" fmla="*/ 695900 h 969168"/>
                  <a:gd name="connsiteX19" fmla="*/ 268832 w 599235"/>
                  <a:gd name="connsiteY19" fmla="*/ 667576 h 969168"/>
                  <a:gd name="connsiteX20" fmla="*/ 385280 w 599235"/>
                  <a:gd name="connsiteY20" fmla="*/ 544109 h 969168"/>
                  <a:gd name="connsiteX0" fmla="*/ 443280 w 657235"/>
                  <a:gd name="connsiteY0" fmla="*/ 544109 h 969168"/>
                  <a:gd name="connsiteX1" fmla="*/ 458416 w 657235"/>
                  <a:gd name="connsiteY1" fmla="*/ 432874 h 969168"/>
                  <a:gd name="connsiteX2" fmla="*/ 369906 w 657235"/>
                  <a:gd name="connsiteY2" fmla="*/ 313274 h 969168"/>
                  <a:gd name="connsiteX3" fmla="*/ 219633 w 657235"/>
                  <a:gd name="connsiteY3" fmla="*/ 253718 h 969168"/>
                  <a:gd name="connsiteX4" fmla="*/ 188313 w 657235"/>
                  <a:gd name="connsiteY4" fmla="*/ 152806 h 969168"/>
                  <a:gd name="connsiteX5" fmla="*/ 189723 w 657235"/>
                  <a:gd name="connsiteY5" fmla="*/ 32887 h 969168"/>
                  <a:gd name="connsiteX6" fmla="*/ 302149 w 657235"/>
                  <a:gd name="connsiteY6" fmla="*/ 2906 h 969168"/>
                  <a:gd name="connsiteX7" fmla="*/ 479818 w 657235"/>
                  <a:gd name="connsiteY7" fmla="*/ 89442 h 969168"/>
                  <a:gd name="connsiteX8" fmla="*/ 617756 w 657235"/>
                  <a:gd name="connsiteY8" fmla="*/ 153380 h 969168"/>
                  <a:gd name="connsiteX9" fmla="*/ 654418 w 657235"/>
                  <a:gd name="connsiteY9" fmla="*/ 235254 h 969168"/>
                  <a:gd name="connsiteX10" fmla="*/ 652047 w 657235"/>
                  <a:gd name="connsiteY10" fmla="*/ 338277 h 969168"/>
                  <a:gd name="connsiteX11" fmla="*/ 630548 w 657235"/>
                  <a:gd name="connsiteY11" fmla="*/ 484452 h 969168"/>
                  <a:gd name="connsiteX12" fmla="*/ 563894 w 657235"/>
                  <a:gd name="connsiteY12" fmla="*/ 628460 h 969168"/>
                  <a:gd name="connsiteX13" fmla="*/ 484739 w 657235"/>
                  <a:gd name="connsiteY13" fmla="*/ 773859 h 969168"/>
                  <a:gd name="connsiteX14" fmla="*/ 364430 w 657235"/>
                  <a:gd name="connsiteY14" fmla="*/ 912465 h 969168"/>
                  <a:gd name="connsiteX15" fmla="*/ 200120 w 657235"/>
                  <a:gd name="connsiteY15" fmla="*/ 968965 h 969168"/>
                  <a:gd name="connsiteX16" fmla="*/ 102203 w 657235"/>
                  <a:gd name="connsiteY16" fmla="*/ 895558 h 969168"/>
                  <a:gd name="connsiteX17" fmla="*/ 398 w 657235"/>
                  <a:gd name="connsiteY17" fmla="*/ 791346 h 969168"/>
                  <a:gd name="connsiteX18" fmla="*/ 151698 w 657235"/>
                  <a:gd name="connsiteY18" fmla="*/ 695900 h 969168"/>
                  <a:gd name="connsiteX19" fmla="*/ 326832 w 657235"/>
                  <a:gd name="connsiteY19" fmla="*/ 667576 h 969168"/>
                  <a:gd name="connsiteX20" fmla="*/ 443280 w 657235"/>
                  <a:gd name="connsiteY20" fmla="*/ 544109 h 969168"/>
                  <a:gd name="connsiteX0" fmla="*/ 444650 w 658605"/>
                  <a:gd name="connsiteY0" fmla="*/ 544109 h 968979"/>
                  <a:gd name="connsiteX1" fmla="*/ 459786 w 658605"/>
                  <a:gd name="connsiteY1" fmla="*/ 432874 h 968979"/>
                  <a:gd name="connsiteX2" fmla="*/ 371276 w 658605"/>
                  <a:gd name="connsiteY2" fmla="*/ 313274 h 968979"/>
                  <a:gd name="connsiteX3" fmla="*/ 221003 w 658605"/>
                  <a:gd name="connsiteY3" fmla="*/ 253718 h 968979"/>
                  <a:gd name="connsiteX4" fmla="*/ 189683 w 658605"/>
                  <a:gd name="connsiteY4" fmla="*/ 152806 h 968979"/>
                  <a:gd name="connsiteX5" fmla="*/ 191093 w 658605"/>
                  <a:gd name="connsiteY5" fmla="*/ 32887 h 968979"/>
                  <a:gd name="connsiteX6" fmla="*/ 303519 w 658605"/>
                  <a:gd name="connsiteY6" fmla="*/ 2906 h 968979"/>
                  <a:gd name="connsiteX7" fmla="*/ 481188 w 658605"/>
                  <a:gd name="connsiteY7" fmla="*/ 89442 h 968979"/>
                  <a:gd name="connsiteX8" fmla="*/ 619126 w 658605"/>
                  <a:gd name="connsiteY8" fmla="*/ 153380 h 968979"/>
                  <a:gd name="connsiteX9" fmla="*/ 655788 w 658605"/>
                  <a:gd name="connsiteY9" fmla="*/ 235254 h 968979"/>
                  <a:gd name="connsiteX10" fmla="*/ 653417 w 658605"/>
                  <a:gd name="connsiteY10" fmla="*/ 338277 h 968979"/>
                  <a:gd name="connsiteX11" fmla="*/ 631918 w 658605"/>
                  <a:gd name="connsiteY11" fmla="*/ 484452 h 968979"/>
                  <a:gd name="connsiteX12" fmla="*/ 565264 w 658605"/>
                  <a:gd name="connsiteY12" fmla="*/ 628460 h 968979"/>
                  <a:gd name="connsiteX13" fmla="*/ 486109 w 658605"/>
                  <a:gd name="connsiteY13" fmla="*/ 773859 h 968979"/>
                  <a:gd name="connsiteX14" fmla="*/ 365800 w 658605"/>
                  <a:gd name="connsiteY14" fmla="*/ 912465 h 968979"/>
                  <a:gd name="connsiteX15" fmla="*/ 201490 w 658605"/>
                  <a:gd name="connsiteY15" fmla="*/ 968965 h 968979"/>
                  <a:gd name="connsiteX16" fmla="*/ 39749 w 658605"/>
                  <a:gd name="connsiteY16" fmla="*/ 916580 h 968979"/>
                  <a:gd name="connsiteX17" fmla="*/ 1768 w 658605"/>
                  <a:gd name="connsiteY17" fmla="*/ 791346 h 968979"/>
                  <a:gd name="connsiteX18" fmla="*/ 153068 w 658605"/>
                  <a:gd name="connsiteY18" fmla="*/ 695900 h 968979"/>
                  <a:gd name="connsiteX19" fmla="*/ 328202 w 658605"/>
                  <a:gd name="connsiteY19" fmla="*/ 667576 h 968979"/>
                  <a:gd name="connsiteX20" fmla="*/ 444650 w 658605"/>
                  <a:gd name="connsiteY20" fmla="*/ 544109 h 968979"/>
                  <a:gd name="connsiteX0" fmla="*/ 444650 w 658605"/>
                  <a:gd name="connsiteY0" fmla="*/ 544109 h 968979"/>
                  <a:gd name="connsiteX1" fmla="*/ 459786 w 658605"/>
                  <a:gd name="connsiteY1" fmla="*/ 432874 h 968979"/>
                  <a:gd name="connsiteX2" fmla="*/ 371276 w 658605"/>
                  <a:gd name="connsiteY2" fmla="*/ 313274 h 968979"/>
                  <a:gd name="connsiteX3" fmla="*/ 221003 w 658605"/>
                  <a:gd name="connsiteY3" fmla="*/ 253718 h 968979"/>
                  <a:gd name="connsiteX4" fmla="*/ 189683 w 658605"/>
                  <a:gd name="connsiteY4" fmla="*/ 152806 h 968979"/>
                  <a:gd name="connsiteX5" fmla="*/ 191093 w 658605"/>
                  <a:gd name="connsiteY5" fmla="*/ 32887 h 968979"/>
                  <a:gd name="connsiteX6" fmla="*/ 303519 w 658605"/>
                  <a:gd name="connsiteY6" fmla="*/ 2906 h 968979"/>
                  <a:gd name="connsiteX7" fmla="*/ 481188 w 658605"/>
                  <a:gd name="connsiteY7" fmla="*/ 89442 h 968979"/>
                  <a:gd name="connsiteX8" fmla="*/ 619126 w 658605"/>
                  <a:gd name="connsiteY8" fmla="*/ 153380 h 968979"/>
                  <a:gd name="connsiteX9" fmla="*/ 655788 w 658605"/>
                  <a:gd name="connsiteY9" fmla="*/ 235254 h 968979"/>
                  <a:gd name="connsiteX10" fmla="*/ 653417 w 658605"/>
                  <a:gd name="connsiteY10" fmla="*/ 338277 h 968979"/>
                  <a:gd name="connsiteX11" fmla="*/ 631918 w 658605"/>
                  <a:gd name="connsiteY11" fmla="*/ 484452 h 968979"/>
                  <a:gd name="connsiteX12" fmla="*/ 565264 w 658605"/>
                  <a:gd name="connsiteY12" fmla="*/ 628460 h 968979"/>
                  <a:gd name="connsiteX13" fmla="*/ 486109 w 658605"/>
                  <a:gd name="connsiteY13" fmla="*/ 773859 h 968979"/>
                  <a:gd name="connsiteX14" fmla="*/ 365800 w 658605"/>
                  <a:gd name="connsiteY14" fmla="*/ 912465 h 968979"/>
                  <a:gd name="connsiteX15" fmla="*/ 201490 w 658605"/>
                  <a:gd name="connsiteY15" fmla="*/ 968965 h 968979"/>
                  <a:gd name="connsiteX16" fmla="*/ 39749 w 658605"/>
                  <a:gd name="connsiteY16" fmla="*/ 916580 h 968979"/>
                  <a:gd name="connsiteX17" fmla="*/ 1768 w 658605"/>
                  <a:gd name="connsiteY17" fmla="*/ 791346 h 968979"/>
                  <a:gd name="connsiteX18" fmla="*/ 141058 w 658605"/>
                  <a:gd name="connsiteY18" fmla="*/ 676691 h 968979"/>
                  <a:gd name="connsiteX19" fmla="*/ 328202 w 658605"/>
                  <a:gd name="connsiteY19" fmla="*/ 667576 h 968979"/>
                  <a:gd name="connsiteX20" fmla="*/ 444650 w 658605"/>
                  <a:gd name="connsiteY20" fmla="*/ 544109 h 968979"/>
                  <a:gd name="connsiteX0" fmla="*/ 444650 w 658605"/>
                  <a:gd name="connsiteY0" fmla="*/ 544109 h 968979"/>
                  <a:gd name="connsiteX1" fmla="*/ 459786 w 658605"/>
                  <a:gd name="connsiteY1" fmla="*/ 432874 h 968979"/>
                  <a:gd name="connsiteX2" fmla="*/ 371276 w 658605"/>
                  <a:gd name="connsiteY2" fmla="*/ 313274 h 968979"/>
                  <a:gd name="connsiteX3" fmla="*/ 221003 w 658605"/>
                  <a:gd name="connsiteY3" fmla="*/ 253718 h 968979"/>
                  <a:gd name="connsiteX4" fmla="*/ 189683 w 658605"/>
                  <a:gd name="connsiteY4" fmla="*/ 152806 h 968979"/>
                  <a:gd name="connsiteX5" fmla="*/ 191093 w 658605"/>
                  <a:gd name="connsiteY5" fmla="*/ 32887 h 968979"/>
                  <a:gd name="connsiteX6" fmla="*/ 303519 w 658605"/>
                  <a:gd name="connsiteY6" fmla="*/ 2906 h 968979"/>
                  <a:gd name="connsiteX7" fmla="*/ 481188 w 658605"/>
                  <a:gd name="connsiteY7" fmla="*/ 89442 h 968979"/>
                  <a:gd name="connsiteX8" fmla="*/ 619126 w 658605"/>
                  <a:gd name="connsiteY8" fmla="*/ 153380 h 968979"/>
                  <a:gd name="connsiteX9" fmla="*/ 655788 w 658605"/>
                  <a:gd name="connsiteY9" fmla="*/ 235254 h 968979"/>
                  <a:gd name="connsiteX10" fmla="*/ 653417 w 658605"/>
                  <a:gd name="connsiteY10" fmla="*/ 338277 h 968979"/>
                  <a:gd name="connsiteX11" fmla="*/ 631918 w 658605"/>
                  <a:gd name="connsiteY11" fmla="*/ 484452 h 968979"/>
                  <a:gd name="connsiteX12" fmla="*/ 565264 w 658605"/>
                  <a:gd name="connsiteY12" fmla="*/ 628460 h 968979"/>
                  <a:gd name="connsiteX13" fmla="*/ 486109 w 658605"/>
                  <a:gd name="connsiteY13" fmla="*/ 773859 h 968979"/>
                  <a:gd name="connsiteX14" fmla="*/ 365800 w 658605"/>
                  <a:gd name="connsiteY14" fmla="*/ 912465 h 968979"/>
                  <a:gd name="connsiteX15" fmla="*/ 201490 w 658605"/>
                  <a:gd name="connsiteY15" fmla="*/ 968965 h 968979"/>
                  <a:gd name="connsiteX16" fmla="*/ 39749 w 658605"/>
                  <a:gd name="connsiteY16" fmla="*/ 916580 h 968979"/>
                  <a:gd name="connsiteX17" fmla="*/ 1768 w 658605"/>
                  <a:gd name="connsiteY17" fmla="*/ 791346 h 968979"/>
                  <a:gd name="connsiteX18" fmla="*/ 141058 w 658605"/>
                  <a:gd name="connsiteY18" fmla="*/ 676691 h 968979"/>
                  <a:gd name="connsiteX19" fmla="*/ 373068 w 658605"/>
                  <a:gd name="connsiteY19" fmla="*/ 647007 h 968979"/>
                  <a:gd name="connsiteX20" fmla="*/ 444650 w 658605"/>
                  <a:gd name="connsiteY20" fmla="*/ 544109 h 968979"/>
                  <a:gd name="connsiteX0" fmla="*/ 427880 w 641835"/>
                  <a:gd name="connsiteY0" fmla="*/ 544109 h 968982"/>
                  <a:gd name="connsiteX1" fmla="*/ 443016 w 641835"/>
                  <a:gd name="connsiteY1" fmla="*/ 432874 h 968982"/>
                  <a:gd name="connsiteX2" fmla="*/ 354506 w 641835"/>
                  <a:gd name="connsiteY2" fmla="*/ 313274 h 968982"/>
                  <a:gd name="connsiteX3" fmla="*/ 204233 w 641835"/>
                  <a:gd name="connsiteY3" fmla="*/ 253718 h 968982"/>
                  <a:gd name="connsiteX4" fmla="*/ 172913 w 641835"/>
                  <a:gd name="connsiteY4" fmla="*/ 152806 h 968982"/>
                  <a:gd name="connsiteX5" fmla="*/ 174323 w 641835"/>
                  <a:gd name="connsiteY5" fmla="*/ 32887 h 968982"/>
                  <a:gd name="connsiteX6" fmla="*/ 286749 w 641835"/>
                  <a:gd name="connsiteY6" fmla="*/ 2906 h 968982"/>
                  <a:gd name="connsiteX7" fmla="*/ 464418 w 641835"/>
                  <a:gd name="connsiteY7" fmla="*/ 89442 h 968982"/>
                  <a:gd name="connsiteX8" fmla="*/ 602356 w 641835"/>
                  <a:gd name="connsiteY8" fmla="*/ 153380 h 968982"/>
                  <a:gd name="connsiteX9" fmla="*/ 639018 w 641835"/>
                  <a:gd name="connsiteY9" fmla="*/ 235254 h 968982"/>
                  <a:gd name="connsiteX10" fmla="*/ 636647 w 641835"/>
                  <a:gd name="connsiteY10" fmla="*/ 338277 h 968982"/>
                  <a:gd name="connsiteX11" fmla="*/ 615148 w 641835"/>
                  <a:gd name="connsiteY11" fmla="*/ 484452 h 968982"/>
                  <a:gd name="connsiteX12" fmla="*/ 548494 w 641835"/>
                  <a:gd name="connsiteY12" fmla="*/ 628460 h 968982"/>
                  <a:gd name="connsiteX13" fmla="*/ 469339 w 641835"/>
                  <a:gd name="connsiteY13" fmla="*/ 773859 h 968982"/>
                  <a:gd name="connsiteX14" fmla="*/ 349030 w 641835"/>
                  <a:gd name="connsiteY14" fmla="*/ 912465 h 968982"/>
                  <a:gd name="connsiteX15" fmla="*/ 184720 w 641835"/>
                  <a:gd name="connsiteY15" fmla="*/ 968965 h 968982"/>
                  <a:gd name="connsiteX16" fmla="*/ 22979 w 641835"/>
                  <a:gd name="connsiteY16" fmla="*/ 916580 h 968982"/>
                  <a:gd name="connsiteX17" fmla="*/ 5164 w 641835"/>
                  <a:gd name="connsiteY17" fmla="*/ 769743 h 968982"/>
                  <a:gd name="connsiteX18" fmla="*/ 124288 w 641835"/>
                  <a:gd name="connsiteY18" fmla="*/ 676691 h 968982"/>
                  <a:gd name="connsiteX19" fmla="*/ 356298 w 641835"/>
                  <a:gd name="connsiteY19" fmla="*/ 647007 h 968982"/>
                  <a:gd name="connsiteX20" fmla="*/ 427880 w 641835"/>
                  <a:gd name="connsiteY20" fmla="*/ 544109 h 9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1835" h="968982">
                    <a:moveTo>
                      <a:pt x="427880" y="544109"/>
                    </a:moveTo>
                    <a:cubicBezTo>
                      <a:pt x="442333" y="508420"/>
                      <a:pt x="455245" y="471346"/>
                      <a:pt x="443016" y="432874"/>
                    </a:cubicBezTo>
                    <a:cubicBezTo>
                      <a:pt x="430787" y="394402"/>
                      <a:pt x="394303" y="343133"/>
                      <a:pt x="354506" y="313274"/>
                    </a:cubicBezTo>
                    <a:cubicBezTo>
                      <a:pt x="314709" y="283415"/>
                      <a:pt x="234498" y="280463"/>
                      <a:pt x="204233" y="253718"/>
                    </a:cubicBezTo>
                    <a:cubicBezTo>
                      <a:pt x="173968" y="226973"/>
                      <a:pt x="177898" y="189611"/>
                      <a:pt x="172913" y="152806"/>
                    </a:cubicBezTo>
                    <a:cubicBezTo>
                      <a:pt x="167928" y="116001"/>
                      <a:pt x="155350" y="57870"/>
                      <a:pt x="174323" y="32887"/>
                    </a:cubicBezTo>
                    <a:cubicBezTo>
                      <a:pt x="193296" y="7904"/>
                      <a:pt x="238400" y="-6520"/>
                      <a:pt x="286749" y="2906"/>
                    </a:cubicBezTo>
                    <a:cubicBezTo>
                      <a:pt x="335098" y="12332"/>
                      <a:pt x="411817" y="64363"/>
                      <a:pt x="464418" y="89442"/>
                    </a:cubicBezTo>
                    <a:cubicBezTo>
                      <a:pt x="517019" y="114521"/>
                      <a:pt x="573256" y="129078"/>
                      <a:pt x="602356" y="153380"/>
                    </a:cubicBezTo>
                    <a:cubicBezTo>
                      <a:pt x="631456" y="177682"/>
                      <a:pt x="633303" y="204438"/>
                      <a:pt x="639018" y="235254"/>
                    </a:cubicBezTo>
                    <a:cubicBezTo>
                      <a:pt x="644733" y="266070"/>
                      <a:pt x="640625" y="296744"/>
                      <a:pt x="636647" y="338277"/>
                    </a:cubicBezTo>
                    <a:cubicBezTo>
                      <a:pt x="632669" y="379810"/>
                      <a:pt x="629840" y="436088"/>
                      <a:pt x="615148" y="484452"/>
                    </a:cubicBezTo>
                    <a:cubicBezTo>
                      <a:pt x="600456" y="532816"/>
                      <a:pt x="572796" y="580226"/>
                      <a:pt x="548494" y="628460"/>
                    </a:cubicBezTo>
                    <a:cubicBezTo>
                      <a:pt x="524193" y="676695"/>
                      <a:pt x="502583" y="726525"/>
                      <a:pt x="469339" y="773859"/>
                    </a:cubicBezTo>
                    <a:cubicBezTo>
                      <a:pt x="436095" y="821193"/>
                      <a:pt x="396467" y="879947"/>
                      <a:pt x="349030" y="912465"/>
                    </a:cubicBezTo>
                    <a:cubicBezTo>
                      <a:pt x="301593" y="944983"/>
                      <a:pt x="239062" y="968279"/>
                      <a:pt x="184720" y="968965"/>
                    </a:cubicBezTo>
                    <a:cubicBezTo>
                      <a:pt x="130378" y="969651"/>
                      <a:pt x="52905" y="949784"/>
                      <a:pt x="22979" y="916580"/>
                    </a:cubicBezTo>
                    <a:cubicBezTo>
                      <a:pt x="-6947" y="883376"/>
                      <a:pt x="-1348" y="798104"/>
                      <a:pt x="5164" y="769743"/>
                    </a:cubicBezTo>
                    <a:cubicBezTo>
                      <a:pt x="11676" y="741382"/>
                      <a:pt x="82408" y="703248"/>
                      <a:pt x="124288" y="676691"/>
                    </a:cubicBezTo>
                    <a:cubicBezTo>
                      <a:pt x="166168" y="650134"/>
                      <a:pt x="305699" y="669104"/>
                      <a:pt x="356298" y="647007"/>
                    </a:cubicBezTo>
                    <a:cubicBezTo>
                      <a:pt x="406897" y="624910"/>
                      <a:pt x="413427" y="579798"/>
                      <a:pt x="427880" y="544109"/>
                    </a:cubicBezTo>
                    <a:close/>
                  </a:path>
                </a:pathLst>
              </a:custGeom>
              <a:solidFill>
                <a:schemeClr val="accent4">
                  <a:lumMod val="20000"/>
                  <a:lumOff val="80000"/>
                </a:schemeClr>
              </a:solidFill>
              <a:ln w="28575">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Freeform 28">
                <a:extLst>
                  <a:ext uri="{FF2B5EF4-FFF2-40B4-BE49-F238E27FC236}">
                    <a16:creationId xmlns:a16="http://schemas.microsoft.com/office/drawing/2014/main" id="{A5BEC28D-F82A-BC45-A4B2-C624961BDA10}"/>
                  </a:ext>
                </a:extLst>
              </p:cNvPr>
              <p:cNvSpPr/>
              <p:nvPr/>
            </p:nvSpPr>
            <p:spPr>
              <a:xfrm rot="12204329" flipH="1">
                <a:off x="6119330" y="4217237"/>
                <a:ext cx="214000" cy="295872"/>
              </a:xfrm>
              <a:custGeom>
                <a:avLst/>
                <a:gdLst>
                  <a:gd name="connsiteX0" fmla="*/ 195738 w 220540"/>
                  <a:gd name="connsiteY0" fmla="*/ 276299 h 286739"/>
                  <a:gd name="connsiteX1" fmla="*/ 60826 w 220540"/>
                  <a:gd name="connsiteY1" fmla="*/ 276299 h 286739"/>
                  <a:gd name="connsiteX2" fmla="*/ 866 w 220540"/>
                  <a:gd name="connsiteY2" fmla="*/ 238824 h 286739"/>
                  <a:gd name="connsiteX3" fmla="*/ 30846 w 220540"/>
                  <a:gd name="connsiteY3" fmla="*/ 118903 h 286739"/>
                  <a:gd name="connsiteX4" fmla="*/ 105797 w 220540"/>
                  <a:gd name="connsiteY4" fmla="*/ 6476 h 286739"/>
                  <a:gd name="connsiteX5" fmla="*/ 210728 w 220540"/>
                  <a:gd name="connsiteY5" fmla="*/ 28962 h 286739"/>
                  <a:gd name="connsiteX6" fmla="*/ 218223 w 220540"/>
                  <a:gd name="connsiteY6" fmla="*/ 156378 h 286739"/>
                  <a:gd name="connsiteX7" fmla="*/ 195738 w 220540"/>
                  <a:gd name="connsiteY7" fmla="*/ 276299 h 286739"/>
                  <a:gd name="connsiteX0" fmla="*/ 208394 w 233196"/>
                  <a:gd name="connsiteY0" fmla="*/ 276299 h 289011"/>
                  <a:gd name="connsiteX1" fmla="*/ 73482 w 233196"/>
                  <a:gd name="connsiteY1" fmla="*/ 276299 h 289011"/>
                  <a:gd name="connsiteX2" fmla="*/ 582 w 233196"/>
                  <a:gd name="connsiteY2" fmla="*/ 277643 h 289011"/>
                  <a:gd name="connsiteX3" fmla="*/ 43502 w 233196"/>
                  <a:gd name="connsiteY3" fmla="*/ 118903 h 289011"/>
                  <a:gd name="connsiteX4" fmla="*/ 118453 w 233196"/>
                  <a:gd name="connsiteY4" fmla="*/ 6476 h 289011"/>
                  <a:gd name="connsiteX5" fmla="*/ 223384 w 233196"/>
                  <a:gd name="connsiteY5" fmla="*/ 28962 h 289011"/>
                  <a:gd name="connsiteX6" fmla="*/ 230879 w 233196"/>
                  <a:gd name="connsiteY6" fmla="*/ 156378 h 289011"/>
                  <a:gd name="connsiteX7" fmla="*/ 208394 w 233196"/>
                  <a:gd name="connsiteY7" fmla="*/ 276299 h 289011"/>
                  <a:gd name="connsiteX0" fmla="*/ 210302 w 234589"/>
                  <a:gd name="connsiteY0" fmla="*/ 276299 h 287721"/>
                  <a:gd name="connsiteX1" fmla="*/ 118522 w 234589"/>
                  <a:gd name="connsiteY1" fmla="*/ 271986 h 287721"/>
                  <a:gd name="connsiteX2" fmla="*/ 2490 w 234589"/>
                  <a:gd name="connsiteY2" fmla="*/ 277643 h 287721"/>
                  <a:gd name="connsiteX3" fmla="*/ 45410 w 234589"/>
                  <a:gd name="connsiteY3" fmla="*/ 118903 h 287721"/>
                  <a:gd name="connsiteX4" fmla="*/ 120361 w 234589"/>
                  <a:gd name="connsiteY4" fmla="*/ 6476 h 287721"/>
                  <a:gd name="connsiteX5" fmla="*/ 225292 w 234589"/>
                  <a:gd name="connsiteY5" fmla="*/ 28962 h 287721"/>
                  <a:gd name="connsiteX6" fmla="*/ 232787 w 234589"/>
                  <a:gd name="connsiteY6" fmla="*/ 156378 h 287721"/>
                  <a:gd name="connsiteX7" fmla="*/ 210302 w 234589"/>
                  <a:gd name="connsiteY7" fmla="*/ 276299 h 287721"/>
                  <a:gd name="connsiteX0" fmla="*/ 208960 w 233247"/>
                  <a:gd name="connsiteY0" fmla="*/ 276615 h 287722"/>
                  <a:gd name="connsiteX1" fmla="*/ 117180 w 233247"/>
                  <a:gd name="connsiteY1" fmla="*/ 272302 h 287722"/>
                  <a:gd name="connsiteX2" fmla="*/ 1148 w 233247"/>
                  <a:gd name="connsiteY2" fmla="*/ 277959 h 287722"/>
                  <a:gd name="connsiteX3" fmla="*/ 61320 w 233247"/>
                  <a:gd name="connsiteY3" fmla="*/ 123532 h 287722"/>
                  <a:gd name="connsiteX4" fmla="*/ 119019 w 233247"/>
                  <a:gd name="connsiteY4" fmla="*/ 6792 h 287722"/>
                  <a:gd name="connsiteX5" fmla="*/ 223950 w 233247"/>
                  <a:gd name="connsiteY5" fmla="*/ 29278 h 287722"/>
                  <a:gd name="connsiteX6" fmla="*/ 231445 w 233247"/>
                  <a:gd name="connsiteY6" fmla="*/ 156694 h 287722"/>
                  <a:gd name="connsiteX7" fmla="*/ 208960 w 233247"/>
                  <a:gd name="connsiteY7" fmla="*/ 276615 h 287722"/>
                  <a:gd name="connsiteX0" fmla="*/ 209099 w 233386"/>
                  <a:gd name="connsiteY0" fmla="*/ 265217 h 276324"/>
                  <a:gd name="connsiteX1" fmla="*/ 117319 w 233386"/>
                  <a:gd name="connsiteY1" fmla="*/ 260904 h 276324"/>
                  <a:gd name="connsiteX2" fmla="*/ 1287 w 233386"/>
                  <a:gd name="connsiteY2" fmla="*/ 266561 h 276324"/>
                  <a:gd name="connsiteX3" fmla="*/ 61459 w 233386"/>
                  <a:gd name="connsiteY3" fmla="*/ 112134 h 276324"/>
                  <a:gd name="connsiteX4" fmla="*/ 157977 w 233386"/>
                  <a:gd name="connsiteY4" fmla="*/ 12647 h 276324"/>
                  <a:gd name="connsiteX5" fmla="*/ 224089 w 233386"/>
                  <a:gd name="connsiteY5" fmla="*/ 17880 h 276324"/>
                  <a:gd name="connsiteX6" fmla="*/ 231584 w 233386"/>
                  <a:gd name="connsiteY6" fmla="*/ 145296 h 276324"/>
                  <a:gd name="connsiteX7" fmla="*/ 209099 w 233386"/>
                  <a:gd name="connsiteY7" fmla="*/ 265217 h 27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386" h="276324">
                    <a:moveTo>
                      <a:pt x="209099" y="265217"/>
                    </a:moveTo>
                    <a:cubicBezTo>
                      <a:pt x="190055" y="284485"/>
                      <a:pt x="151954" y="260680"/>
                      <a:pt x="117319" y="260904"/>
                    </a:cubicBezTo>
                    <a:cubicBezTo>
                      <a:pt x="82684" y="261128"/>
                      <a:pt x="10597" y="291356"/>
                      <a:pt x="1287" y="266561"/>
                    </a:cubicBezTo>
                    <a:cubicBezTo>
                      <a:pt x="-8023" y="241766"/>
                      <a:pt x="35344" y="154453"/>
                      <a:pt x="61459" y="112134"/>
                    </a:cubicBezTo>
                    <a:cubicBezTo>
                      <a:pt x="87574" y="69815"/>
                      <a:pt x="130872" y="28356"/>
                      <a:pt x="157977" y="12647"/>
                    </a:cubicBezTo>
                    <a:cubicBezTo>
                      <a:pt x="185082" y="-3062"/>
                      <a:pt x="205351" y="-7104"/>
                      <a:pt x="224089" y="17880"/>
                    </a:cubicBezTo>
                    <a:cubicBezTo>
                      <a:pt x="242827" y="42864"/>
                      <a:pt x="226587" y="104073"/>
                      <a:pt x="231584" y="145296"/>
                    </a:cubicBezTo>
                    <a:cubicBezTo>
                      <a:pt x="236581" y="186519"/>
                      <a:pt x="228143" y="245949"/>
                      <a:pt x="209099" y="265217"/>
                    </a:cubicBezTo>
                    <a:close/>
                  </a:path>
                </a:pathLst>
              </a:custGeom>
              <a:solidFill>
                <a:schemeClr val="accent4">
                  <a:lumMod val="20000"/>
                  <a:lumOff val="80000"/>
                </a:schemeClr>
              </a:solidFill>
              <a:ln w="28575">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Freeform 29">
                <a:extLst>
                  <a:ext uri="{FF2B5EF4-FFF2-40B4-BE49-F238E27FC236}">
                    <a16:creationId xmlns:a16="http://schemas.microsoft.com/office/drawing/2014/main" id="{7C33A9D6-BFCC-BF40-B0D8-C197C65A16A9}"/>
                  </a:ext>
                </a:extLst>
              </p:cNvPr>
              <p:cNvSpPr/>
              <p:nvPr/>
            </p:nvSpPr>
            <p:spPr>
              <a:xfrm rot="11905575" flipH="1">
                <a:off x="6365186" y="4234625"/>
                <a:ext cx="135000" cy="148488"/>
              </a:xfrm>
              <a:custGeom>
                <a:avLst/>
                <a:gdLst>
                  <a:gd name="connsiteX0" fmla="*/ 71886 w 132271"/>
                  <a:gd name="connsiteY0" fmla="*/ 97518 h 109144"/>
                  <a:gd name="connsiteX1" fmla="*/ 11502 w 132271"/>
                  <a:gd name="connsiteY1" fmla="*/ 75952 h 109144"/>
                  <a:gd name="connsiteX2" fmla="*/ 2875 w 132271"/>
                  <a:gd name="connsiteY2" fmla="*/ 50073 h 109144"/>
                  <a:gd name="connsiteX3" fmla="*/ 46007 w 132271"/>
                  <a:gd name="connsiteY3" fmla="*/ 2628 h 109144"/>
                  <a:gd name="connsiteX4" fmla="*/ 93452 w 132271"/>
                  <a:gd name="connsiteY4" fmla="*/ 11254 h 109144"/>
                  <a:gd name="connsiteX5" fmla="*/ 127958 w 132271"/>
                  <a:gd name="connsiteY5" fmla="*/ 54386 h 109144"/>
                  <a:gd name="connsiteX6" fmla="*/ 127958 w 132271"/>
                  <a:gd name="connsiteY6" fmla="*/ 106145 h 109144"/>
                  <a:gd name="connsiteX7" fmla="*/ 71886 w 132271"/>
                  <a:gd name="connsiteY7" fmla="*/ 97518 h 10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271" h="109144">
                    <a:moveTo>
                      <a:pt x="71886" y="97518"/>
                    </a:moveTo>
                    <a:cubicBezTo>
                      <a:pt x="52477" y="92486"/>
                      <a:pt x="11502" y="75952"/>
                      <a:pt x="11502" y="75952"/>
                    </a:cubicBezTo>
                    <a:cubicBezTo>
                      <a:pt x="0" y="68044"/>
                      <a:pt x="-2876" y="62294"/>
                      <a:pt x="2875" y="50073"/>
                    </a:cubicBezTo>
                    <a:cubicBezTo>
                      <a:pt x="8626" y="37852"/>
                      <a:pt x="30911" y="9098"/>
                      <a:pt x="46007" y="2628"/>
                    </a:cubicBezTo>
                    <a:cubicBezTo>
                      <a:pt x="61103" y="-3842"/>
                      <a:pt x="79794" y="2628"/>
                      <a:pt x="93452" y="11254"/>
                    </a:cubicBezTo>
                    <a:cubicBezTo>
                      <a:pt x="107111" y="19880"/>
                      <a:pt x="122207" y="38571"/>
                      <a:pt x="127958" y="54386"/>
                    </a:cubicBezTo>
                    <a:cubicBezTo>
                      <a:pt x="133709" y="70201"/>
                      <a:pt x="133709" y="97519"/>
                      <a:pt x="127958" y="106145"/>
                    </a:cubicBezTo>
                    <a:cubicBezTo>
                      <a:pt x="122207" y="114772"/>
                      <a:pt x="91295" y="102550"/>
                      <a:pt x="71886" y="97518"/>
                    </a:cubicBezTo>
                    <a:close/>
                  </a:path>
                </a:pathLst>
              </a:custGeom>
              <a:solidFill>
                <a:schemeClr val="accent4">
                  <a:lumMod val="20000"/>
                  <a:lumOff val="80000"/>
                </a:schemeClr>
              </a:solidFill>
              <a:ln w="28575">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Freeform 30">
                <a:extLst>
                  <a:ext uri="{FF2B5EF4-FFF2-40B4-BE49-F238E27FC236}">
                    <a16:creationId xmlns:a16="http://schemas.microsoft.com/office/drawing/2014/main" id="{4F3AA70D-7D04-524D-BF68-245C52B64875}"/>
                  </a:ext>
                </a:extLst>
              </p:cNvPr>
              <p:cNvSpPr/>
              <p:nvPr/>
            </p:nvSpPr>
            <p:spPr>
              <a:xfrm rot="12906190" flipH="1">
                <a:off x="6542955" y="4181524"/>
                <a:ext cx="126610" cy="134995"/>
              </a:xfrm>
              <a:custGeom>
                <a:avLst/>
                <a:gdLst>
                  <a:gd name="connsiteX0" fmla="*/ 71886 w 132271"/>
                  <a:gd name="connsiteY0" fmla="*/ 97518 h 109144"/>
                  <a:gd name="connsiteX1" fmla="*/ 11502 w 132271"/>
                  <a:gd name="connsiteY1" fmla="*/ 75952 h 109144"/>
                  <a:gd name="connsiteX2" fmla="*/ 2875 w 132271"/>
                  <a:gd name="connsiteY2" fmla="*/ 50073 h 109144"/>
                  <a:gd name="connsiteX3" fmla="*/ 46007 w 132271"/>
                  <a:gd name="connsiteY3" fmla="*/ 2628 h 109144"/>
                  <a:gd name="connsiteX4" fmla="*/ 93452 w 132271"/>
                  <a:gd name="connsiteY4" fmla="*/ 11254 h 109144"/>
                  <a:gd name="connsiteX5" fmla="*/ 127958 w 132271"/>
                  <a:gd name="connsiteY5" fmla="*/ 54386 h 109144"/>
                  <a:gd name="connsiteX6" fmla="*/ 127958 w 132271"/>
                  <a:gd name="connsiteY6" fmla="*/ 106145 h 109144"/>
                  <a:gd name="connsiteX7" fmla="*/ 71886 w 132271"/>
                  <a:gd name="connsiteY7" fmla="*/ 97518 h 109144"/>
                  <a:gd name="connsiteX0" fmla="*/ 70229 w 130614"/>
                  <a:gd name="connsiteY0" fmla="*/ 101401 h 113027"/>
                  <a:gd name="connsiteX1" fmla="*/ 9845 w 130614"/>
                  <a:gd name="connsiteY1" fmla="*/ 79835 h 113027"/>
                  <a:gd name="connsiteX2" fmla="*/ 1218 w 130614"/>
                  <a:gd name="connsiteY2" fmla="*/ 53956 h 113027"/>
                  <a:gd name="connsiteX3" fmla="*/ 21973 w 130614"/>
                  <a:gd name="connsiteY3" fmla="*/ 2036 h 113027"/>
                  <a:gd name="connsiteX4" fmla="*/ 91795 w 130614"/>
                  <a:gd name="connsiteY4" fmla="*/ 15137 h 113027"/>
                  <a:gd name="connsiteX5" fmla="*/ 126301 w 130614"/>
                  <a:gd name="connsiteY5" fmla="*/ 58269 h 113027"/>
                  <a:gd name="connsiteX6" fmla="*/ 126301 w 130614"/>
                  <a:gd name="connsiteY6" fmla="*/ 110028 h 113027"/>
                  <a:gd name="connsiteX7" fmla="*/ 70229 w 130614"/>
                  <a:gd name="connsiteY7" fmla="*/ 101401 h 113027"/>
                  <a:gd name="connsiteX0" fmla="*/ 70229 w 127237"/>
                  <a:gd name="connsiteY0" fmla="*/ 101401 h 109275"/>
                  <a:gd name="connsiteX1" fmla="*/ 9845 w 127237"/>
                  <a:gd name="connsiteY1" fmla="*/ 79835 h 109275"/>
                  <a:gd name="connsiteX2" fmla="*/ 1218 w 127237"/>
                  <a:gd name="connsiteY2" fmla="*/ 53956 h 109275"/>
                  <a:gd name="connsiteX3" fmla="*/ 21973 w 127237"/>
                  <a:gd name="connsiteY3" fmla="*/ 2036 h 109275"/>
                  <a:gd name="connsiteX4" fmla="*/ 91795 w 127237"/>
                  <a:gd name="connsiteY4" fmla="*/ 15137 h 109275"/>
                  <a:gd name="connsiteX5" fmla="*/ 126301 w 127237"/>
                  <a:gd name="connsiteY5" fmla="*/ 58269 h 109275"/>
                  <a:gd name="connsiteX6" fmla="*/ 103925 w 127237"/>
                  <a:gd name="connsiteY6" fmla="*/ 105553 h 109275"/>
                  <a:gd name="connsiteX7" fmla="*/ 70229 w 127237"/>
                  <a:gd name="connsiteY7" fmla="*/ 101401 h 109275"/>
                  <a:gd name="connsiteX0" fmla="*/ 62205 w 119213"/>
                  <a:gd name="connsiteY0" fmla="*/ 100814 h 108690"/>
                  <a:gd name="connsiteX1" fmla="*/ 1821 w 119213"/>
                  <a:gd name="connsiteY1" fmla="*/ 79248 h 108690"/>
                  <a:gd name="connsiteX2" fmla="*/ 15570 w 119213"/>
                  <a:gd name="connsiteY2" fmla="*/ 44418 h 108690"/>
                  <a:gd name="connsiteX3" fmla="*/ 13949 w 119213"/>
                  <a:gd name="connsiteY3" fmla="*/ 1449 h 108690"/>
                  <a:gd name="connsiteX4" fmla="*/ 83771 w 119213"/>
                  <a:gd name="connsiteY4" fmla="*/ 14550 h 108690"/>
                  <a:gd name="connsiteX5" fmla="*/ 118277 w 119213"/>
                  <a:gd name="connsiteY5" fmla="*/ 57682 h 108690"/>
                  <a:gd name="connsiteX6" fmla="*/ 95901 w 119213"/>
                  <a:gd name="connsiteY6" fmla="*/ 104966 h 108690"/>
                  <a:gd name="connsiteX7" fmla="*/ 62205 w 119213"/>
                  <a:gd name="connsiteY7" fmla="*/ 100814 h 108690"/>
                  <a:gd name="connsiteX0" fmla="*/ 62205 w 103188"/>
                  <a:gd name="connsiteY0" fmla="*/ 100814 h 108052"/>
                  <a:gd name="connsiteX1" fmla="*/ 1821 w 103188"/>
                  <a:gd name="connsiteY1" fmla="*/ 79248 h 108052"/>
                  <a:gd name="connsiteX2" fmla="*/ 15570 w 103188"/>
                  <a:gd name="connsiteY2" fmla="*/ 44418 h 108052"/>
                  <a:gd name="connsiteX3" fmla="*/ 13949 w 103188"/>
                  <a:gd name="connsiteY3" fmla="*/ 1449 h 108052"/>
                  <a:gd name="connsiteX4" fmla="*/ 83771 w 103188"/>
                  <a:gd name="connsiteY4" fmla="*/ 14550 h 108052"/>
                  <a:gd name="connsiteX5" fmla="*/ 100377 w 103188"/>
                  <a:gd name="connsiteY5" fmla="*/ 57682 h 108052"/>
                  <a:gd name="connsiteX6" fmla="*/ 95901 w 103188"/>
                  <a:gd name="connsiteY6" fmla="*/ 104966 h 108052"/>
                  <a:gd name="connsiteX7" fmla="*/ 62205 w 103188"/>
                  <a:gd name="connsiteY7" fmla="*/ 100814 h 108052"/>
                  <a:gd name="connsiteX0" fmla="*/ 63845 w 104828"/>
                  <a:gd name="connsiteY0" fmla="*/ 100814 h 108052"/>
                  <a:gd name="connsiteX1" fmla="*/ 3461 w 104828"/>
                  <a:gd name="connsiteY1" fmla="*/ 79248 h 108052"/>
                  <a:gd name="connsiteX2" fmla="*/ 8259 w 104828"/>
                  <a:gd name="connsiteY2" fmla="*/ 44418 h 108052"/>
                  <a:gd name="connsiteX3" fmla="*/ 15589 w 104828"/>
                  <a:gd name="connsiteY3" fmla="*/ 1449 h 108052"/>
                  <a:gd name="connsiteX4" fmla="*/ 85411 w 104828"/>
                  <a:gd name="connsiteY4" fmla="*/ 14550 h 108052"/>
                  <a:gd name="connsiteX5" fmla="*/ 102017 w 104828"/>
                  <a:gd name="connsiteY5" fmla="*/ 57682 h 108052"/>
                  <a:gd name="connsiteX6" fmla="*/ 97541 w 104828"/>
                  <a:gd name="connsiteY6" fmla="*/ 104966 h 108052"/>
                  <a:gd name="connsiteX7" fmla="*/ 63845 w 104828"/>
                  <a:gd name="connsiteY7" fmla="*/ 100814 h 108052"/>
                  <a:gd name="connsiteX0" fmla="*/ 64318 w 105301"/>
                  <a:gd name="connsiteY0" fmla="*/ 88660 h 95898"/>
                  <a:gd name="connsiteX1" fmla="*/ 3934 w 105301"/>
                  <a:gd name="connsiteY1" fmla="*/ 67094 h 95898"/>
                  <a:gd name="connsiteX2" fmla="*/ 8732 w 105301"/>
                  <a:gd name="connsiteY2" fmla="*/ 32264 h 95898"/>
                  <a:gd name="connsiteX3" fmla="*/ 31964 w 105301"/>
                  <a:gd name="connsiteY3" fmla="*/ 8378 h 95898"/>
                  <a:gd name="connsiteX4" fmla="*/ 85884 w 105301"/>
                  <a:gd name="connsiteY4" fmla="*/ 2396 h 95898"/>
                  <a:gd name="connsiteX5" fmla="*/ 102490 w 105301"/>
                  <a:gd name="connsiteY5" fmla="*/ 45528 h 95898"/>
                  <a:gd name="connsiteX6" fmla="*/ 98014 w 105301"/>
                  <a:gd name="connsiteY6" fmla="*/ 92812 h 95898"/>
                  <a:gd name="connsiteX7" fmla="*/ 64318 w 105301"/>
                  <a:gd name="connsiteY7" fmla="*/ 88660 h 95898"/>
                  <a:gd name="connsiteX0" fmla="*/ 64318 w 105301"/>
                  <a:gd name="connsiteY0" fmla="*/ 81306 h 88544"/>
                  <a:gd name="connsiteX1" fmla="*/ 3934 w 105301"/>
                  <a:gd name="connsiteY1" fmla="*/ 59740 h 88544"/>
                  <a:gd name="connsiteX2" fmla="*/ 8732 w 105301"/>
                  <a:gd name="connsiteY2" fmla="*/ 24910 h 88544"/>
                  <a:gd name="connsiteX3" fmla="*/ 31964 w 105301"/>
                  <a:gd name="connsiteY3" fmla="*/ 1024 h 88544"/>
                  <a:gd name="connsiteX4" fmla="*/ 79523 w 105301"/>
                  <a:gd name="connsiteY4" fmla="*/ 7764 h 88544"/>
                  <a:gd name="connsiteX5" fmla="*/ 102490 w 105301"/>
                  <a:gd name="connsiteY5" fmla="*/ 38174 h 88544"/>
                  <a:gd name="connsiteX6" fmla="*/ 98014 w 105301"/>
                  <a:gd name="connsiteY6" fmla="*/ 85458 h 88544"/>
                  <a:gd name="connsiteX7" fmla="*/ 64318 w 105301"/>
                  <a:gd name="connsiteY7" fmla="*/ 81306 h 88544"/>
                  <a:gd name="connsiteX0" fmla="*/ 55656 w 96639"/>
                  <a:gd name="connsiteY0" fmla="*/ 81306 h 88441"/>
                  <a:gd name="connsiteX1" fmla="*/ 17535 w 96639"/>
                  <a:gd name="connsiteY1" fmla="*/ 62920 h 88441"/>
                  <a:gd name="connsiteX2" fmla="*/ 70 w 96639"/>
                  <a:gd name="connsiteY2" fmla="*/ 24910 h 88441"/>
                  <a:gd name="connsiteX3" fmla="*/ 23302 w 96639"/>
                  <a:gd name="connsiteY3" fmla="*/ 1024 h 88441"/>
                  <a:gd name="connsiteX4" fmla="*/ 70861 w 96639"/>
                  <a:gd name="connsiteY4" fmla="*/ 7764 h 88441"/>
                  <a:gd name="connsiteX5" fmla="*/ 93828 w 96639"/>
                  <a:gd name="connsiteY5" fmla="*/ 38174 h 88441"/>
                  <a:gd name="connsiteX6" fmla="*/ 89352 w 96639"/>
                  <a:gd name="connsiteY6" fmla="*/ 85458 h 88441"/>
                  <a:gd name="connsiteX7" fmla="*/ 55656 w 96639"/>
                  <a:gd name="connsiteY7" fmla="*/ 81306 h 88441"/>
                  <a:gd name="connsiteX0" fmla="*/ 55614 w 96597"/>
                  <a:gd name="connsiteY0" fmla="*/ 81306 h 88520"/>
                  <a:gd name="connsiteX1" fmla="*/ 27335 w 96597"/>
                  <a:gd name="connsiteY1" fmla="*/ 60459 h 88520"/>
                  <a:gd name="connsiteX2" fmla="*/ 28 w 96597"/>
                  <a:gd name="connsiteY2" fmla="*/ 24910 h 88520"/>
                  <a:gd name="connsiteX3" fmla="*/ 23260 w 96597"/>
                  <a:gd name="connsiteY3" fmla="*/ 1024 h 88520"/>
                  <a:gd name="connsiteX4" fmla="*/ 70819 w 96597"/>
                  <a:gd name="connsiteY4" fmla="*/ 7764 h 88520"/>
                  <a:gd name="connsiteX5" fmla="*/ 93786 w 96597"/>
                  <a:gd name="connsiteY5" fmla="*/ 38174 h 88520"/>
                  <a:gd name="connsiteX6" fmla="*/ 89310 w 96597"/>
                  <a:gd name="connsiteY6" fmla="*/ 85458 h 88520"/>
                  <a:gd name="connsiteX7" fmla="*/ 55614 w 96597"/>
                  <a:gd name="connsiteY7" fmla="*/ 81306 h 88520"/>
                  <a:gd name="connsiteX0" fmla="*/ 62996 w 96329"/>
                  <a:gd name="connsiteY0" fmla="*/ 76385 h 87365"/>
                  <a:gd name="connsiteX1" fmla="*/ 27335 w 96329"/>
                  <a:gd name="connsiteY1" fmla="*/ 60459 h 87365"/>
                  <a:gd name="connsiteX2" fmla="*/ 28 w 96329"/>
                  <a:gd name="connsiteY2" fmla="*/ 24910 h 87365"/>
                  <a:gd name="connsiteX3" fmla="*/ 23260 w 96329"/>
                  <a:gd name="connsiteY3" fmla="*/ 1024 h 87365"/>
                  <a:gd name="connsiteX4" fmla="*/ 70819 w 96329"/>
                  <a:gd name="connsiteY4" fmla="*/ 7764 h 87365"/>
                  <a:gd name="connsiteX5" fmla="*/ 93786 w 96329"/>
                  <a:gd name="connsiteY5" fmla="*/ 38174 h 87365"/>
                  <a:gd name="connsiteX6" fmla="*/ 89310 w 96329"/>
                  <a:gd name="connsiteY6" fmla="*/ 85458 h 87365"/>
                  <a:gd name="connsiteX7" fmla="*/ 62996 w 96329"/>
                  <a:gd name="connsiteY7" fmla="*/ 76385 h 87365"/>
                  <a:gd name="connsiteX0" fmla="*/ 62996 w 95959"/>
                  <a:gd name="connsiteY0" fmla="*/ 76385 h 76509"/>
                  <a:gd name="connsiteX1" fmla="*/ 27335 w 95959"/>
                  <a:gd name="connsiteY1" fmla="*/ 60459 h 76509"/>
                  <a:gd name="connsiteX2" fmla="*/ 28 w 95959"/>
                  <a:gd name="connsiteY2" fmla="*/ 24910 h 76509"/>
                  <a:gd name="connsiteX3" fmla="*/ 23260 w 95959"/>
                  <a:gd name="connsiteY3" fmla="*/ 1024 h 76509"/>
                  <a:gd name="connsiteX4" fmla="*/ 70819 w 95959"/>
                  <a:gd name="connsiteY4" fmla="*/ 7764 h 76509"/>
                  <a:gd name="connsiteX5" fmla="*/ 93786 w 95959"/>
                  <a:gd name="connsiteY5" fmla="*/ 38174 h 76509"/>
                  <a:gd name="connsiteX6" fmla="*/ 87494 w 95959"/>
                  <a:gd name="connsiteY6" fmla="*/ 66243 h 76509"/>
                  <a:gd name="connsiteX7" fmla="*/ 62996 w 95959"/>
                  <a:gd name="connsiteY7" fmla="*/ 76385 h 76509"/>
                  <a:gd name="connsiteX0" fmla="*/ 63178 w 96141"/>
                  <a:gd name="connsiteY0" fmla="*/ 76385 h 76902"/>
                  <a:gd name="connsiteX1" fmla="*/ 35809 w 96141"/>
                  <a:gd name="connsiteY1" fmla="*/ 52066 h 76902"/>
                  <a:gd name="connsiteX2" fmla="*/ 210 w 96141"/>
                  <a:gd name="connsiteY2" fmla="*/ 24910 h 76902"/>
                  <a:gd name="connsiteX3" fmla="*/ 23442 w 96141"/>
                  <a:gd name="connsiteY3" fmla="*/ 1024 h 76902"/>
                  <a:gd name="connsiteX4" fmla="*/ 71001 w 96141"/>
                  <a:gd name="connsiteY4" fmla="*/ 7764 h 76902"/>
                  <a:gd name="connsiteX5" fmla="*/ 93968 w 96141"/>
                  <a:gd name="connsiteY5" fmla="*/ 38174 h 76902"/>
                  <a:gd name="connsiteX6" fmla="*/ 87676 w 96141"/>
                  <a:gd name="connsiteY6" fmla="*/ 66243 h 76902"/>
                  <a:gd name="connsiteX7" fmla="*/ 63178 w 96141"/>
                  <a:gd name="connsiteY7" fmla="*/ 76385 h 7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41" h="76902">
                    <a:moveTo>
                      <a:pt x="63178" y="76385"/>
                    </a:moveTo>
                    <a:cubicBezTo>
                      <a:pt x="54534" y="74022"/>
                      <a:pt x="46304" y="60645"/>
                      <a:pt x="35809" y="52066"/>
                    </a:cubicBezTo>
                    <a:cubicBezTo>
                      <a:pt x="25314" y="43487"/>
                      <a:pt x="2271" y="33417"/>
                      <a:pt x="210" y="24910"/>
                    </a:cubicBezTo>
                    <a:cubicBezTo>
                      <a:pt x="-1851" y="16403"/>
                      <a:pt x="11644" y="3882"/>
                      <a:pt x="23442" y="1024"/>
                    </a:cubicBezTo>
                    <a:cubicBezTo>
                      <a:pt x="35241" y="-1834"/>
                      <a:pt x="59247" y="1572"/>
                      <a:pt x="71001" y="7764"/>
                    </a:cubicBezTo>
                    <a:cubicBezTo>
                      <a:pt x="82755" y="13956"/>
                      <a:pt x="88217" y="22359"/>
                      <a:pt x="93968" y="38174"/>
                    </a:cubicBezTo>
                    <a:cubicBezTo>
                      <a:pt x="99719" y="53989"/>
                      <a:pt x="92808" y="59875"/>
                      <a:pt x="87676" y="66243"/>
                    </a:cubicBezTo>
                    <a:cubicBezTo>
                      <a:pt x="82544" y="72611"/>
                      <a:pt x="71823" y="78748"/>
                      <a:pt x="63178" y="76385"/>
                    </a:cubicBezTo>
                    <a:close/>
                  </a:path>
                </a:pathLst>
              </a:custGeom>
              <a:solidFill>
                <a:schemeClr val="accent4">
                  <a:lumMod val="20000"/>
                  <a:lumOff val="80000"/>
                </a:schemeClr>
              </a:solidFill>
              <a:ln w="28575">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Freeform 31">
                <a:extLst>
                  <a:ext uri="{FF2B5EF4-FFF2-40B4-BE49-F238E27FC236}">
                    <a16:creationId xmlns:a16="http://schemas.microsoft.com/office/drawing/2014/main" id="{8E69C4CA-45C6-0946-A710-9B67CD57E8F1}"/>
                  </a:ext>
                </a:extLst>
              </p:cNvPr>
              <p:cNvSpPr/>
              <p:nvPr/>
            </p:nvSpPr>
            <p:spPr>
              <a:xfrm rot="12502436" flipH="1">
                <a:off x="6701056" y="4146830"/>
                <a:ext cx="110177" cy="126528"/>
              </a:xfrm>
              <a:custGeom>
                <a:avLst/>
                <a:gdLst>
                  <a:gd name="connsiteX0" fmla="*/ 71886 w 132271"/>
                  <a:gd name="connsiteY0" fmla="*/ 97518 h 109144"/>
                  <a:gd name="connsiteX1" fmla="*/ 11502 w 132271"/>
                  <a:gd name="connsiteY1" fmla="*/ 75952 h 109144"/>
                  <a:gd name="connsiteX2" fmla="*/ 2875 w 132271"/>
                  <a:gd name="connsiteY2" fmla="*/ 50073 h 109144"/>
                  <a:gd name="connsiteX3" fmla="*/ 46007 w 132271"/>
                  <a:gd name="connsiteY3" fmla="*/ 2628 h 109144"/>
                  <a:gd name="connsiteX4" fmla="*/ 93452 w 132271"/>
                  <a:gd name="connsiteY4" fmla="*/ 11254 h 109144"/>
                  <a:gd name="connsiteX5" fmla="*/ 127958 w 132271"/>
                  <a:gd name="connsiteY5" fmla="*/ 54386 h 109144"/>
                  <a:gd name="connsiteX6" fmla="*/ 127958 w 132271"/>
                  <a:gd name="connsiteY6" fmla="*/ 106145 h 109144"/>
                  <a:gd name="connsiteX7" fmla="*/ 71886 w 132271"/>
                  <a:gd name="connsiteY7" fmla="*/ 97518 h 109144"/>
                  <a:gd name="connsiteX0" fmla="*/ 70229 w 130614"/>
                  <a:gd name="connsiteY0" fmla="*/ 101401 h 113027"/>
                  <a:gd name="connsiteX1" fmla="*/ 9845 w 130614"/>
                  <a:gd name="connsiteY1" fmla="*/ 79835 h 113027"/>
                  <a:gd name="connsiteX2" fmla="*/ 1218 w 130614"/>
                  <a:gd name="connsiteY2" fmla="*/ 53956 h 113027"/>
                  <a:gd name="connsiteX3" fmla="*/ 21973 w 130614"/>
                  <a:gd name="connsiteY3" fmla="*/ 2036 h 113027"/>
                  <a:gd name="connsiteX4" fmla="*/ 91795 w 130614"/>
                  <a:gd name="connsiteY4" fmla="*/ 15137 h 113027"/>
                  <a:gd name="connsiteX5" fmla="*/ 126301 w 130614"/>
                  <a:gd name="connsiteY5" fmla="*/ 58269 h 113027"/>
                  <a:gd name="connsiteX6" fmla="*/ 126301 w 130614"/>
                  <a:gd name="connsiteY6" fmla="*/ 110028 h 113027"/>
                  <a:gd name="connsiteX7" fmla="*/ 70229 w 130614"/>
                  <a:gd name="connsiteY7" fmla="*/ 101401 h 113027"/>
                  <a:gd name="connsiteX0" fmla="*/ 70229 w 127237"/>
                  <a:gd name="connsiteY0" fmla="*/ 101401 h 109275"/>
                  <a:gd name="connsiteX1" fmla="*/ 9845 w 127237"/>
                  <a:gd name="connsiteY1" fmla="*/ 79835 h 109275"/>
                  <a:gd name="connsiteX2" fmla="*/ 1218 w 127237"/>
                  <a:gd name="connsiteY2" fmla="*/ 53956 h 109275"/>
                  <a:gd name="connsiteX3" fmla="*/ 21973 w 127237"/>
                  <a:gd name="connsiteY3" fmla="*/ 2036 h 109275"/>
                  <a:gd name="connsiteX4" fmla="*/ 91795 w 127237"/>
                  <a:gd name="connsiteY4" fmla="*/ 15137 h 109275"/>
                  <a:gd name="connsiteX5" fmla="*/ 126301 w 127237"/>
                  <a:gd name="connsiteY5" fmla="*/ 58269 h 109275"/>
                  <a:gd name="connsiteX6" fmla="*/ 103925 w 127237"/>
                  <a:gd name="connsiteY6" fmla="*/ 105553 h 109275"/>
                  <a:gd name="connsiteX7" fmla="*/ 70229 w 127237"/>
                  <a:gd name="connsiteY7" fmla="*/ 101401 h 109275"/>
                  <a:gd name="connsiteX0" fmla="*/ 62205 w 119213"/>
                  <a:gd name="connsiteY0" fmla="*/ 100814 h 108690"/>
                  <a:gd name="connsiteX1" fmla="*/ 1821 w 119213"/>
                  <a:gd name="connsiteY1" fmla="*/ 79248 h 108690"/>
                  <a:gd name="connsiteX2" fmla="*/ 15570 w 119213"/>
                  <a:gd name="connsiteY2" fmla="*/ 44418 h 108690"/>
                  <a:gd name="connsiteX3" fmla="*/ 13949 w 119213"/>
                  <a:gd name="connsiteY3" fmla="*/ 1449 h 108690"/>
                  <a:gd name="connsiteX4" fmla="*/ 83771 w 119213"/>
                  <a:gd name="connsiteY4" fmla="*/ 14550 h 108690"/>
                  <a:gd name="connsiteX5" fmla="*/ 118277 w 119213"/>
                  <a:gd name="connsiteY5" fmla="*/ 57682 h 108690"/>
                  <a:gd name="connsiteX6" fmla="*/ 95901 w 119213"/>
                  <a:gd name="connsiteY6" fmla="*/ 104966 h 108690"/>
                  <a:gd name="connsiteX7" fmla="*/ 62205 w 119213"/>
                  <a:gd name="connsiteY7" fmla="*/ 100814 h 108690"/>
                  <a:gd name="connsiteX0" fmla="*/ 62205 w 103188"/>
                  <a:gd name="connsiteY0" fmla="*/ 100814 h 108052"/>
                  <a:gd name="connsiteX1" fmla="*/ 1821 w 103188"/>
                  <a:gd name="connsiteY1" fmla="*/ 79248 h 108052"/>
                  <a:gd name="connsiteX2" fmla="*/ 15570 w 103188"/>
                  <a:gd name="connsiteY2" fmla="*/ 44418 h 108052"/>
                  <a:gd name="connsiteX3" fmla="*/ 13949 w 103188"/>
                  <a:gd name="connsiteY3" fmla="*/ 1449 h 108052"/>
                  <a:gd name="connsiteX4" fmla="*/ 83771 w 103188"/>
                  <a:gd name="connsiteY4" fmla="*/ 14550 h 108052"/>
                  <a:gd name="connsiteX5" fmla="*/ 100377 w 103188"/>
                  <a:gd name="connsiteY5" fmla="*/ 57682 h 108052"/>
                  <a:gd name="connsiteX6" fmla="*/ 95901 w 103188"/>
                  <a:gd name="connsiteY6" fmla="*/ 104966 h 108052"/>
                  <a:gd name="connsiteX7" fmla="*/ 62205 w 103188"/>
                  <a:gd name="connsiteY7" fmla="*/ 100814 h 108052"/>
                  <a:gd name="connsiteX0" fmla="*/ 63845 w 104828"/>
                  <a:gd name="connsiteY0" fmla="*/ 100814 h 108052"/>
                  <a:gd name="connsiteX1" fmla="*/ 3461 w 104828"/>
                  <a:gd name="connsiteY1" fmla="*/ 79248 h 108052"/>
                  <a:gd name="connsiteX2" fmla="*/ 8259 w 104828"/>
                  <a:gd name="connsiteY2" fmla="*/ 44418 h 108052"/>
                  <a:gd name="connsiteX3" fmla="*/ 15589 w 104828"/>
                  <a:gd name="connsiteY3" fmla="*/ 1449 h 108052"/>
                  <a:gd name="connsiteX4" fmla="*/ 85411 w 104828"/>
                  <a:gd name="connsiteY4" fmla="*/ 14550 h 108052"/>
                  <a:gd name="connsiteX5" fmla="*/ 102017 w 104828"/>
                  <a:gd name="connsiteY5" fmla="*/ 57682 h 108052"/>
                  <a:gd name="connsiteX6" fmla="*/ 97541 w 104828"/>
                  <a:gd name="connsiteY6" fmla="*/ 104966 h 108052"/>
                  <a:gd name="connsiteX7" fmla="*/ 63845 w 104828"/>
                  <a:gd name="connsiteY7" fmla="*/ 100814 h 108052"/>
                  <a:gd name="connsiteX0" fmla="*/ 64449 w 105432"/>
                  <a:gd name="connsiteY0" fmla="*/ 87715 h 94953"/>
                  <a:gd name="connsiteX1" fmla="*/ 4065 w 105432"/>
                  <a:gd name="connsiteY1" fmla="*/ 66149 h 94953"/>
                  <a:gd name="connsiteX2" fmla="*/ 8863 w 105432"/>
                  <a:gd name="connsiteY2" fmla="*/ 31319 h 94953"/>
                  <a:gd name="connsiteX3" fmla="*/ 36005 w 105432"/>
                  <a:gd name="connsiteY3" fmla="*/ 12125 h 94953"/>
                  <a:gd name="connsiteX4" fmla="*/ 86015 w 105432"/>
                  <a:gd name="connsiteY4" fmla="*/ 1451 h 94953"/>
                  <a:gd name="connsiteX5" fmla="*/ 102621 w 105432"/>
                  <a:gd name="connsiteY5" fmla="*/ 44583 h 94953"/>
                  <a:gd name="connsiteX6" fmla="*/ 98145 w 105432"/>
                  <a:gd name="connsiteY6" fmla="*/ 91867 h 94953"/>
                  <a:gd name="connsiteX7" fmla="*/ 64449 w 105432"/>
                  <a:gd name="connsiteY7" fmla="*/ 87715 h 94953"/>
                  <a:gd name="connsiteX0" fmla="*/ 61695 w 102678"/>
                  <a:gd name="connsiteY0" fmla="*/ 87805 h 95043"/>
                  <a:gd name="connsiteX1" fmla="*/ 1311 w 102678"/>
                  <a:gd name="connsiteY1" fmla="*/ 66239 h 95043"/>
                  <a:gd name="connsiteX2" fmla="*/ 21171 w 102678"/>
                  <a:gd name="connsiteY2" fmla="*/ 37434 h 95043"/>
                  <a:gd name="connsiteX3" fmla="*/ 33251 w 102678"/>
                  <a:gd name="connsiteY3" fmla="*/ 12215 h 95043"/>
                  <a:gd name="connsiteX4" fmla="*/ 83261 w 102678"/>
                  <a:gd name="connsiteY4" fmla="*/ 1541 h 95043"/>
                  <a:gd name="connsiteX5" fmla="*/ 99867 w 102678"/>
                  <a:gd name="connsiteY5" fmla="*/ 44673 h 95043"/>
                  <a:gd name="connsiteX6" fmla="*/ 95391 w 102678"/>
                  <a:gd name="connsiteY6" fmla="*/ 91957 h 95043"/>
                  <a:gd name="connsiteX7" fmla="*/ 61695 w 102678"/>
                  <a:gd name="connsiteY7" fmla="*/ 87805 h 95043"/>
                  <a:gd name="connsiteX0" fmla="*/ 61695 w 102678"/>
                  <a:gd name="connsiteY0" fmla="*/ 76482 h 83720"/>
                  <a:gd name="connsiteX1" fmla="*/ 1311 w 102678"/>
                  <a:gd name="connsiteY1" fmla="*/ 54916 h 83720"/>
                  <a:gd name="connsiteX2" fmla="*/ 21171 w 102678"/>
                  <a:gd name="connsiteY2" fmla="*/ 26111 h 83720"/>
                  <a:gd name="connsiteX3" fmla="*/ 33251 w 102678"/>
                  <a:gd name="connsiteY3" fmla="*/ 892 h 83720"/>
                  <a:gd name="connsiteX4" fmla="*/ 68199 w 102678"/>
                  <a:gd name="connsiteY4" fmla="*/ 8292 h 83720"/>
                  <a:gd name="connsiteX5" fmla="*/ 99867 w 102678"/>
                  <a:gd name="connsiteY5" fmla="*/ 33350 h 83720"/>
                  <a:gd name="connsiteX6" fmla="*/ 95391 w 102678"/>
                  <a:gd name="connsiteY6" fmla="*/ 80634 h 83720"/>
                  <a:gd name="connsiteX7" fmla="*/ 61695 w 102678"/>
                  <a:gd name="connsiteY7" fmla="*/ 76482 h 83720"/>
                  <a:gd name="connsiteX0" fmla="*/ 62032 w 103015"/>
                  <a:gd name="connsiteY0" fmla="*/ 68280 h 75518"/>
                  <a:gd name="connsiteX1" fmla="*/ 1648 w 103015"/>
                  <a:gd name="connsiteY1" fmla="*/ 46714 h 75518"/>
                  <a:gd name="connsiteX2" fmla="*/ 21508 w 103015"/>
                  <a:gd name="connsiteY2" fmla="*/ 17909 h 75518"/>
                  <a:gd name="connsiteX3" fmla="*/ 68536 w 103015"/>
                  <a:gd name="connsiteY3" fmla="*/ 90 h 75518"/>
                  <a:gd name="connsiteX4" fmla="*/ 100204 w 103015"/>
                  <a:gd name="connsiteY4" fmla="*/ 25148 h 75518"/>
                  <a:gd name="connsiteX5" fmla="*/ 95728 w 103015"/>
                  <a:gd name="connsiteY5" fmla="*/ 72432 h 75518"/>
                  <a:gd name="connsiteX6" fmla="*/ 62032 w 103015"/>
                  <a:gd name="connsiteY6" fmla="*/ 68280 h 75518"/>
                  <a:gd name="connsiteX0" fmla="*/ 47031 w 88014"/>
                  <a:gd name="connsiteY0" fmla="*/ 68270 h 75827"/>
                  <a:gd name="connsiteX1" fmla="*/ 4721 w 88014"/>
                  <a:gd name="connsiteY1" fmla="*/ 37667 h 75827"/>
                  <a:gd name="connsiteX2" fmla="*/ 6507 w 88014"/>
                  <a:gd name="connsiteY2" fmla="*/ 17899 h 75827"/>
                  <a:gd name="connsiteX3" fmla="*/ 53535 w 88014"/>
                  <a:gd name="connsiteY3" fmla="*/ 80 h 75827"/>
                  <a:gd name="connsiteX4" fmla="*/ 85203 w 88014"/>
                  <a:gd name="connsiteY4" fmla="*/ 25138 h 75827"/>
                  <a:gd name="connsiteX5" fmla="*/ 80727 w 88014"/>
                  <a:gd name="connsiteY5" fmla="*/ 72422 h 75827"/>
                  <a:gd name="connsiteX6" fmla="*/ 47031 w 88014"/>
                  <a:gd name="connsiteY6" fmla="*/ 68270 h 7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4" h="75827">
                    <a:moveTo>
                      <a:pt x="47031" y="68270"/>
                    </a:moveTo>
                    <a:cubicBezTo>
                      <a:pt x="34363" y="62478"/>
                      <a:pt x="11475" y="46062"/>
                      <a:pt x="4721" y="37667"/>
                    </a:cubicBezTo>
                    <a:cubicBezTo>
                      <a:pt x="-2033" y="29272"/>
                      <a:pt x="-1629" y="24163"/>
                      <a:pt x="6507" y="17899"/>
                    </a:cubicBezTo>
                    <a:cubicBezTo>
                      <a:pt x="14643" y="11635"/>
                      <a:pt x="40419" y="-1126"/>
                      <a:pt x="53535" y="80"/>
                    </a:cubicBezTo>
                    <a:cubicBezTo>
                      <a:pt x="64638" y="5490"/>
                      <a:pt x="79452" y="9323"/>
                      <a:pt x="85203" y="25138"/>
                    </a:cubicBezTo>
                    <a:cubicBezTo>
                      <a:pt x="90954" y="40953"/>
                      <a:pt x="87089" y="65233"/>
                      <a:pt x="80727" y="72422"/>
                    </a:cubicBezTo>
                    <a:cubicBezTo>
                      <a:pt x="74365" y="79611"/>
                      <a:pt x="59699" y="74063"/>
                      <a:pt x="47031" y="68270"/>
                    </a:cubicBezTo>
                    <a:close/>
                  </a:path>
                </a:pathLst>
              </a:custGeom>
              <a:solidFill>
                <a:schemeClr val="accent4">
                  <a:lumMod val="20000"/>
                  <a:lumOff val="80000"/>
                </a:schemeClr>
              </a:solidFill>
              <a:ln w="28575">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Freeform 32">
                <a:extLst>
                  <a:ext uri="{FF2B5EF4-FFF2-40B4-BE49-F238E27FC236}">
                    <a16:creationId xmlns:a16="http://schemas.microsoft.com/office/drawing/2014/main" id="{E3EDE2F2-5509-6A43-A5AE-6575D82BCE49}"/>
                  </a:ext>
                </a:extLst>
              </p:cNvPr>
              <p:cNvSpPr/>
              <p:nvPr/>
            </p:nvSpPr>
            <p:spPr>
              <a:xfrm rot="11149497" flipH="1">
                <a:off x="6843279" y="4093466"/>
                <a:ext cx="92239" cy="119364"/>
              </a:xfrm>
              <a:custGeom>
                <a:avLst/>
                <a:gdLst>
                  <a:gd name="connsiteX0" fmla="*/ 71886 w 132271"/>
                  <a:gd name="connsiteY0" fmla="*/ 97518 h 109144"/>
                  <a:gd name="connsiteX1" fmla="*/ 11502 w 132271"/>
                  <a:gd name="connsiteY1" fmla="*/ 75952 h 109144"/>
                  <a:gd name="connsiteX2" fmla="*/ 2875 w 132271"/>
                  <a:gd name="connsiteY2" fmla="*/ 50073 h 109144"/>
                  <a:gd name="connsiteX3" fmla="*/ 46007 w 132271"/>
                  <a:gd name="connsiteY3" fmla="*/ 2628 h 109144"/>
                  <a:gd name="connsiteX4" fmla="*/ 93452 w 132271"/>
                  <a:gd name="connsiteY4" fmla="*/ 11254 h 109144"/>
                  <a:gd name="connsiteX5" fmla="*/ 127958 w 132271"/>
                  <a:gd name="connsiteY5" fmla="*/ 54386 h 109144"/>
                  <a:gd name="connsiteX6" fmla="*/ 127958 w 132271"/>
                  <a:gd name="connsiteY6" fmla="*/ 106145 h 109144"/>
                  <a:gd name="connsiteX7" fmla="*/ 71886 w 132271"/>
                  <a:gd name="connsiteY7" fmla="*/ 97518 h 109144"/>
                  <a:gd name="connsiteX0" fmla="*/ 70229 w 130614"/>
                  <a:gd name="connsiteY0" fmla="*/ 101401 h 113027"/>
                  <a:gd name="connsiteX1" fmla="*/ 9845 w 130614"/>
                  <a:gd name="connsiteY1" fmla="*/ 79835 h 113027"/>
                  <a:gd name="connsiteX2" fmla="*/ 1218 w 130614"/>
                  <a:gd name="connsiteY2" fmla="*/ 53956 h 113027"/>
                  <a:gd name="connsiteX3" fmla="*/ 21973 w 130614"/>
                  <a:gd name="connsiteY3" fmla="*/ 2036 h 113027"/>
                  <a:gd name="connsiteX4" fmla="*/ 91795 w 130614"/>
                  <a:gd name="connsiteY4" fmla="*/ 15137 h 113027"/>
                  <a:gd name="connsiteX5" fmla="*/ 126301 w 130614"/>
                  <a:gd name="connsiteY5" fmla="*/ 58269 h 113027"/>
                  <a:gd name="connsiteX6" fmla="*/ 126301 w 130614"/>
                  <a:gd name="connsiteY6" fmla="*/ 110028 h 113027"/>
                  <a:gd name="connsiteX7" fmla="*/ 70229 w 130614"/>
                  <a:gd name="connsiteY7" fmla="*/ 101401 h 113027"/>
                  <a:gd name="connsiteX0" fmla="*/ 70229 w 127237"/>
                  <a:gd name="connsiteY0" fmla="*/ 101401 h 109275"/>
                  <a:gd name="connsiteX1" fmla="*/ 9845 w 127237"/>
                  <a:gd name="connsiteY1" fmla="*/ 79835 h 109275"/>
                  <a:gd name="connsiteX2" fmla="*/ 1218 w 127237"/>
                  <a:gd name="connsiteY2" fmla="*/ 53956 h 109275"/>
                  <a:gd name="connsiteX3" fmla="*/ 21973 w 127237"/>
                  <a:gd name="connsiteY3" fmla="*/ 2036 h 109275"/>
                  <a:gd name="connsiteX4" fmla="*/ 91795 w 127237"/>
                  <a:gd name="connsiteY4" fmla="*/ 15137 h 109275"/>
                  <a:gd name="connsiteX5" fmla="*/ 126301 w 127237"/>
                  <a:gd name="connsiteY5" fmla="*/ 58269 h 109275"/>
                  <a:gd name="connsiteX6" fmla="*/ 103925 w 127237"/>
                  <a:gd name="connsiteY6" fmla="*/ 105553 h 109275"/>
                  <a:gd name="connsiteX7" fmla="*/ 70229 w 127237"/>
                  <a:gd name="connsiteY7" fmla="*/ 101401 h 109275"/>
                  <a:gd name="connsiteX0" fmla="*/ 62205 w 119213"/>
                  <a:gd name="connsiteY0" fmla="*/ 100814 h 108690"/>
                  <a:gd name="connsiteX1" fmla="*/ 1821 w 119213"/>
                  <a:gd name="connsiteY1" fmla="*/ 79248 h 108690"/>
                  <a:gd name="connsiteX2" fmla="*/ 15570 w 119213"/>
                  <a:gd name="connsiteY2" fmla="*/ 44418 h 108690"/>
                  <a:gd name="connsiteX3" fmla="*/ 13949 w 119213"/>
                  <a:gd name="connsiteY3" fmla="*/ 1449 h 108690"/>
                  <a:gd name="connsiteX4" fmla="*/ 83771 w 119213"/>
                  <a:gd name="connsiteY4" fmla="*/ 14550 h 108690"/>
                  <a:gd name="connsiteX5" fmla="*/ 118277 w 119213"/>
                  <a:gd name="connsiteY5" fmla="*/ 57682 h 108690"/>
                  <a:gd name="connsiteX6" fmla="*/ 95901 w 119213"/>
                  <a:gd name="connsiteY6" fmla="*/ 104966 h 108690"/>
                  <a:gd name="connsiteX7" fmla="*/ 62205 w 119213"/>
                  <a:gd name="connsiteY7" fmla="*/ 100814 h 108690"/>
                  <a:gd name="connsiteX0" fmla="*/ 62205 w 103188"/>
                  <a:gd name="connsiteY0" fmla="*/ 100814 h 108052"/>
                  <a:gd name="connsiteX1" fmla="*/ 1821 w 103188"/>
                  <a:gd name="connsiteY1" fmla="*/ 79248 h 108052"/>
                  <a:gd name="connsiteX2" fmla="*/ 15570 w 103188"/>
                  <a:gd name="connsiteY2" fmla="*/ 44418 h 108052"/>
                  <a:gd name="connsiteX3" fmla="*/ 13949 w 103188"/>
                  <a:gd name="connsiteY3" fmla="*/ 1449 h 108052"/>
                  <a:gd name="connsiteX4" fmla="*/ 83771 w 103188"/>
                  <a:gd name="connsiteY4" fmla="*/ 14550 h 108052"/>
                  <a:gd name="connsiteX5" fmla="*/ 100377 w 103188"/>
                  <a:gd name="connsiteY5" fmla="*/ 57682 h 108052"/>
                  <a:gd name="connsiteX6" fmla="*/ 95901 w 103188"/>
                  <a:gd name="connsiteY6" fmla="*/ 104966 h 108052"/>
                  <a:gd name="connsiteX7" fmla="*/ 62205 w 103188"/>
                  <a:gd name="connsiteY7" fmla="*/ 100814 h 108052"/>
                  <a:gd name="connsiteX0" fmla="*/ 63845 w 104828"/>
                  <a:gd name="connsiteY0" fmla="*/ 100814 h 108052"/>
                  <a:gd name="connsiteX1" fmla="*/ 3461 w 104828"/>
                  <a:gd name="connsiteY1" fmla="*/ 79248 h 108052"/>
                  <a:gd name="connsiteX2" fmla="*/ 8259 w 104828"/>
                  <a:gd name="connsiteY2" fmla="*/ 44418 h 108052"/>
                  <a:gd name="connsiteX3" fmla="*/ 15589 w 104828"/>
                  <a:gd name="connsiteY3" fmla="*/ 1449 h 108052"/>
                  <a:gd name="connsiteX4" fmla="*/ 85411 w 104828"/>
                  <a:gd name="connsiteY4" fmla="*/ 14550 h 108052"/>
                  <a:gd name="connsiteX5" fmla="*/ 102017 w 104828"/>
                  <a:gd name="connsiteY5" fmla="*/ 57682 h 108052"/>
                  <a:gd name="connsiteX6" fmla="*/ 97541 w 104828"/>
                  <a:gd name="connsiteY6" fmla="*/ 104966 h 108052"/>
                  <a:gd name="connsiteX7" fmla="*/ 63845 w 104828"/>
                  <a:gd name="connsiteY7" fmla="*/ 100814 h 108052"/>
                  <a:gd name="connsiteX0" fmla="*/ 64449 w 105432"/>
                  <a:gd name="connsiteY0" fmla="*/ 87715 h 94953"/>
                  <a:gd name="connsiteX1" fmla="*/ 4065 w 105432"/>
                  <a:gd name="connsiteY1" fmla="*/ 66149 h 94953"/>
                  <a:gd name="connsiteX2" fmla="*/ 8863 w 105432"/>
                  <a:gd name="connsiteY2" fmla="*/ 31319 h 94953"/>
                  <a:gd name="connsiteX3" fmla="*/ 36005 w 105432"/>
                  <a:gd name="connsiteY3" fmla="*/ 12125 h 94953"/>
                  <a:gd name="connsiteX4" fmla="*/ 86015 w 105432"/>
                  <a:gd name="connsiteY4" fmla="*/ 1451 h 94953"/>
                  <a:gd name="connsiteX5" fmla="*/ 102621 w 105432"/>
                  <a:gd name="connsiteY5" fmla="*/ 44583 h 94953"/>
                  <a:gd name="connsiteX6" fmla="*/ 98145 w 105432"/>
                  <a:gd name="connsiteY6" fmla="*/ 91867 h 94953"/>
                  <a:gd name="connsiteX7" fmla="*/ 64449 w 105432"/>
                  <a:gd name="connsiteY7" fmla="*/ 87715 h 94953"/>
                  <a:gd name="connsiteX0" fmla="*/ 64449 w 103861"/>
                  <a:gd name="connsiteY0" fmla="*/ 87715 h 124568"/>
                  <a:gd name="connsiteX1" fmla="*/ 4065 w 103861"/>
                  <a:gd name="connsiteY1" fmla="*/ 66149 h 124568"/>
                  <a:gd name="connsiteX2" fmla="*/ 8863 w 103861"/>
                  <a:gd name="connsiteY2" fmla="*/ 31319 h 124568"/>
                  <a:gd name="connsiteX3" fmla="*/ 36005 w 103861"/>
                  <a:gd name="connsiteY3" fmla="*/ 12125 h 124568"/>
                  <a:gd name="connsiteX4" fmla="*/ 86015 w 103861"/>
                  <a:gd name="connsiteY4" fmla="*/ 1451 h 124568"/>
                  <a:gd name="connsiteX5" fmla="*/ 102621 w 103861"/>
                  <a:gd name="connsiteY5" fmla="*/ 44583 h 124568"/>
                  <a:gd name="connsiteX6" fmla="*/ 86258 w 103861"/>
                  <a:gd name="connsiteY6" fmla="*/ 123566 h 124568"/>
                  <a:gd name="connsiteX7" fmla="*/ 64449 w 103861"/>
                  <a:gd name="connsiteY7" fmla="*/ 87715 h 124568"/>
                  <a:gd name="connsiteX0" fmla="*/ 65212 w 104624"/>
                  <a:gd name="connsiteY0" fmla="*/ 87211 h 124065"/>
                  <a:gd name="connsiteX1" fmla="*/ 4828 w 104624"/>
                  <a:gd name="connsiteY1" fmla="*/ 65645 h 124065"/>
                  <a:gd name="connsiteX2" fmla="*/ 9626 w 104624"/>
                  <a:gd name="connsiteY2" fmla="*/ 30815 h 124065"/>
                  <a:gd name="connsiteX3" fmla="*/ 56580 w 104624"/>
                  <a:gd name="connsiteY3" fmla="*/ 15583 h 124065"/>
                  <a:gd name="connsiteX4" fmla="*/ 86778 w 104624"/>
                  <a:gd name="connsiteY4" fmla="*/ 947 h 124065"/>
                  <a:gd name="connsiteX5" fmla="*/ 103384 w 104624"/>
                  <a:gd name="connsiteY5" fmla="*/ 44079 h 124065"/>
                  <a:gd name="connsiteX6" fmla="*/ 87021 w 104624"/>
                  <a:gd name="connsiteY6" fmla="*/ 123062 h 124065"/>
                  <a:gd name="connsiteX7" fmla="*/ 65212 w 104624"/>
                  <a:gd name="connsiteY7" fmla="*/ 87211 h 124065"/>
                  <a:gd name="connsiteX0" fmla="*/ 35448 w 102924"/>
                  <a:gd name="connsiteY0" fmla="*/ 91174 h 124351"/>
                  <a:gd name="connsiteX1" fmla="*/ 2802 w 102924"/>
                  <a:gd name="connsiteY1" fmla="*/ 65645 h 124351"/>
                  <a:gd name="connsiteX2" fmla="*/ 7600 w 102924"/>
                  <a:gd name="connsiteY2" fmla="*/ 30815 h 124351"/>
                  <a:gd name="connsiteX3" fmla="*/ 54554 w 102924"/>
                  <a:gd name="connsiteY3" fmla="*/ 15583 h 124351"/>
                  <a:gd name="connsiteX4" fmla="*/ 84752 w 102924"/>
                  <a:gd name="connsiteY4" fmla="*/ 947 h 124351"/>
                  <a:gd name="connsiteX5" fmla="*/ 101358 w 102924"/>
                  <a:gd name="connsiteY5" fmla="*/ 44079 h 124351"/>
                  <a:gd name="connsiteX6" fmla="*/ 84995 w 102924"/>
                  <a:gd name="connsiteY6" fmla="*/ 123062 h 124351"/>
                  <a:gd name="connsiteX7" fmla="*/ 35448 w 102924"/>
                  <a:gd name="connsiteY7" fmla="*/ 91174 h 124351"/>
                  <a:gd name="connsiteX0" fmla="*/ 35448 w 102924"/>
                  <a:gd name="connsiteY0" fmla="*/ 75670 h 108847"/>
                  <a:gd name="connsiteX1" fmla="*/ 2802 w 102924"/>
                  <a:gd name="connsiteY1" fmla="*/ 50141 h 108847"/>
                  <a:gd name="connsiteX2" fmla="*/ 7600 w 102924"/>
                  <a:gd name="connsiteY2" fmla="*/ 15311 h 108847"/>
                  <a:gd name="connsiteX3" fmla="*/ 54554 w 102924"/>
                  <a:gd name="connsiteY3" fmla="*/ 79 h 108847"/>
                  <a:gd name="connsiteX4" fmla="*/ 73431 w 102924"/>
                  <a:gd name="connsiteY4" fmla="*/ 10193 h 108847"/>
                  <a:gd name="connsiteX5" fmla="*/ 101358 w 102924"/>
                  <a:gd name="connsiteY5" fmla="*/ 28575 h 108847"/>
                  <a:gd name="connsiteX6" fmla="*/ 84995 w 102924"/>
                  <a:gd name="connsiteY6" fmla="*/ 107558 h 108847"/>
                  <a:gd name="connsiteX7" fmla="*/ 35448 w 102924"/>
                  <a:gd name="connsiteY7" fmla="*/ 75670 h 108847"/>
                  <a:gd name="connsiteX0" fmla="*/ 32786 w 100262"/>
                  <a:gd name="connsiteY0" fmla="*/ 75746 h 108923"/>
                  <a:gd name="connsiteX1" fmla="*/ 140 w 100262"/>
                  <a:gd name="connsiteY1" fmla="*/ 50217 h 108923"/>
                  <a:gd name="connsiteX2" fmla="*/ 22264 w 100262"/>
                  <a:gd name="connsiteY2" fmla="*/ 17819 h 108923"/>
                  <a:gd name="connsiteX3" fmla="*/ 51892 w 100262"/>
                  <a:gd name="connsiteY3" fmla="*/ 155 h 108923"/>
                  <a:gd name="connsiteX4" fmla="*/ 70769 w 100262"/>
                  <a:gd name="connsiteY4" fmla="*/ 10269 h 108923"/>
                  <a:gd name="connsiteX5" fmla="*/ 98696 w 100262"/>
                  <a:gd name="connsiteY5" fmla="*/ 28651 h 108923"/>
                  <a:gd name="connsiteX6" fmla="*/ 82333 w 100262"/>
                  <a:gd name="connsiteY6" fmla="*/ 107634 h 108923"/>
                  <a:gd name="connsiteX7" fmla="*/ 32786 w 100262"/>
                  <a:gd name="connsiteY7" fmla="*/ 75746 h 108923"/>
                  <a:gd name="connsiteX0" fmla="*/ 32786 w 93339"/>
                  <a:gd name="connsiteY0" fmla="*/ 76153 h 108080"/>
                  <a:gd name="connsiteX1" fmla="*/ 140 w 93339"/>
                  <a:gd name="connsiteY1" fmla="*/ 50624 h 108080"/>
                  <a:gd name="connsiteX2" fmla="*/ 22264 w 93339"/>
                  <a:gd name="connsiteY2" fmla="*/ 18226 h 108080"/>
                  <a:gd name="connsiteX3" fmla="*/ 51892 w 93339"/>
                  <a:gd name="connsiteY3" fmla="*/ 562 h 108080"/>
                  <a:gd name="connsiteX4" fmla="*/ 70769 w 93339"/>
                  <a:gd name="connsiteY4" fmla="*/ 10676 h 108080"/>
                  <a:gd name="connsiteX5" fmla="*/ 90806 w 93339"/>
                  <a:gd name="connsiteY5" fmla="*/ 69337 h 108080"/>
                  <a:gd name="connsiteX6" fmla="*/ 82333 w 93339"/>
                  <a:gd name="connsiteY6" fmla="*/ 108041 h 108080"/>
                  <a:gd name="connsiteX7" fmla="*/ 32786 w 93339"/>
                  <a:gd name="connsiteY7" fmla="*/ 76153 h 108080"/>
                  <a:gd name="connsiteX0" fmla="*/ 32786 w 92965"/>
                  <a:gd name="connsiteY0" fmla="*/ 76153 h 129611"/>
                  <a:gd name="connsiteX1" fmla="*/ 140 w 92965"/>
                  <a:gd name="connsiteY1" fmla="*/ 50624 h 129611"/>
                  <a:gd name="connsiteX2" fmla="*/ 22264 w 92965"/>
                  <a:gd name="connsiteY2" fmla="*/ 18226 h 129611"/>
                  <a:gd name="connsiteX3" fmla="*/ 51892 w 92965"/>
                  <a:gd name="connsiteY3" fmla="*/ 562 h 129611"/>
                  <a:gd name="connsiteX4" fmla="*/ 70769 w 92965"/>
                  <a:gd name="connsiteY4" fmla="*/ 10676 h 129611"/>
                  <a:gd name="connsiteX5" fmla="*/ 90806 w 92965"/>
                  <a:gd name="connsiteY5" fmla="*/ 69337 h 129611"/>
                  <a:gd name="connsiteX6" fmla="*/ 80377 w 92965"/>
                  <a:gd name="connsiteY6" fmla="*/ 129589 h 129611"/>
                  <a:gd name="connsiteX7" fmla="*/ 32786 w 92965"/>
                  <a:gd name="connsiteY7" fmla="*/ 76153 h 129611"/>
                  <a:gd name="connsiteX0" fmla="*/ 32786 w 92153"/>
                  <a:gd name="connsiteY0" fmla="*/ 76153 h 111277"/>
                  <a:gd name="connsiteX1" fmla="*/ 140 w 92153"/>
                  <a:gd name="connsiteY1" fmla="*/ 50624 h 111277"/>
                  <a:gd name="connsiteX2" fmla="*/ 22264 w 92153"/>
                  <a:gd name="connsiteY2" fmla="*/ 18226 h 111277"/>
                  <a:gd name="connsiteX3" fmla="*/ 51892 w 92153"/>
                  <a:gd name="connsiteY3" fmla="*/ 562 h 111277"/>
                  <a:gd name="connsiteX4" fmla="*/ 70769 w 92153"/>
                  <a:gd name="connsiteY4" fmla="*/ 10676 h 111277"/>
                  <a:gd name="connsiteX5" fmla="*/ 90806 w 92153"/>
                  <a:gd name="connsiteY5" fmla="*/ 69337 h 111277"/>
                  <a:gd name="connsiteX6" fmla="*/ 72967 w 92153"/>
                  <a:gd name="connsiteY6" fmla="*/ 111241 h 111277"/>
                  <a:gd name="connsiteX7" fmla="*/ 32786 w 92153"/>
                  <a:gd name="connsiteY7" fmla="*/ 76153 h 11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153" h="111277">
                    <a:moveTo>
                      <a:pt x="32786" y="76153"/>
                    </a:moveTo>
                    <a:cubicBezTo>
                      <a:pt x="20648" y="66050"/>
                      <a:pt x="1894" y="60278"/>
                      <a:pt x="140" y="50624"/>
                    </a:cubicBezTo>
                    <a:cubicBezTo>
                      <a:pt x="-1614" y="40970"/>
                      <a:pt x="13639" y="26570"/>
                      <a:pt x="22264" y="18226"/>
                    </a:cubicBezTo>
                    <a:cubicBezTo>
                      <a:pt x="30889" y="9882"/>
                      <a:pt x="43808" y="1820"/>
                      <a:pt x="51892" y="562"/>
                    </a:cubicBezTo>
                    <a:cubicBezTo>
                      <a:pt x="59976" y="-696"/>
                      <a:pt x="64283" y="-786"/>
                      <a:pt x="70769" y="10676"/>
                    </a:cubicBezTo>
                    <a:cubicBezTo>
                      <a:pt x="77255" y="22138"/>
                      <a:pt x="85055" y="53522"/>
                      <a:pt x="90806" y="69337"/>
                    </a:cubicBezTo>
                    <a:cubicBezTo>
                      <a:pt x="96557" y="85152"/>
                      <a:pt x="82637" y="110105"/>
                      <a:pt x="72967" y="111241"/>
                    </a:cubicBezTo>
                    <a:cubicBezTo>
                      <a:pt x="63297" y="112377"/>
                      <a:pt x="44924" y="86256"/>
                      <a:pt x="32786" y="76153"/>
                    </a:cubicBezTo>
                    <a:close/>
                  </a:path>
                </a:pathLst>
              </a:custGeom>
              <a:solidFill>
                <a:schemeClr val="accent4">
                  <a:lumMod val="20000"/>
                  <a:lumOff val="80000"/>
                </a:schemeClr>
              </a:solidFill>
              <a:ln w="28575">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cxnSp>
          <p:nvCxnSpPr>
            <p:cNvPr id="40" name="Straight Connector 39">
              <a:extLst>
                <a:ext uri="{FF2B5EF4-FFF2-40B4-BE49-F238E27FC236}">
                  <a16:creationId xmlns:a16="http://schemas.microsoft.com/office/drawing/2014/main" id="{878E5E00-991D-D74F-BB61-5868023E39DF}"/>
                </a:ext>
              </a:extLst>
            </p:cNvPr>
            <p:cNvCxnSpPr>
              <a:cxnSpLocks/>
            </p:cNvCxnSpPr>
            <p:nvPr/>
          </p:nvCxnSpPr>
          <p:spPr>
            <a:xfrm>
              <a:off x="6361818" y="2720343"/>
              <a:ext cx="405792" cy="1836491"/>
            </a:xfrm>
            <a:prstGeom prst="line">
              <a:avLst/>
            </a:prstGeom>
            <a:ln w="28575">
              <a:solidFill>
                <a:srgbClr val="00B050"/>
              </a:solidFill>
              <a:prstDash val="dash"/>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971228AC-F80A-C244-80E0-7F8AD2EEB024}"/>
                </a:ext>
              </a:extLst>
            </p:cNvPr>
            <p:cNvCxnSpPr>
              <a:cxnSpLocks/>
            </p:cNvCxnSpPr>
            <p:nvPr/>
          </p:nvCxnSpPr>
          <p:spPr>
            <a:xfrm flipH="1">
              <a:off x="7365090" y="2731024"/>
              <a:ext cx="405792" cy="1836491"/>
            </a:xfrm>
            <a:prstGeom prst="line">
              <a:avLst/>
            </a:prstGeom>
            <a:ln w="28575">
              <a:solidFill>
                <a:srgbClr val="00B050"/>
              </a:solidFill>
              <a:prstDash val="dash"/>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sp>
        <p:nvSpPr>
          <p:cNvPr id="41" name="TextBox 40">
            <a:extLst>
              <a:ext uri="{FF2B5EF4-FFF2-40B4-BE49-F238E27FC236}">
                <a16:creationId xmlns:a16="http://schemas.microsoft.com/office/drawing/2014/main" id="{C062835A-2F2A-E845-B071-F91F8E1CE8AB}"/>
              </a:ext>
            </a:extLst>
          </p:cNvPr>
          <p:cNvSpPr txBox="1"/>
          <p:nvPr/>
        </p:nvSpPr>
        <p:spPr>
          <a:xfrm>
            <a:off x="2058991" y="3006962"/>
            <a:ext cx="389850" cy="461665"/>
          </a:xfrm>
          <a:prstGeom prst="rect">
            <a:avLst/>
          </a:prstGeom>
          <a:noFill/>
        </p:spPr>
        <p:txBody>
          <a:bodyPr wrap="none" rtlCol="0">
            <a:spAutoFit/>
          </a:bodyPr>
          <a:lstStyle/>
          <a:p>
            <a:r>
              <a:rPr lang="en-US" sz="2400" b="1" dirty="0">
                <a:solidFill>
                  <a:srgbClr val="FF0000"/>
                </a:solidFill>
              </a:rPr>
              <a:t>X</a:t>
            </a:r>
          </a:p>
        </p:txBody>
      </p:sp>
      <p:sp>
        <p:nvSpPr>
          <p:cNvPr id="45" name="TextBox 44">
            <a:extLst>
              <a:ext uri="{FF2B5EF4-FFF2-40B4-BE49-F238E27FC236}">
                <a16:creationId xmlns:a16="http://schemas.microsoft.com/office/drawing/2014/main" id="{8804D894-A83B-6D45-8398-ACCD64F51539}"/>
              </a:ext>
            </a:extLst>
          </p:cNvPr>
          <p:cNvSpPr txBox="1"/>
          <p:nvPr/>
        </p:nvSpPr>
        <p:spPr>
          <a:xfrm>
            <a:off x="1716506" y="2635853"/>
            <a:ext cx="1079142" cy="461665"/>
          </a:xfrm>
          <a:prstGeom prst="rect">
            <a:avLst/>
          </a:prstGeom>
          <a:noFill/>
        </p:spPr>
        <p:txBody>
          <a:bodyPr wrap="none" rtlCol="0">
            <a:spAutoFit/>
          </a:bodyPr>
          <a:lstStyle/>
          <a:p>
            <a:pPr algn="ctr"/>
            <a:r>
              <a:rPr lang="en-US" sz="1200" dirty="0">
                <a:solidFill>
                  <a:schemeClr val="bg1"/>
                </a:solidFill>
              </a:rPr>
              <a:t>Target</a:t>
            </a:r>
          </a:p>
          <a:p>
            <a:pPr algn="ctr"/>
            <a:r>
              <a:rPr lang="en-US" sz="1200" dirty="0">
                <a:solidFill>
                  <a:schemeClr val="bg1"/>
                </a:solidFill>
              </a:rPr>
              <a:t>femoral head</a:t>
            </a:r>
          </a:p>
        </p:txBody>
      </p:sp>
      <p:sp>
        <p:nvSpPr>
          <p:cNvPr id="47" name="TextBox 46">
            <a:extLst>
              <a:ext uri="{FF2B5EF4-FFF2-40B4-BE49-F238E27FC236}">
                <a16:creationId xmlns:a16="http://schemas.microsoft.com/office/drawing/2014/main" id="{96FB5C2B-7D21-9E41-B012-B831C64242BC}"/>
              </a:ext>
            </a:extLst>
          </p:cNvPr>
          <p:cNvSpPr txBox="1"/>
          <p:nvPr/>
        </p:nvSpPr>
        <p:spPr>
          <a:xfrm>
            <a:off x="1419392" y="5598695"/>
            <a:ext cx="1669047" cy="276999"/>
          </a:xfrm>
          <a:prstGeom prst="rect">
            <a:avLst/>
          </a:prstGeom>
          <a:noFill/>
        </p:spPr>
        <p:txBody>
          <a:bodyPr wrap="none" rtlCol="0">
            <a:spAutoFit/>
          </a:bodyPr>
          <a:lstStyle/>
          <a:p>
            <a:pPr algn="ctr"/>
            <a:r>
              <a:rPr lang="en-US" sz="1200" dirty="0">
                <a:solidFill>
                  <a:schemeClr val="bg1"/>
                </a:solidFill>
              </a:rPr>
              <a:t>Feet internally rotated</a:t>
            </a:r>
          </a:p>
        </p:txBody>
      </p:sp>
      <p:sp>
        <p:nvSpPr>
          <p:cNvPr id="49" name="TextBox 48">
            <a:extLst>
              <a:ext uri="{FF2B5EF4-FFF2-40B4-BE49-F238E27FC236}">
                <a16:creationId xmlns:a16="http://schemas.microsoft.com/office/drawing/2014/main" id="{BE64F9AA-17B4-9D4F-8207-44B1F286F489}"/>
              </a:ext>
            </a:extLst>
          </p:cNvPr>
          <p:cNvSpPr txBox="1"/>
          <p:nvPr/>
        </p:nvSpPr>
        <p:spPr>
          <a:xfrm>
            <a:off x="6091339" y="4124322"/>
            <a:ext cx="1712327" cy="276999"/>
          </a:xfrm>
          <a:prstGeom prst="rect">
            <a:avLst/>
          </a:prstGeom>
          <a:noFill/>
        </p:spPr>
        <p:txBody>
          <a:bodyPr wrap="none" rtlCol="0">
            <a:spAutoFit/>
          </a:bodyPr>
          <a:lstStyle/>
          <a:p>
            <a:pPr algn="ctr"/>
            <a:r>
              <a:rPr lang="en-US" sz="1200" dirty="0"/>
              <a:t>Feet internally rotated</a:t>
            </a:r>
          </a:p>
        </p:txBody>
      </p:sp>
      <p:cxnSp>
        <p:nvCxnSpPr>
          <p:cNvPr id="50" name="Straight Arrow Connector 49">
            <a:extLst>
              <a:ext uri="{FF2B5EF4-FFF2-40B4-BE49-F238E27FC236}">
                <a16:creationId xmlns:a16="http://schemas.microsoft.com/office/drawing/2014/main" id="{589D4C83-E217-904D-9479-9D71718E2C3C}"/>
              </a:ext>
            </a:extLst>
          </p:cNvPr>
          <p:cNvCxnSpPr>
            <a:cxnSpLocks/>
          </p:cNvCxnSpPr>
          <p:nvPr/>
        </p:nvCxnSpPr>
        <p:spPr>
          <a:xfrm flipH="1" flipV="1">
            <a:off x="2309608" y="3254106"/>
            <a:ext cx="575861" cy="336147"/>
          </a:xfrm>
          <a:prstGeom prst="straightConnector1">
            <a:avLst/>
          </a:prstGeom>
          <a:ln w="19050">
            <a:solidFill>
              <a:srgbClr val="FF0000"/>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2" name="Freeform 1">
            <a:extLst>
              <a:ext uri="{FF2B5EF4-FFF2-40B4-BE49-F238E27FC236}">
                <a16:creationId xmlns:a16="http://schemas.microsoft.com/office/drawing/2014/main" id="{2E4191CE-D867-4042-A611-D79C34C9BAC6}"/>
              </a:ext>
            </a:extLst>
          </p:cNvPr>
          <p:cNvSpPr/>
          <p:nvPr/>
        </p:nvSpPr>
        <p:spPr>
          <a:xfrm>
            <a:off x="1824818" y="5062066"/>
            <a:ext cx="326906" cy="433391"/>
          </a:xfrm>
          <a:custGeom>
            <a:avLst/>
            <a:gdLst>
              <a:gd name="connsiteX0" fmla="*/ 0 w 356616"/>
              <a:gd name="connsiteY0" fmla="*/ 73152 h 493776"/>
              <a:gd name="connsiteX1" fmla="*/ 228600 w 356616"/>
              <a:gd name="connsiteY1" fmla="*/ 0 h 493776"/>
              <a:gd name="connsiteX2" fmla="*/ 356616 w 356616"/>
              <a:gd name="connsiteY2" fmla="*/ 356616 h 493776"/>
              <a:gd name="connsiteX3" fmla="*/ 347472 w 356616"/>
              <a:gd name="connsiteY3" fmla="*/ 493776 h 493776"/>
              <a:gd name="connsiteX4" fmla="*/ 182880 w 356616"/>
              <a:gd name="connsiteY4" fmla="*/ 356616 h 493776"/>
              <a:gd name="connsiteX5" fmla="*/ 118872 w 356616"/>
              <a:gd name="connsiteY5" fmla="*/ 310896 h 493776"/>
              <a:gd name="connsiteX6" fmla="*/ 64008 w 356616"/>
              <a:gd name="connsiteY6" fmla="*/ 256032 h 493776"/>
              <a:gd name="connsiteX7" fmla="*/ 45720 w 356616"/>
              <a:gd name="connsiteY7" fmla="*/ 237744 h 493776"/>
              <a:gd name="connsiteX8" fmla="*/ 36576 w 356616"/>
              <a:gd name="connsiteY8" fmla="*/ 182880 h 493776"/>
              <a:gd name="connsiteX9" fmla="*/ 0 w 356616"/>
              <a:gd name="connsiteY9" fmla="*/ 137160 h 493776"/>
              <a:gd name="connsiteX10" fmla="*/ 0 w 356616"/>
              <a:gd name="connsiteY10" fmla="*/ 73152 h 493776"/>
              <a:gd name="connsiteX0" fmla="*/ 64699 w 356616"/>
              <a:gd name="connsiteY0" fmla="*/ 107657 h 493776"/>
              <a:gd name="connsiteX1" fmla="*/ 228600 w 356616"/>
              <a:gd name="connsiteY1" fmla="*/ 0 h 493776"/>
              <a:gd name="connsiteX2" fmla="*/ 356616 w 356616"/>
              <a:gd name="connsiteY2" fmla="*/ 356616 h 493776"/>
              <a:gd name="connsiteX3" fmla="*/ 347472 w 356616"/>
              <a:gd name="connsiteY3" fmla="*/ 493776 h 493776"/>
              <a:gd name="connsiteX4" fmla="*/ 182880 w 356616"/>
              <a:gd name="connsiteY4" fmla="*/ 356616 h 493776"/>
              <a:gd name="connsiteX5" fmla="*/ 118872 w 356616"/>
              <a:gd name="connsiteY5" fmla="*/ 310896 h 493776"/>
              <a:gd name="connsiteX6" fmla="*/ 64008 w 356616"/>
              <a:gd name="connsiteY6" fmla="*/ 256032 h 493776"/>
              <a:gd name="connsiteX7" fmla="*/ 45720 w 356616"/>
              <a:gd name="connsiteY7" fmla="*/ 237744 h 493776"/>
              <a:gd name="connsiteX8" fmla="*/ 36576 w 356616"/>
              <a:gd name="connsiteY8" fmla="*/ 182880 h 493776"/>
              <a:gd name="connsiteX9" fmla="*/ 0 w 356616"/>
              <a:gd name="connsiteY9" fmla="*/ 137160 h 493776"/>
              <a:gd name="connsiteX10" fmla="*/ 64699 w 356616"/>
              <a:gd name="connsiteY10" fmla="*/ 107657 h 493776"/>
              <a:gd name="connsiteX0" fmla="*/ 64699 w 356616"/>
              <a:gd name="connsiteY0" fmla="*/ 47272 h 433391"/>
              <a:gd name="connsiteX1" fmla="*/ 245853 w 356616"/>
              <a:gd name="connsiteY1" fmla="*/ 0 h 433391"/>
              <a:gd name="connsiteX2" fmla="*/ 356616 w 356616"/>
              <a:gd name="connsiteY2" fmla="*/ 296231 h 433391"/>
              <a:gd name="connsiteX3" fmla="*/ 347472 w 356616"/>
              <a:gd name="connsiteY3" fmla="*/ 433391 h 433391"/>
              <a:gd name="connsiteX4" fmla="*/ 182880 w 356616"/>
              <a:gd name="connsiteY4" fmla="*/ 296231 h 433391"/>
              <a:gd name="connsiteX5" fmla="*/ 118872 w 356616"/>
              <a:gd name="connsiteY5" fmla="*/ 250511 h 433391"/>
              <a:gd name="connsiteX6" fmla="*/ 64008 w 356616"/>
              <a:gd name="connsiteY6" fmla="*/ 195647 h 433391"/>
              <a:gd name="connsiteX7" fmla="*/ 45720 w 356616"/>
              <a:gd name="connsiteY7" fmla="*/ 177359 h 433391"/>
              <a:gd name="connsiteX8" fmla="*/ 36576 w 356616"/>
              <a:gd name="connsiteY8" fmla="*/ 122495 h 433391"/>
              <a:gd name="connsiteX9" fmla="*/ 0 w 356616"/>
              <a:gd name="connsiteY9" fmla="*/ 76775 h 433391"/>
              <a:gd name="connsiteX10" fmla="*/ 64699 w 356616"/>
              <a:gd name="connsiteY10" fmla="*/ 47272 h 433391"/>
              <a:gd name="connsiteX0" fmla="*/ 0 w 356616"/>
              <a:gd name="connsiteY0" fmla="*/ 76775 h 433391"/>
              <a:gd name="connsiteX1" fmla="*/ 245853 w 356616"/>
              <a:gd name="connsiteY1" fmla="*/ 0 h 433391"/>
              <a:gd name="connsiteX2" fmla="*/ 356616 w 356616"/>
              <a:gd name="connsiteY2" fmla="*/ 296231 h 433391"/>
              <a:gd name="connsiteX3" fmla="*/ 347472 w 356616"/>
              <a:gd name="connsiteY3" fmla="*/ 433391 h 433391"/>
              <a:gd name="connsiteX4" fmla="*/ 182880 w 356616"/>
              <a:gd name="connsiteY4" fmla="*/ 296231 h 433391"/>
              <a:gd name="connsiteX5" fmla="*/ 118872 w 356616"/>
              <a:gd name="connsiteY5" fmla="*/ 250511 h 433391"/>
              <a:gd name="connsiteX6" fmla="*/ 64008 w 356616"/>
              <a:gd name="connsiteY6" fmla="*/ 195647 h 433391"/>
              <a:gd name="connsiteX7" fmla="*/ 45720 w 356616"/>
              <a:gd name="connsiteY7" fmla="*/ 177359 h 433391"/>
              <a:gd name="connsiteX8" fmla="*/ 36576 w 356616"/>
              <a:gd name="connsiteY8" fmla="*/ 122495 h 433391"/>
              <a:gd name="connsiteX9" fmla="*/ 0 w 356616"/>
              <a:gd name="connsiteY9" fmla="*/ 76775 h 433391"/>
              <a:gd name="connsiteX0" fmla="*/ 0 w 336809"/>
              <a:gd name="connsiteY0" fmla="*/ 70173 h 433391"/>
              <a:gd name="connsiteX1" fmla="*/ 226046 w 336809"/>
              <a:gd name="connsiteY1" fmla="*/ 0 h 433391"/>
              <a:gd name="connsiteX2" fmla="*/ 336809 w 336809"/>
              <a:gd name="connsiteY2" fmla="*/ 296231 h 433391"/>
              <a:gd name="connsiteX3" fmla="*/ 327665 w 336809"/>
              <a:gd name="connsiteY3" fmla="*/ 433391 h 433391"/>
              <a:gd name="connsiteX4" fmla="*/ 163073 w 336809"/>
              <a:gd name="connsiteY4" fmla="*/ 296231 h 433391"/>
              <a:gd name="connsiteX5" fmla="*/ 99065 w 336809"/>
              <a:gd name="connsiteY5" fmla="*/ 250511 h 433391"/>
              <a:gd name="connsiteX6" fmla="*/ 44201 w 336809"/>
              <a:gd name="connsiteY6" fmla="*/ 195647 h 433391"/>
              <a:gd name="connsiteX7" fmla="*/ 25913 w 336809"/>
              <a:gd name="connsiteY7" fmla="*/ 177359 h 433391"/>
              <a:gd name="connsiteX8" fmla="*/ 16769 w 336809"/>
              <a:gd name="connsiteY8" fmla="*/ 122495 h 433391"/>
              <a:gd name="connsiteX9" fmla="*/ 0 w 336809"/>
              <a:gd name="connsiteY9" fmla="*/ 70173 h 433391"/>
              <a:gd name="connsiteX0" fmla="*/ 0 w 326906"/>
              <a:gd name="connsiteY0" fmla="*/ 63571 h 433391"/>
              <a:gd name="connsiteX1" fmla="*/ 216143 w 326906"/>
              <a:gd name="connsiteY1" fmla="*/ 0 h 433391"/>
              <a:gd name="connsiteX2" fmla="*/ 326906 w 326906"/>
              <a:gd name="connsiteY2" fmla="*/ 296231 h 433391"/>
              <a:gd name="connsiteX3" fmla="*/ 317762 w 326906"/>
              <a:gd name="connsiteY3" fmla="*/ 433391 h 433391"/>
              <a:gd name="connsiteX4" fmla="*/ 153170 w 326906"/>
              <a:gd name="connsiteY4" fmla="*/ 296231 h 433391"/>
              <a:gd name="connsiteX5" fmla="*/ 89162 w 326906"/>
              <a:gd name="connsiteY5" fmla="*/ 250511 h 433391"/>
              <a:gd name="connsiteX6" fmla="*/ 34298 w 326906"/>
              <a:gd name="connsiteY6" fmla="*/ 195647 h 433391"/>
              <a:gd name="connsiteX7" fmla="*/ 16010 w 326906"/>
              <a:gd name="connsiteY7" fmla="*/ 177359 h 433391"/>
              <a:gd name="connsiteX8" fmla="*/ 6866 w 326906"/>
              <a:gd name="connsiteY8" fmla="*/ 122495 h 433391"/>
              <a:gd name="connsiteX9" fmla="*/ 0 w 326906"/>
              <a:gd name="connsiteY9" fmla="*/ 63571 h 43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6906" h="433391">
                <a:moveTo>
                  <a:pt x="0" y="63571"/>
                </a:moveTo>
                <a:lnTo>
                  <a:pt x="216143" y="0"/>
                </a:lnTo>
                <a:lnTo>
                  <a:pt x="326906" y="296231"/>
                </a:lnTo>
                <a:lnTo>
                  <a:pt x="317762" y="433391"/>
                </a:lnTo>
                <a:lnTo>
                  <a:pt x="153170" y="296231"/>
                </a:lnTo>
                <a:lnTo>
                  <a:pt x="89162" y="250511"/>
                </a:lnTo>
                <a:lnTo>
                  <a:pt x="34298" y="195647"/>
                </a:lnTo>
                <a:lnTo>
                  <a:pt x="16010" y="177359"/>
                </a:lnTo>
                <a:lnTo>
                  <a:pt x="6866" y="122495"/>
                </a:lnTo>
                <a:lnTo>
                  <a:pt x="0" y="63571"/>
                </a:lnTo>
                <a:close/>
              </a:path>
            </a:pathLst>
          </a:custGeom>
          <a:solidFill>
            <a:schemeClr val="bg1">
              <a:lumMod val="50000"/>
              <a:alpha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45D3617D-3A5C-204E-9978-8C4C36502220}"/>
              </a:ext>
            </a:extLst>
          </p:cNvPr>
          <p:cNvCxnSpPr>
            <a:cxnSpLocks/>
            <a:stCxn id="2" idx="2"/>
            <a:endCxn id="2" idx="0"/>
          </p:cNvCxnSpPr>
          <p:nvPr/>
        </p:nvCxnSpPr>
        <p:spPr>
          <a:xfrm flipH="1" flipV="1">
            <a:off x="1824818" y="5125637"/>
            <a:ext cx="326906" cy="232660"/>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7" name="Freeform 6">
            <a:extLst>
              <a:ext uri="{FF2B5EF4-FFF2-40B4-BE49-F238E27FC236}">
                <a16:creationId xmlns:a16="http://schemas.microsoft.com/office/drawing/2014/main" id="{ADC44A43-641B-B147-9823-00F9C23017C1}"/>
              </a:ext>
            </a:extLst>
          </p:cNvPr>
          <p:cNvSpPr/>
          <p:nvPr/>
        </p:nvSpPr>
        <p:spPr>
          <a:xfrm>
            <a:off x="1453415" y="5231331"/>
            <a:ext cx="1212783" cy="611204"/>
          </a:xfrm>
          <a:custGeom>
            <a:avLst/>
            <a:gdLst>
              <a:gd name="connsiteX0" fmla="*/ 0 w 1212783"/>
              <a:gd name="connsiteY0" fmla="*/ 182880 h 611204"/>
              <a:gd name="connsiteX1" fmla="*/ 587141 w 1212783"/>
              <a:gd name="connsiteY1" fmla="*/ 611204 h 611204"/>
              <a:gd name="connsiteX2" fmla="*/ 1212783 w 1212783"/>
              <a:gd name="connsiteY2" fmla="*/ 356134 h 611204"/>
              <a:gd name="connsiteX3" fmla="*/ 779646 w 1212783"/>
              <a:gd name="connsiteY3" fmla="*/ 0 h 611204"/>
              <a:gd name="connsiteX4" fmla="*/ 779646 w 1212783"/>
              <a:gd name="connsiteY4" fmla="*/ 0 h 6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783" h="611204">
                <a:moveTo>
                  <a:pt x="0" y="182880"/>
                </a:moveTo>
                <a:lnTo>
                  <a:pt x="587141" y="611204"/>
                </a:lnTo>
                <a:lnTo>
                  <a:pt x="1212783" y="356134"/>
                </a:lnTo>
                <a:lnTo>
                  <a:pt x="779646" y="0"/>
                </a:lnTo>
                <a:lnTo>
                  <a:pt x="779646" y="0"/>
                </a:lnTo>
              </a:path>
            </a:pathLst>
          </a:custGeom>
          <a:no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6806B0B5-FBA7-6E4B-BFA4-18F5F1DF7F2F}"/>
              </a:ext>
            </a:extLst>
          </p:cNvPr>
          <p:cNvSpPr/>
          <p:nvPr/>
        </p:nvSpPr>
        <p:spPr>
          <a:xfrm>
            <a:off x="1395164" y="3897733"/>
            <a:ext cx="120315" cy="1520791"/>
          </a:xfrm>
          <a:custGeom>
            <a:avLst/>
            <a:gdLst>
              <a:gd name="connsiteX0" fmla="*/ 57751 w 120315"/>
              <a:gd name="connsiteY0" fmla="*/ 1520791 h 1520791"/>
              <a:gd name="connsiteX1" fmla="*/ 0 w 120315"/>
              <a:gd name="connsiteY1" fmla="*/ 24063 h 1520791"/>
              <a:gd name="connsiteX2" fmla="*/ 120315 w 120315"/>
              <a:gd name="connsiteY2" fmla="*/ 0 h 1520791"/>
            </a:gdLst>
            <a:ahLst/>
            <a:cxnLst>
              <a:cxn ang="0">
                <a:pos x="connsiteX0" y="connsiteY0"/>
              </a:cxn>
              <a:cxn ang="0">
                <a:pos x="connsiteX1" y="connsiteY1"/>
              </a:cxn>
              <a:cxn ang="0">
                <a:pos x="connsiteX2" y="connsiteY2"/>
              </a:cxn>
            </a:cxnLst>
            <a:rect l="l" t="t" r="r" b="b"/>
            <a:pathLst>
              <a:path w="120315" h="1520791">
                <a:moveTo>
                  <a:pt x="57751" y="1520791"/>
                </a:moveTo>
                <a:lnTo>
                  <a:pt x="0" y="24063"/>
                </a:lnTo>
                <a:lnTo>
                  <a:pt x="120315" y="0"/>
                </a:lnTo>
              </a:path>
            </a:pathLst>
          </a:custGeom>
          <a:no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ED2078A-8683-294F-A773-5B6C0EB760D2}"/>
              </a:ext>
            </a:extLst>
          </p:cNvPr>
          <p:cNvCxnSpPr>
            <a:cxnSpLocks/>
            <a:stCxn id="7" idx="0"/>
          </p:cNvCxnSpPr>
          <p:nvPr/>
        </p:nvCxnSpPr>
        <p:spPr>
          <a:xfrm flipV="1">
            <a:off x="1453415" y="5374257"/>
            <a:ext cx="125219" cy="39954"/>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912340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0727B6E-A6A3-0F4A-A785-A38C3A32DFAF}"/>
              </a:ext>
            </a:extLst>
          </p:cNvPr>
          <p:cNvGrpSpPr/>
          <p:nvPr/>
        </p:nvGrpSpPr>
        <p:grpSpPr>
          <a:xfrm>
            <a:off x="4704531" y="2630507"/>
            <a:ext cx="3665595" cy="2820273"/>
            <a:chOff x="4704531" y="2630507"/>
            <a:chExt cx="3665595" cy="2820273"/>
          </a:xfrm>
        </p:grpSpPr>
        <p:sp>
          <p:nvSpPr>
            <p:cNvPr id="27" name="Rectangle 26">
              <a:extLst>
                <a:ext uri="{FF2B5EF4-FFF2-40B4-BE49-F238E27FC236}">
                  <a16:creationId xmlns:a16="http://schemas.microsoft.com/office/drawing/2014/main" id="{D6906264-2944-D74D-9BB1-7D193C611DC9}"/>
                </a:ext>
              </a:extLst>
            </p:cNvPr>
            <p:cNvSpPr/>
            <p:nvPr/>
          </p:nvSpPr>
          <p:spPr>
            <a:xfrm flipV="1">
              <a:off x="4704531" y="2674648"/>
              <a:ext cx="2613780" cy="2708688"/>
            </a:xfrm>
            <a:prstGeom prst="rect">
              <a:avLst/>
            </a:prstGeom>
            <a:solidFill>
              <a:schemeClr val="bg1"/>
            </a:solidFill>
            <a:ln w="381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2BF7DA80-6B86-7249-BAD3-4A9685ED2FAB}"/>
                </a:ext>
              </a:extLst>
            </p:cNvPr>
            <p:cNvGrpSpPr/>
            <p:nvPr/>
          </p:nvGrpSpPr>
          <p:grpSpPr>
            <a:xfrm rot="9523223">
              <a:off x="5162633" y="3511656"/>
              <a:ext cx="849159" cy="1939124"/>
              <a:chOff x="8381608" y="3354338"/>
              <a:chExt cx="793055" cy="1811005"/>
            </a:xfrm>
          </p:grpSpPr>
          <p:sp>
            <p:nvSpPr>
              <p:cNvPr id="30" name="Freeform 29">
                <a:extLst>
                  <a:ext uri="{FF2B5EF4-FFF2-40B4-BE49-F238E27FC236}">
                    <a16:creationId xmlns:a16="http://schemas.microsoft.com/office/drawing/2014/main" id="{36C2C63A-5EBE-7244-A5C7-D6A242F4F25B}"/>
                  </a:ext>
                </a:extLst>
              </p:cNvPr>
              <p:cNvSpPr/>
              <p:nvPr/>
            </p:nvSpPr>
            <p:spPr>
              <a:xfrm>
                <a:off x="8381608" y="3664526"/>
                <a:ext cx="742616" cy="1500817"/>
              </a:xfrm>
              <a:custGeom>
                <a:avLst/>
                <a:gdLst>
                  <a:gd name="connsiteX0" fmla="*/ 158163 w 495740"/>
                  <a:gd name="connsiteY0" fmla="*/ 535388 h 1001884"/>
                  <a:gd name="connsiteX1" fmla="*/ 173153 w 495740"/>
                  <a:gd name="connsiteY1" fmla="*/ 400477 h 1001884"/>
                  <a:gd name="connsiteX2" fmla="*/ 113192 w 495740"/>
                  <a:gd name="connsiteY2" fmla="*/ 250575 h 1001884"/>
                  <a:gd name="connsiteX3" fmla="*/ 53232 w 495740"/>
                  <a:gd name="connsiteY3" fmla="*/ 213100 h 1001884"/>
                  <a:gd name="connsiteX4" fmla="*/ 766 w 495740"/>
                  <a:gd name="connsiteY4" fmla="*/ 130654 h 1001884"/>
                  <a:gd name="connsiteX5" fmla="*/ 30747 w 495740"/>
                  <a:gd name="connsiteY5" fmla="*/ 33218 h 1001884"/>
                  <a:gd name="connsiteX6" fmla="*/ 143173 w 495740"/>
                  <a:gd name="connsiteY6" fmla="*/ 3237 h 1001884"/>
                  <a:gd name="connsiteX7" fmla="*/ 353035 w 495740"/>
                  <a:gd name="connsiteY7" fmla="*/ 100673 h 1001884"/>
                  <a:gd name="connsiteX8" fmla="*/ 427986 w 495740"/>
                  <a:gd name="connsiteY8" fmla="*/ 130654 h 1001884"/>
                  <a:gd name="connsiteX9" fmla="*/ 495442 w 495740"/>
                  <a:gd name="connsiteY9" fmla="*/ 235585 h 1001884"/>
                  <a:gd name="connsiteX10" fmla="*/ 450471 w 495740"/>
                  <a:gd name="connsiteY10" fmla="*/ 370496 h 1001884"/>
                  <a:gd name="connsiteX11" fmla="*/ 398006 w 495740"/>
                  <a:gd name="connsiteY11" fmla="*/ 497913 h 1001884"/>
                  <a:gd name="connsiteX12" fmla="*/ 383015 w 495740"/>
                  <a:gd name="connsiteY12" fmla="*/ 655309 h 1001884"/>
                  <a:gd name="connsiteX13" fmla="*/ 383015 w 495740"/>
                  <a:gd name="connsiteY13" fmla="*/ 842687 h 1001884"/>
                  <a:gd name="connsiteX14" fmla="*/ 323055 w 495740"/>
                  <a:gd name="connsiteY14" fmla="*/ 970103 h 1001884"/>
                  <a:gd name="connsiteX15" fmla="*/ 180648 w 495740"/>
                  <a:gd name="connsiteY15" fmla="*/ 1000083 h 1001884"/>
                  <a:gd name="connsiteX16" fmla="*/ 105697 w 495740"/>
                  <a:gd name="connsiteY16" fmla="*/ 932627 h 1001884"/>
                  <a:gd name="connsiteX17" fmla="*/ 75717 w 495740"/>
                  <a:gd name="connsiteY17" fmla="*/ 820201 h 1001884"/>
                  <a:gd name="connsiteX18" fmla="*/ 135678 w 495740"/>
                  <a:gd name="connsiteY18" fmla="*/ 670300 h 1001884"/>
                  <a:gd name="connsiteX19" fmla="*/ 158163 w 495740"/>
                  <a:gd name="connsiteY19" fmla="*/ 535388 h 1001884"/>
                  <a:gd name="connsiteX0" fmla="*/ 158163 w 495740"/>
                  <a:gd name="connsiteY0" fmla="*/ 535388 h 1001884"/>
                  <a:gd name="connsiteX1" fmla="*/ 173153 w 495740"/>
                  <a:gd name="connsiteY1" fmla="*/ 400477 h 1001884"/>
                  <a:gd name="connsiteX2" fmla="*/ 124825 w 495740"/>
                  <a:gd name="connsiteY2" fmla="*/ 291293 h 1001884"/>
                  <a:gd name="connsiteX3" fmla="*/ 53232 w 495740"/>
                  <a:gd name="connsiteY3" fmla="*/ 213100 h 1001884"/>
                  <a:gd name="connsiteX4" fmla="*/ 766 w 495740"/>
                  <a:gd name="connsiteY4" fmla="*/ 130654 h 1001884"/>
                  <a:gd name="connsiteX5" fmla="*/ 30747 w 495740"/>
                  <a:gd name="connsiteY5" fmla="*/ 33218 h 1001884"/>
                  <a:gd name="connsiteX6" fmla="*/ 143173 w 495740"/>
                  <a:gd name="connsiteY6" fmla="*/ 3237 h 1001884"/>
                  <a:gd name="connsiteX7" fmla="*/ 353035 w 495740"/>
                  <a:gd name="connsiteY7" fmla="*/ 100673 h 1001884"/>
                  <a:gd name="connsiteX8" fmla="*/ 427986 w 495740"/>
                  <a:gd name="connsiteY8" fmla="*/ 130654 h 1001884"/>
                  <a:gd name="connsiteX9" fmla="*/ 495442 w 495740"/>
                  <a:gd name="connsiteY9" fmla="*/ 235585 h 1001884"/>
                  <a:gd name="connsiteX10" fmla="*/ 450471 w 495740"/>
                  <a:gd name="connsiteY10" fmla="*/ 370496 h 1001884"/>
                  <a:gd name="connsiteX11" fmla="*/ 398006 w 495740"/>
                  <a:gd name="connsiteY11" fmla="*/ 497913 h 1001884"/>
                  <a:gd name="connsiteX12" fmla="*/ 383015 w 495740"/>
                  <a:gd name="connsiteY12" fmla="*/ 655309 h 1001884"/>
                  <a:gd name="connsiteX13" fmla="*/ 383015 w 495740"/>
                  <a:gd name="connsiteY13" fmla="*/ 842687 h 1001884"/>
                  <a:gd name="connsiteX14" fmla="*/ 323055 w 495740"/>
                  <a:gd name="connsiteY14" fmla="*/ 970103 h 1001884"/>
                  <a:gd name="connsiteX15" fmla="*/ 180648 w 495740"/>
                  <a:gd name="connsiteY15" fmla="*/ 1000083 h 1001884"/>
                  <a:gd name="connsiteX16" fmla="*/ 105697 w 495740"/>
                  <a:gd name="connsiteY16" fmla="*/ 932627 h 1001884"/>
                  <a:gd name="connsiteX17" fmla="*/ 75717 w 495740"/>
                  <a:gd name="connsiteY17" fmla="*/ 820201 h 1001884"/>
                  <a:gd name="connsiteX18" fmla="*/ 135678 w 495740"/>
                  <a:gd name="connsiteY18" fmla="*/ 670300 h 1001884"/>
                  <a:gd name="connsiteX19" fmla="*/ 158163 w 495740"/>
                  <a:gd name="connsiteY19" fmla="*/ 535388 h 1001884"/>
                  <a:gd name="connsiteX0" fmla="*/ 187248 w 495740"/>
                  <a:gd name="connsiteY0" fmla="*/ 535388 h 1001884"/>
                  <a:gd name="connsiteX1" fmla="*/ 173153 w 495740"/>
                  <a:gd name="connsiteY1" fmla="*/ 400477 h 1001884"/>
                  <a:gd name="connsiteX2" fmla="*/ 124825 w 495740"/>
                  <a:gd name="connsiteY2" fmla="*/ 291293 h 1001884"/>
                  <a:gd name="connsiteX3" fmla="*/ 53232 w 495740"/>
                  <a:gd name="connsiteY3" fmla="*/ 213100 h 1001884"/>
                  <a:gd name="connsiteX4" fmla="*/ 766 w 495740"/>
                  <a:gd name="connsiteY4" fmla="*/ 130654 h 1001884"/>
                  <a:gd name="connsiteX5" fmla="*/ 30747 w 495740"/>
                  <a:gd name="connsiteY5" fmla="*/ 33218 h 1001884"/>
                  <a:gd name="connsiteX6" fmla="*/ 143173 w 495740"/>
                  <a:gd name="connsiteY6" fmla="*/ 3237 h 1001884"/>
                  <a:gd name="connsiteX7" fmla="*/ 353035 w 495740"/>
                  <a:gd name="connsiteY7" fmla="*/ 100673 h 1001884"/>
                  <a:gd name="connsiteX8" fmla="*/ 427986 w 495740"/>
                  <a:gd name="connsiteY8" fmla="*/ 130654 h 1001884"/>
                  <a:gd name="connsiteX9" fmla="*/ 495442 w 495740"/>
                  <a:gd name="connsiteY9" fmla="*/ 235585 h 1001884"/>
                  <a:gd name="connsiteX10" fmla="*/ 450471 w 495740"/>
                  <a:gd name="connsiteY10" fmla="*/ 370496 h 1001884"/>
                  <a:gd name="connsiteX11" fmla="*/ 398006 w 495740"/>
                  <a:gd name="connsiteY11" fmla="*/ 497913 h 1001884"/>
                  <a:gd name="connsiteX12" fmla="*/ 383015 w 495740"/>
                  <a:gd name="connsiteY12" fmla="*/ 655309 h 1001884"/>
                  <a:gd name="connsiteX13" fmla="*/ 383015 w 495740"/>
                  <a:gd name="connsiteY13" fmla="*/ 842687 h 1001884"/>
                  <a:gd name="connsiteX14" fmla="*/ 323055 w 495740"/>
                  <a:gd name="connsiteY14" fmla="*/ 970103 h 1001884"/>
                  <a:gd name="connsiteX15" fmla="*/ 180648 w 495740"/>
                  <a:gd name="connsiteY15" fmla="*/ 1000083 h 1001884"/>
                  <a:gd name="connsiteX16" fmla="*/ 105697 w 495740"/>
                  <a:gd name="connsiteY16" fmla="*/ 932627 h 1001884"/>
                  <a:gd name="connsiteX17" fmla="*/ 75717 w 495740"/>
                  <a:gd name="connsiteY17" fmla="*/ 820201 h 1001884"/>
                  <a:gd name="connsiteX18" fmla="*/ 135678 w 495740"/>
                  <a:gd name="connsiteY18" fmla="*/ 670300 h 1001884"/>
                  <a:gd name="connsiteX19" fmla="*/ 187248 w 495740"/>
                  <a:gd name="connsiteY19" fmla="*/ 535388 h 100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5740" h="1001884">
                    <a:moveTo>
                      <a:pt x="187248" y="535388"/>
                    </a:moveTo>
                    <a:cubicBezTo>
                      <a:pt x="193494" y="490418"/>
                      <a:pt x="183557" y="441160"/>
                      <a:pt x="173153" y="400477"/>
                    </a:cubicBezTo>
                    <a:cubicBezTo>
                      <a:pt x="162749" y="359795"/>
                      <a:pt x="144812" y="322522"/>
                      <a:pt x="124825" y="291293"/>
                    </a:cubicBezTo>
                    <a:cubicBezTo>
                      <a:pt x="104838" y="260064"/>
                      <a:pt x="73909" y="239873"/>
                      <a:pt x="53232" y="213100"/>
                    </a:cubicBezTo>
                    <a:cubicBezTo>
                      <a:pt x="32555" y="186327"/>
                      <a:pt x="4513" y="160634"/>
                      <a:pt x="766" y="130654"/>
                    </a:cubicBezTo>
                    <a:cubicBezTo>
                      <a:pt x="-2981" y="100674"/>
                      <a:pt x="7012" y="54454"/>
                      <a:pt x="30747" y="33218"/>
                    </a:cubicBezTo>
                    <a:cubicBezTo>
                      <a:pt x="54481" y="11982"/>
                      <a:pt x="89458" y="-8005"/>
                      <a:pt x="143173" y="3237"/>
                    </a:cubicBezTo>
                    <a:cubicBezTo>
                      <a:pt x="196888" y="14479"/>
                      <a:pt x="305566" y="79437"/>
                      <a:pt x="353035" y="100673"/>
                    </a:cubicBezTo>
                    <a:cubicBezTo>
                      <a:pt x="400504" y="121909"/>
                      <a:pt x="404252" y="108169"/>
                      <a:pt x="427986" y="130654"/>
                    </a:cubicBezTo>
                    <a:cubicBezTo>
                      <a:pt x="451720" y="153139"/>
                      <a:pt x="491695" y="195611"/>
                      <a:pt x="495442" y="235585"/>
                    </a:cubicBezTo>
                    <a:cubicBezTo>
                      <a:pt x="499190" y="275559"/>
                      <a:pt x="466710" y="326775"/>
                      <a:pt x="450471" y="370496"/>
                    </a:cubicBezTo>
                    <a:cubicBezTo>
                      <a:pt x="434232" y="414217"/>
                      <a:pt x="409249" y="450444"/>
                      <a:pt x="398006" y="497913"/>
                    </a:cubicBezTo>
                    <a:cubicBezTo>
                      <a:pt x="386763" y="545382"/>
                      <a:pt x="385513" y="597847"/>
                      <a:pt x="383015" y="655309"/>
                    </a:cubicBezTo>
                    <a:cubicBezTo>
                      <a:pt x="380517" y="712771"/>
                      <a:pt x="393008" y="790221"/>
                      <a:pt x="383015" y="842687"/>
                    </a:cubicBezTo>
                    <a:cubicBezTo>
                      <a:pt x="373022" y="895153"/>
                      <a:pt x="356783" y="943870"/>
                      <a:pt x="323055" y="970103"/>
                    </a:cubicBezTo>
                    <a:cubicBezTo>
                      <a:pt x="289327" y="996336"/>
                      <a:pt x="216874" y="1006329"/>
                      <a:pt x="180648" y="1000083"/>
                    </a:cubicBezTo>
                    <a:cubicBezTo>
                      <a:pt x="144422" y="993837"/>
                      <a:pt x="123185" y="962607"/>
                      <a:pt x="105697" y="932627"/>
                    </a:cubicBezTo>
                    <a:cubicBezTo>
                      <a:pt x="88209" y="902647"/>
                      <a:pt x="70720" y="863922"/>
                      <a:pt x="75717" y="820201"/>
                    </a:cubicBezTo>
                    <a:cubicBezTo>
                      <a:pt x="80714" y="776480"/>
                      <a:pt x="117090" y="717769"/>
                      <a:pt x="135678" y="670300"/>
                    </a:cubicBezTo>
                    <a:cubicBezTo>
                      <a:pt x="154267" y="622831"/>
                      <a:pt x="181002" y="580358"/>
                      <a:pt x="187248" y="535388"/>
                    </a:cubicBezTo>
                    <a:close/>
                  </a:path>
                </a:pathLst>
              </a:custGeom>
              <a:solidFill>
                <a:schemeClr val="accent4">
                  <a:lumMod val="20000"/>
                  <a:lumOff val="80000"/>
                </a:schemeClr>
              </a:solidFill>
              <a:ln w="28575">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Freeform 30">
                <a:extLst>
                  <a:ext uri="{FF2B5EF4-FFF2-40B4-BE49-F238E27FC236}">
                    <a16:creationId xmlns:a16="http://schemas.microsoft.com/office/drawing/2014/main" id="{A454DA9F-E1E3-F949-B1D7-8E14CE5D8319}"/>
                  </a:ext>
                </a:extLst>
              </p:cNvPr>
              <p:cNvSpPr/>
              <p:nvPr/>
            </p:nvSpPr>
            <p:spPr>
              <a:xfrm>
                <a:off x="8405623" y="3354338"/>
                <a:ext cx="233386" cy="276324"/>
              </a:xfrm>
              <a:custGeom>
                <a:avLst/>
                <a:gdLst>
                  <a:gd name="connsiteX0" fmla="*/ 195738 w 220540"/>
                  <a:gd name="connsiteY0" fmla="*/ 276299 h 286739"/>
                  <a:gd name="connsiteX1" fmla="*/ 60826 w 220540"/>
                  <a:gd name="connsiteY1" fmla="*/ 276299 h 286739"/>
                  <a:gd name="connsiteX2" fmla="*/ 866 w 220540"/>
                  <a:gd name="connsiteY2" fmla="*/ 238824 h 286739"/>
                  <a:gd name="connsiteX3" fmla="*/ 30846 w 220540"/>
                  <a:gd name="connsiteY3" fmla="*/ 118903 h 286739"/>
                  <a:gd name="connsiteX4" fmla="*/ 105797 w 220540"/>
                  <a:gd name="connsiteY4" fmla="*/ 6476 h 286739"/>
                  <a:gd name="connsiteX5" fmla="*/ 210728 w 220540"/>
                  <a:gd name="connsiteY5" fmla="*/ 28962 h 286739"/>
                  <a:gd name="connsiteX6" fmla="*/ 218223 w 220540"/>
                  <a:gd name="connsiteY6" fmla="*/ 156378 h 286739"/>
                  <a:gd name="connsiteX7" fmla="*/ 195738 w 220540"/>
                  <a:gd name="connsiteY7" fmla="*/ 276299 h 286739"/>
                  <a:gd name="connsiteX0" fmla="*/ 208394 w 233196"/>
                  <a:gd name="connsiteY0" fmla="*/ 276299 h 289011"/>
                  <a:gd name="connsiteX1" fmla="*/ 73482 w 233196"/>
                  <a:gd name="connsiteY1" fmla="*/ 276299 h 289011"/>
                  <a:gd name="connsiteX2" fmla="*/ 582 w 233196"/>
                  <a:gd name="connsiteY2" fmla="*/ 277643 h 289011"/>
                  <a:gd name="connsiteX3" fmla="*/ 43502 w 233196"/>
                  <a:gd name="connsiteY3" fmla="*/ 118903 h 289011"/>
                  <a:gd name="connsiteX4" fmla="*/ 118453 w 233196"/>
                  <a:gd name="connsiteY4" fmla="*/ 6476 h 289011"/>
                  <a:gd name="connsiteX5" fmla="*/ 223384 w 233196"/>
                  <a:gd name="connsiteY5" fmla="*/ 28962 h 289011"/>
                  <a:gd name="connsiteX6" fmla="*/ 230879 w 233196"/>
                  <a:gd name="connsiteY6" fmla="*/ 156378 h 289011"/>
                  <a:gd name="connsiteX7" fmla="*/ 208394 w 233196"/>
                  <a:gd name="connsiteY7" fmla="*/ 276299 h 289011"/>
                  <a:gd name="connsiteX0" fmla="*/ 210302 w 234589"/>
                  <a:gd name="connsiteY0" fmla="*/ 276299 h 287721"/>
                  <a:gd name="connsiteX1" fmla="*/ 118522 w 234589"/>
                  <a:gd name="connsiteY1" fmla="*/ 271986 h 287721"/>
                  <a:gd name="connsiteX2" fmla="*/ 2490 w 234589"/>
                  <a:gd name="connsiteY2" fmla="*/ 277643 h 287721"/>
                  <a:gd name="connsiteX3" fmla="*/ 45410 w 234589"/>
                  <a:gd name="connsiteY3" fmla="*/ 118903 h 287721"/>
                  <a:gd name="connsiteX4" fmla="*/ 120361 w 234589"/>
                  <a:gd name="connsiteY4" fmla="*/ 6476 h 287721"/>
                  <a:gd name="connsiteX5" fmla="*/ 225292 w 234589"/>
                  <a:gd name="connsiteY5" fmla="*/ 28962 h 287721"/>
                  <a:gd name="connsiteX6" fmla="*/ 232787 w 234589"/>
                  <a:gd name="connsiteY6" fmla="*/ 156378 h 287721"/>
                  <a:gd name="connsiteX7" fmla="*/ 210302 w 234589"/>
                  <a:gd name="connsiteY7" fmla="*/ 276299 h 287721"/>
                  <a:gd name="connsiteX0" fmla="*/ 208960 w 233247"/>
                  <a:gd name="connsiteY0" fmla="*/ 276615 h 287722"/>
                  <a:gd name="connsiteX1" fmla="*/ 117180 w 233247"/>
                  <a:gd name="connsiteY1" fmla="*/ 272302 h 287722"/>
                  <a:gd name="connsiteX2" fmla="*/ 1148 w 233247"/>
                  <a:gd name="connsiteY2" fmla="*/ 277959 h 287722"/>
                  <a:gd name="connsiteX3" fmla="*/ 61320 w 233247"/>
                  <a:gd name="connsiteY3" fmla="*/ 123532 h 287722"/>
                  <a:gd name="connsiteX4" fmla="*/ 119019 w 233247"/>
                  <a:gd name="connsiteY4" fmla="*/ 6792 h 287722"/>
                  <a:gd name="connsiteX5" fmla="*/ 223950 w 233247"/>
                  <a:gd name="connsiteY5" fmla="*/ 29278 h 287722"/>
                  <a:gd name="connsiteX6" fmla="*/ 231445 w 233247"/>
                  <a:gd name="connsiteY6" fmla="*/ 156694 h 287722"/>
                  <a:gd name="connsiteX7" fmla="*/ 208960 w 233247"/>
                  <a:gd name="connsiteY7" fmla="*/ 276615 h 287722"/>
                  <a:gd name="connsiteX0" fmla="*/ 209099 w 233386"/>
                  <a:gd name="connsiteY0" fmla="*/ 265217 h 276324"/>
                  <a:gd name="connsiteX1" fmla="*/ 117319 w 233386"/>
                  <a:gd name="connsiteY1" fmla="*/ 260904 h 276324"/>
                  <a:gd name="connsiteX2" fmla="*/ 1287 w 233386"/>
                  <a:gd name="connsiteY2" fmla="*/ 266561 h 276324"/>
                  <a:gd name="connsiteX3" fmla="*/ 61459 w 233386"/>
                  <a:gd name="connsiteY3" fmla="*/ 112134 h 276324"/>
                  <a:gd name="connsiteX4" fmla="*/ 157977 w 233386"/>
                  <a:gd name="connsiteY4" fmla="*/ 12647 h 276324"/>
                  <a:gd name="connsiteX5" fmla="*/ 224089 w 233386"/>
                  <a:gd name="connsiteY5" fmla="*/ 17880 h 276324"/>
                  <a:gd name="connsiteX6" fmla="*/ 231584 w 233386"/>
                  <a:gd name="connsiteY6" fmla="*/ 145296 h 276324"/>
                  <a:gd name="connsiteX7" fmla="*/ 209099 w 233386"/>
                  <a:gd name="connsiteY7" fmla="*/ 265217 h 27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386" h="276324">
                    <a:moveTo>
                      <a:pt x="209099" y="265217"/>
                    </a:moveTo>
                    <a:cubicBezTo>
                      <a:pt x="190055" y="284485"/>
                      <a:pt x="151954" y="260680"/>
                      <a:pt x="117319" y="260904"/>
                    </a:cubicBezTo>
                    <a:cubicBezTo>
                      <a:pt x="82684" y="261128"/>
                      <a:pt x="10597" y="291356"/>
                      <a:pt x="1287" y="266561"/>
                    </a:cubicBezTo>
                    <a:cubicBezTo>
                      <a:pt x="-8023" y="241766"/>
                      <a:pt x="35344" y="154453"/>
                      <a:pt x="61459" y="112134"/>
                    </a:cubicBezTo>
                    <a:cubicBezTo>
                      <a:pt x="87574" y="69815"/>
                      <a:pt x="130872" y="28356"/>
                      <a:pt x="157977" y="12647"/>
                    </a:cubicBezTo>
                    <a:cubicBezTo>
                      <a:pt x="185082" y="-3062"/>
                      <a:pt x="205351" y="-7104"/>
                      <a:pt x="224089" y="17880"/>
                    </a:cubicBezTo>
                    <a:cubicBezTo>
                      <a:pt x="242827" y="42864"/>
                      <a:pt x="226587" y="104073"/>
                      <a:pt x="231584" y="145296"/>
                    </a:cubicBezTo>
                    <a:cubicBezTo>
                      <a:pt x="236581" y="186519"/>
                      <a:pt x="228143" y="245949"/>
                      <a:pt x="209099" y="265217"/>
                    </a:cubicBezTo>
                    <a:close/>
                  </a:path>
                </a:pathLst>
              </a:custGeom>
              <a:solidFill>
                <a:schemeClr val="accent4">
                  <a:lumMod val="20000"/>
                  <a:lumOff val="80000"/>
                </a:schemeClr>
              </a:solidFill>
              <a:ln w="28575">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2" name="Group 31">
                <a:extLst>
                  <a:ext uri="{FF2B5EF4-FFF2-40B4-BE49-F238E27FC236}">
                    <a16:creationId xmlns:a16="http://schemas.microsoft.com/office/drawing/2014/main" id="{E8B473E2-C9E2-F044-A58E-18657DB17DE9}"/>
                  </a:ext>
                </a:extLst>
              </p:cNvPr>
              <p:cNvGrpSpPr/>
              <p:nvPr/>
            </p:nvGrpSpPr>
            <p:grpSpPr>
              <a:xfrm rot="21338988">
                <a:off x="8649261" y="3517422"/>
                <a:ext cx="525402" cy="422378"/>
                <a:chOff x="7696440" y="3547142"/>
                <a:chExt cx="472020" cy="332427"/>
              </a:xfrm>
            </p:grpSpPr>
            <p:sp>
              <p:nvSpPr>
                <p:cNvPr id="33" name="Freeform 32">
                  <a:extLst>
                    <a:ext uri="{FF2B5EF4-FFF2-40B4-BE49-F238E27FC236}">
                      <a16:creationId xmlns:a16="http://schemas.microsoft.com/office/drawing/2014/main" id="{F44753CD-C76A-124B-8E86-4190A40EA6BF}"/>
                    </a:ext>
                  </a:extLst>
                </p:cNvPr>
                <p:cNvSpPr/>
                <p:nvPr/>
              </p:nvSpPr>
              <p:spPr>
                <a:xfrm>
                  <a:off x="7696440" y="3547142"/>
                  <a:ext cx="132271" cy="109144"/>
                </a:xfrm>
                <a:custGeom>
                  <a:avLst/>
                  <a:gdLst>
                    <a:gd name="connsiteX0" fmla="*/ 71886 w 132271"/>
                    <a:gd name="connsiteY0" fmla="*/ 97518 h 109144"/>
                    <a:gd name="connsiteX1" fmla="*/ 11502 w 132271"/>
                    <a:gd name="connsiteY1" fmla="*/ 75952 h 109144"/>
                    <a:gd name="connsiteX2" fmla="*/ 2875 w 132271"/>
                    <a:gd name="connsiteY2" fmla="*/ 50073 h 109144"/>
                    <a:gd name="connsiteX3" fmla="*/ 46007 w 132271"/>
                    <a:gd name="connsiteY3" fmla="*/ 2628 h 109144"/>
                    <a:gd name="connsiteX4" fmla="*/ 93452 w 132271"/>
                    <a:gd name="connsiteY4" fmla="*/ 11254 h 109144"/>
                    <a:gd name="connsiteX5" fmla="*/ 127958 w 132271"/>
                    <a:gd name="connsiteY5" fmla="*/ 54386 h 109144"/>
                    <a:gd name="connsiteX6" fmla="*/ 127958 w 132271"/>
                    <a:gd name="connsiteY6" fmla="*/ 106145 h 109144"/>
                    <a:gd name="connsiteX7" fmla="*/ 71886 w 132271"/>
                    <a:gd name="connsiteY7" fmla="*/ 97518 h 10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271" h="109144">
                      <a:moveTo>
                        <a:pt x="71886" y="97518"/>
                      </a:moveTo>
                      <a:cubicBezTo>
                        <a:pt x="52477" y="92486"/>
                        <a:pt x="11502" y="75952"/>
                        <a:pt x="11502" y="75952"/>
                      </a:cubicBezTo>
                      <a:cubicBezTo>
                        <a:pt x="0" y="68044"/>
                        <a:pt x="-2876" y="62294"/>
                        <a:pt x="2875" y="50073"/>
                      </a:cubicBezTo>
                      <a:cubicBezTo>
                        <a:pt x="8626" y="37852"/>
                        <a:pt x="30911" y="9098"/>
                        <a:pt x="46007" y="2628"/>
                      </a:cubicBezTo>
                      <a:cubicBezTo>
                        <a:pt x="61103" y="-3842"/>
                        <a:pt x="79794" y="2628"/>
                        <a:pt x="93452" y="11254"/>
                      </a:cubicBezTo>
                      <a:cubicBezTo>
                        <a:pt x="107111" y="19880"/>
                        <a:pt x="122207" y="38571"/>
                        <a:pt x="127958" y="54386"/>
                      </a:cubicBezTo>
                      <a:cubicBezTo>
                        <a:pt x="133709" y="70201"/>
                        <a:pt x="133709" y="97519"/>
                        <a:pt x="127958" y="106145"/>
                      </a:cubicBezTo>
                      <a:cubicBezTo>
                        <a:pt x="122207" y="114772"/>
                        <a:pt x="91295" y="102550"/>
                        <a:pt x="71886" y="97518"/>
                      </a:cubicBezTo>
                      <a:close/>
                    </a:path>
                  </a:pathLst>
                </a:custGeom>
                <a:solidFill>
                  <a:schemeClr val="accent4">
                    <a:lumMod val="20000"/>
                    <a:lumOff val="80000"/>
                  </a:schemeClr>
                </a:solidFill>
                <a:ln w="28575">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Freeform 33">
                  <a:extLst>
                    <a:ext uri="{FF2B5EF4-FFF2-40B4-BE49-F238E27FC236}">
                      <a16:creationId xmlns:a16="http://schemas.microsoft.com/office/drawing/2014/main" id="{1FB3C7A8-36F4-1D4D-A39C-B2A854D15F9A}"/>
                    </a:ext>
                  </a:extLst>
                </p:cNvPr>
                <p:cNvSpPr/>
                <p:nvPr/>
              </p:nvSpPr>
              <p:spPr>
                <a:xfrm>
                  <a:off x="7840945" y="3627354"/>
                  <a:ext cx="124293" cy="112727"/>
                </a:xfrm>
                <a:custGeom>
                  <a:avLst/>
                  <a:gdLst>
                    <a:gd name="connsiteX0" fmla="*/ 71886 w 132271"/>
                    <a:gd name="connsiteY0" fmla="*/ 97518 h 109144"/>
                    <a:gd name="connsiteX1" fmla="*/ 11502 w 132271"/>
                    <a:gd name="connsiteY1" fmla="*/ 75952 h 109144"/>
                    <a:gd name="connsiteX2" fmla="*/ 2875 w 132271"/>
                    <a:gd name="connsiteY2" fmla="*/ 50073 h 109144"/>
                    <a:gd name="connsiteX3" fmla="*/ 46007 w 132271"/>
                    <a:gd name="connsiteY3" fmla="*/ 2628 h 109144"/>
                    <a:gd name="connsiteX4" fmla="*/ 93452 w 132271"/>
                    <a:gd name="connsiteY4" fmla="*/ 11254 h 109144"/>
                    <a:gd name="connsiteX5" fmla="*/ 127958 w 132271"/>
                    <a:gd name="connsiteY5" fmla="*/ 54386 h 109144"/>
                    <a:gd name="connsiteX6" fmla="*/ 127958 w 132271"/>
                    <a:gd name="connsiteY6" fmla="*/ 106145 h 109144"/>
                    <a:gd name="connsiteX7" fmla="*/ 71886 w 132271"/>
                    <a:gd name="connsiteY7" fmla="*/ 97518 h 109144"/>
                    <a:gd name="connsiteX0" fmla="*/ 70229 w 130614"/>
                    <a:gd name="connsiteY0" fmla="*/ 101401 h 113027"/>
                    <a:gd name="connsiteX1" fmla="*/ 9845 w 130614"/>
                    <a:gd name="connsiteY1" fmla="*/ 79835 h 113027"/>
                    <a:gd name="connsiteX2" fmla="*/ 1218 w 130614"/>
                    <a:gd name="connsiteY2" fmla="*/ 53956 h 113027"/>
                    <a:gd name="connsiteX3" fmla="*/ 21973 w 130614"/>
                    <a:gd name="connsiteY3" fmla="*/ 2036 h 113027"/>
                    <a:gd name="connsiteX4" fmla="*/ 91795 w 130614"/>
                    <a:gd name="connsiteY4" fmla="*/ 15137 h 113027"/>
                    <a:gd name="connsiteX5" fmla="*/ 126301 w 130614"/>
                    <a:gd name="connsiteY5" fmla="*/ 58269 h 113027"/>
                    <a:gd name="connsiteX6" fmla="*/ 126301 w 130614"/>
                    <a:gd name="connsiteY6" fmla="*/ 110028 h 113027"/>
                    <a:gd name="connsiteX7" fmla="*/ 70229 w 130614"/>
                    <a:gd name="connsiteY7" fmla="*/ 101401 h 113027"/>
                    <a:gd name="connsiteX0" fmla="*/ 70229 w 127237"/>
                    <a:gd name="connsiteY0" fmla="*/ 101401 h 109275"/>
                    <a:gd name="connsiteX1" fmla="*/ 9845 w 127237"/>
                    <a:gd name="connsiteY1" fmla="*/ 79835 h 109275"/>
                    <a:gd name="connsiteX2" fmla="*/ 1218 w 127237"/>
                    <a:gd name="connsiteY2" fmla="*/ 53956 h 109275"/>
                    <a:gd name="connsiteX3" fmla="*/ 21973 w 127237"/>
                    <a:gd name="connsiteY3" fmla="*/ 2036 h 109275"/>
                    <a:gd name="connsiteX4" fmla="*/ 91795 w 127237"/>
                    <a:gd name="connsiteY4" fmla="*/ 15137 h 109275"/>
                    <a:gd name="connsiteX5" fmla="*/ 126301 w 127237"/>
                    <a:gd name="connsiteY5" fmla="*/ 58269 h 109275"/>
                    <a:gd name="connsiteX6" fmla="*/ 103925 w 127237"/>
                    <a:gd name="connsiteY6" fmla="*/ 105553 h 109275"/>
                    <a:gd name="connsiteX7" fmla="*/ 70229 w 127237"/>
                    <a:gd name="connsiteY7" fmla="*/ 101401 h 109275"/>
                    <a:gd name="connsiteX0" fmla="*/ 62205 w 119213"/>
                    <a:gd name="connsiteY0" fmla="*/ 100814 h 108690"/>
                    <a:gd name="connsiteX1" fmla="*/ 1821 w 119213"/>
                    <a:gd name="connsiteY1" fmla="*/ 79248 h 108690"/>
                    <a:gd name="connsiteX2" fmla="*/ 15570 w 119213"/>
                    <a:gd name="connsiteY2" fmla="*/ 44418 h 108690"/>
                    <a:gd name="connsiteX3" fmla="*/ 13949 w 119213"/>
                    <a:gd name="connsiteY3" fmla="*/ 1449 h 108690"/>
                    <a:gd name="connsiteX4" fmla="*/ 83771 w 119213"/>
                    <a:gd name="connsiteY4" fmla="*/ 14550 h 108690"/>
                    <a:gd name="connsiteX5" fmla="*/ 118277 w 119213"/>
                    <a:gd name="connsiteY5" fmla="*/ 57682 h 108690"/>
                    <a:gd name="connsiteX6" fmla="*/ 95901 w 119213"/>
                    <a:gd name="connsiteY6" fmla="*/ 104966 h 108690"/>
                    <a:gd name="connsiteX7" fmla="*/ 62205 w 119213"/>
                    <a:gd name="connsiteY7" fmla="*/ 100814 h 108690"/>
                    <a:gd name="connsiteX0" fmla="*/ 62205 w 103188"/>
                    <a:gd name="connsiteY0" fmla="*/ 100814 h 108052"/>
                    <a:gd name="connsiteX1" fmla="*/ 1821 w 103188"/>
                    <a:gd name="connsiteY1" fmla="*/ 79248 h 108052"/>
                    <a:gd name="connsiteX2" fmla="*/ 15570 w 103188"/>
                    <a:gd name="connsiteY2" fmla="*/ 44418 h 108052"/>
                    <a:gd name="connsiteX3" fmla="*/ 13949 w 103188"/>
                    <a:gd name="connsiteY3" fmla="*/ 1449 h 108052"/>
                    <a:gd name="connsiteX4" fmla="*/ 83771 w 103188"/>
                    <a:gd name="connsiteY4" fmla="*/ 14550 h 108052"/>
                    <a:gd name="connsiteX5" fmla="*/ 100377 w 103188"/>
                    <a:gd name="connsiteY5" fmla="*/ 57682 h 108052"/>
                    <a:gd name="connsiteX6" fmla="*/ 95901 w 103188"/>
                    <a:gd name="connsiteY6" fmla="*/ 104966 h 108052"/>
                    <a:gd name="connsiteX7" fmla="*/ 62205 w 103188"/>
                    <a:gd name="connsiteY7" fmla="*/ 100814 h 108052"/>
                    <a:gd name="connsiteX0" fmla="*/ 63845 w 104828"/>
                    <a:gd name="connsiteY0" fmla="*/ 100814 h 108052"/>
                    <a:gd name="connsiteX1" fmla="*/ 3461 w 104828"/>
                    <a:gd name="connsiteY1" fmla="*/ 79248 h 108052"/>
                    <a:gd name="connsiteX2" fmla="*/ 8259 w 104828"/>
                    <a:gd name="connsiteY2" fmla="*/ 44418 h 108052"/>
                    <a:gd name="connsiteX3" fmla="*/ 15589 w 104828"/>
                    <a:gd name="connsiteY3" fmla="*/ 1449 h 108052"/>
                    <a:gd name="connsiteX4" fmla="*/ 85411 w 104828"/>
                    <a:gd name="connsiteY4" fmla="*/ 14550 h 108052"/>
                    <a:gd name="connsiteX5" fmla="*/ 102017 w 104828"/>
                    <a:gd name="connsiteY5" fmla="*/ 57682 h 108052"/>
                    <a:gd name="connsiteX6" fmla="*/ 97541 w 104828"/>
                    <a:gd name="connsiteY6" fmla="*/ 104966 h 108052"/>
                    <a:gd name="connsiteX7" fmla="*/ 63845 w 104828"/>
                    <a:gd name="connsiteY7" fmla="*/ 100814 h 108052"/>
                    <a:gd name="connsiteX0" fmla="*/ 64318 w 105301"/>
                    <a:gd name="connsiteY0" fmla="*/ 88660 h 95898"/>
                    <a:gd name="connsiteX1" fmla="*/ 3934 w 105301"/>
                    <a:gd name="connsiteY1" fmla="*/ 67094 h 95898"/>
                    <a:gd name="connsiteX2" fmla="*/ 8732 w 105301"/>
                    <a:gd name="connsiteY2" fmla="*/ 32264 h 95898"/>
                    <a:gd name="connsiteX3" fmla="*/ 31964 w 105301"/>
                    <a:gd name="connsiteY3" fmla="*/ 8378 h 95898"/>
                    <a:gd name="connsiteX4" fmla="*/ 85884 w 105301"/>
                    <a:gd name="connsiteY4" fmla="*/ 2396 h 95898"/>
                    <a:gd name="connsiteX5" fmla="*/ 102490 w 105301"/>
                    <a:gd name="connsiteY5" fmla="*/ 45528 h 95898"/>
                    <a:gd name="connsiteX6" fmla="*/ 98014 w 105301"/>
                    <a:gd name="connsiteY6" fmla="*/ 92812 h 95898"/>
                    <a:gd name="connsiteX7" fmla="*/ 64318 w 105301"/>
                    <a:gd name="connsiteY7" fmla="*/ 88660 h 95898"/>
                    <a:gd name="connsiteX0" fmla="*/ 64318 w 105301"/>
                    <a:gd name="connsiteY0" fmla="*/ 81306 h 88544"/>
                    <a:gd name="connsiteX1" fmla="*/ 3934 w 105301"/>
                    <a:gd name="connsiteY1" fmla="*/ 59740 h 88544"/>
                    <a:gd name="connsiteX2" fmla="*/ 8732 w 105301"/>
                    <a:gd name="connsiteY2" fmla="*/ 24910 h 88544"/>
                    <a:gd name="connsiteX3" fmla="*/ 31964 w 105301"/>
                    <a:gd name="connsiteY3" fmla="*/ 1024 h 88544"/>
                    <a:gd name="connsiteX4" fmla="*/ 79523 w 105301"/>
                    <a:gd name="connsiteY4" fmla="*/ 7764 h 88544"/>
                    <a:gd name="connsiteX5" fmla="*/ 102490 w 105301"/>
                    <a:gd name="connsiteY5" fmla="*/ 38174 h 88544"/>
                    <a:gd name="connsiteX6" fmla="*/ 98014 w 105301"/>
                    <a:gd name="connsiteY6" fmla="*/ 85458 h 88544"/>
                    <a:gd name="connsiteX7" fmla="*/ 64318 w 105301"/>
                    <a:gd name="connsiteY7" fmla="*/ 81306 h 88544"/>
                    <a:gd name="connsiteX0" fmla="*/ 55656 w 96639"/>
                    <a:gd name="connsiteY0" fmla="*/ 81306 h 88441"/>
                    <a:gd name="connsiteX1" fmla="*/ 17535 w 96639"/>
                    <a:gd name="connsiteY1" fmla="*/ 62920 h 88441"/>
                    <a:gd name="connsiteX2" fmla="*/ 70 w 96639"/>
                    <a:gd name="connsiteY2" fmla="*/ 24910 h 88441"/>
                    <a:gd name="connsiteX3" fmla="*/ 23302 w 96639"/>
                    <a:gd name="connsiteY3" fmla="*/ 1024 h 88441"/>
                    <a:gd name="connsiteX4" fmla="*/ 70861 w 96639"/>
                    <a:gd name="connsiteY4" fmla="*/ 7764 h 88441"/>
                    <a:gd name="connsiteX5" fmla="*/ 93828 w 96639"/>
                    <a:gd name="connsiteY5" fmla="*/ 38174 h 88441"/>
                    <a:gd name="connsiteX6" fmla="*/ 89352 w 96639"/>
                    <a:gd name="connsiteY6" fmla="*/ 85458 h 88441"/>
                    <a:gd name="connsiteX7" fmla="*/ 55656 w 96639"/>
                    <a:gd name="connsiteY7" fmla="*/ 81306 h 88441"/>
                    <a:gd name="connsiteX0" fmla="*/ 55614 w 96597"/>
                    <a:gd name="connsiteY0" fmla="*/ 81306 h 88520"/>
                    <a:gd name="connsiteX1" fmla="*/ 27335 w 96597"/>
                    <a:gd name="connsiteY1" fmla="*/ 60459 h 88520"/>
                    <a:gd name="connsiteX2" fmla="*/ 28 w 96597"/>
                    <a:gd name="connsiteY2" fmla="*/ 24910 h 88520"/>
                    <a:gd name="connsiteX3" fmla="*/ 23260 w 96597"/>
                    <a:gd name="connsiteY3" fmla="*/ 1024 h 88520"/>
                    <a:gd name="connsiteX4" fmla="*/ 70819 w 96597"/>
                    <a:gd name="connsiteY4" fmla="*/ 7764 h 88520"/>
                    <a:gd name="connsiteX5" fmla="*/ 93786 w 96597"/>
                    <a:gd name="connsiteY5" fmla="*/ 38174 h 88520"/>
                    <a:gd name="connsiteX6" fmla="*/ 89310 w 96597"/>
                    <a:gd name="connsiteY6" fmla="*/ 85458 h 88520"/>
                    <a:gd name="connsiteX7" fmla="*/ 55614 w 96597"/>
                    <a:gd name="connsiteY7" fmla="*/ 81306 h 88520"/>
                    <a:gd name="connsiteX0" fmla="*/ 62996 w 96329"/>
                    <a:gd name="connsiteY0" fmla="*/ 76385 h 87365"/>
                    <a:gd name="connsiteX1" fmla="*/ 27335 w 96329"/>
                    <a:gd name="connsiteY1" fmla="*/ 60459 h 87365"/>
                    <a:gd name="connsiteX2" fmla="*/ 28 w 96329"/>
                    <a:gd name="connsiteY2" fmla="*/ 24910 h 87365"/>
                    <a:gd name="connsiteX3" fmla="*/ 23260 w 96329"/>
                    <a:gd name="connsiteY3" fmla="*/ 1024 h 87365"/>
                    <a:gd name="connsiteX4" fmla="*/ 70819 w 96329"/>
                    <a:gd name="connsiteY4" fmla="*/ 7764 h 87365"/>
                    <a:gd name="connsiteX5" fmla="*/ 93786 w 96329"/>
                    <a:gd name="connsiteY5" fmla="*/ 38174 h 87365"/>
                    <a:gd name="connsiteX6" fmla="*/ 89310 w 96329"/>
                    <a:gd name="connsiteY6" fmla="*/ 85458 h 87365"/>
                    <a:gd name="connsiteX7" fmla="*/ 62996 w 96329"/>
                    <a:gd name="connsiteY7" fmla="*/ 76385 h 8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329" h="87365">
                      <a:moveTo>
                        <a:pt x="62996" y="76385"/>
                      </a:moveTo>
                      <a:cubicBezTo>
                        <a:pt x="52667" y="72219"/>
                        <a:pt x="37830" y="69038"/>
                        <a:pt x="27335" y="60459"/>
                      </a:cubicBezTo>
                      <a:cubicBezTo>
                        <a:pt x="16840" y="51880"/>
                        <a:pt x="707" y="34816"/>
                        <a:pt x="28" y="24910"/>
                      </a:cubicBezTo>
                      <a:cubicBezTo>
                        <a:pt x="-651" y="15004"/>
                        <a:pt x="11462" y="3882"/>
                        <a:pt x="23260" y="1024"/>
                      </a:cubicBezTo>
                      <a:cubicBezTo>
                        <a:pt x="35059" y="-1834"/>
                        <a:pt x="59065" y="1572"/>
                        <a:pt x="70819" y="7764"/>
                      </a:cubicBezTo>
                      <a:cubicBezTo>
                        <a:pt x="82573" y="13956"/>
                        <a:pt x="88035" y="22359"/>
                        <a:pt x="93786" y="38174"/>
                      </a:cubicBezTo>
                      <a:cubicBezTo>
                        <a:pt x="99537" y="53989"/>
                        <a:pt x="94442" y="79090"/>
                        <a:pt x="89310" y="85458"/>
                      </a:cubicBezTo>
                      <a:cubicBezTo>
                        <a:pt x="84178" y="91826"/>
                        <a:pt x="73325" y="80551"/>
                        <a:pt x="62996" y="76385"/>
                      </a:cubicBezTo>
                      <a:close/>
                    </a:path>
                  </a:pathLst>
                </a:custGeom>
                <a:solidFill>
                  <a:schemeClr val="accent4">
                    <a:lumMod val="20000"/>
                    <a:lumOff val="80000"/>
                  </a:schemeClr>
                </a:solidFill>
                <a:ln w="28575">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 name="Freeform 34">
                  <a:extLst>
                    <a:ext uri="{FF2B5EF4-FFF2-40B4-BE49-F238E27FC236}">
                      <a16:creationId xmlns:a16="http://schemas.microsoft.com/office/drawing/2014/main" id="{502A15CF-D33E-674D-86D3-4B71DB47CAD3}"/>
                    </a:ext>
                  </a:extLst>
                </p:cNvPr>
                <p:cNvSpPr/>
                <p:nvPr/>
              </p:nvSpPr>
              <p:spPr>
                <a:xfrm>
                  <a:off x="7969121" y="3708835"/>
                  <a:ext cx="107950" cy="93003"/>
                </a:xfrm>
                <a:custGeom>
                  <a:avLst/>
                  <a:gdLst>
                    <a:gd name="connsiteX0" fmla="*/ 71886 w 132271"/>
                    <a:gd name="connsiteY0" fmla="*/ 97518 h 109144"/>
                    <a:gd name="connsiteX1" fmla="*/ 11502 w 132271"/>
                    <a:gd name="connsiteY1" fmla="*/ 75952 h 109144"/>
                    <a:gd name="connsiteX2" fmla="*/ 2875 w 132271"/>
                    <a:gd name="connsiteY2" fmla="*/ 50073 h 109144"/>
                    <a:gd name="connsiteX3" fmla="*/ 46007 w 132271"/>
                    <a:gd name="connsiteY3" fmla="*/ 2628 h 109144"/>
                    <a:gd name="connsiteX4" fmla="*/ 93452 w 132271"/>
                    <a:gd name="connsiteY4" fmla="*/ 11254 h 109144"/>
                    <a:gd name="connsiteX5" fmla="*/ 127958 w 132271"/>
                    <a:gd name="connsiteY5" fmla="*/ 54386 h 109144"/>
                    <a:gd name="connsiteX6" fmla="*/ 127958 w 132271"/>
                    <a:gd name="connsiteY6" fmla="*/ 106145 h 109144"/>
                    <a:gd name="connsiteX7" fmla="*/ 71886 w 132271"/>
                    <a:gd name="connsiteY7" fmla="*/ 97518 h 109144"/>
                    <a:gd name="connsiteX0" fmla="*/ 70229 w 130614"/>
                    <a:gd name="connsiteY0" fmla="*/ 101401 h 113027"/>
                    <a:gd name="connsiteX1" fmla="*/ 9845 w 130614"/>
                    <a:gd name="connsiteY1" fmla="*/ 79835 h 113027"/>
                    <a:gd name="connsiteX2" fmla="*/ 1218 w 130614"/>
                    <a:gd name="connsiteY2" fmla="*/ 53956 h 113027"/>
                    <a:gd name="connsiteX3" fmla="*/ 21973 w 130614"/>
                    <a:gd name="connsiteY3" fmla="*/ 2036 h 113027"/>
                    <a:gd name="connsiteX4" fmla="*/ 91795 w 130614"/>
                    <a:gd name="connsiteY4" fmla="*/ 15137 h 113027"/>
                    <a:gd name="connsiteX5" fmla="*/ 126301 w 130614"/>
                    <a:gd name="connsiteY5" fmla="*/ 58269 h 113027"/>
                    <a:gd name="connsiteX6" fmla="*/ 126301 w 130614"/>
                    <a:gd name="connsiteY6" fmla="*/ 110028 h 113027"/>
                    <a:gd name="connsiteX7" fmla="*/ 70229 w 130614"/>
                    <a:gd name="connsiteY7" fmla="*/ 101401 h 113027"/>
                    <a:gd name="connsiteX0" fmla="*/ 70229 w 127237"/>
                    <a:gd name="connsiteY0" fmla="*/ 101401 h 109275"/>
                    <a:gd name="connsiteX1" fmla="*/ 9845 w 127237"/>
                    <a:gd name="connsiteY1" fmla="*/ 79835 h 109275"/>
                    <a:gd name="connsiteX2" fmla="*/ 1218 w 127237"/>
                    <a:gd name="connsiteY2" fmla="*/ 53956 h 109275"/>
                    <a:gd name="connsiteX3" fmla="*/ 21973 w 127237"/>
                    <a:gd name="connsiteY3" fmla="*/ 2036 h 109275"/>
                    <a:gd name="connsiteX4" fmla="*/ 91795 w 127237"/>
                    <a:gd name="connsiteY4" fmla="*/ 15137 h 109275"/>
                    <a:gd name="connsiteX5" fmla="*/ 126301 w 127237"/>
                    <a:gd name="connsiteY5" fmla="*/ 58269 h 109275"/>
                    <a:gd name="connsiteX6" fmla="*/ 103925 w 127237"/>
                    <a:gd name="connsiteY6" fmla="*/ 105553 h 109275"/>
                    <a:gd name="connsiteX7" fmla="*/ 70229 w 127237"/>
                    <a:gd name="connsiteY7" fmla="*/ 101401 h 109275"/>
                    <a:gd name="connsiteX0" fmla="*/ 62205 w 119213"/>
                    <a:gd name="connsiteY0" fmla="*/ 100814 h 108690"/>
                    <a:gd name="connsiteX1" fmla="*/ 1821 w 119213"/>
                    <a:gd name="connsiteY1" fmla="*/ 79248 h 108690"/>
                    <a:gd name="connsiteX2" fmla="*/ 15570 w 119213"/>
                    <a:gd name="connsiteY2" fmla="*/ 44418 h 108690"/>
                    <a:gd name="connsiteX3" fmla="*/ 13949 w 119213"/>
                    <a:gd name="connsiteY3" fmla="*/ 1449 h 108690"/>
                    <a:gd name="connsiteX4" fmla="*/ 83771 w 119213"/>
                    <a:gd name="connsiteY4" fmla="*/ 14550 h 108690"/>
                    <a:gd name="connsiteX5" fmla="*/ 118277 w 119213"/>
                    <a:gd name="connsiteY5" fmla="*/ 57682 h 108690"/>
                    <a:gd name="connsiteX6" fmla="*/ 95901 w 119213"/>
                    <a:gd name="connsiteY6" fmla="*/ 104966 h 108690"/>
                    <a:gd name="connsiteX7" fmla="*/ 62205 w 119213"/>
                    <a:gd name="connsiteY7" fmla="*/ 100814 h 108690"/>
                    <a:gd name="connsiteX0" fmla="*/ 62205 w 103188"/>
                    <a:gd name="connsiteY0" fmla="*/ 100814 h 108052"/>
                    <a:gd name="connsiteX1" fmla="*/ 1821 w 103188"/>
                    <a:gd name="connsiteY1" fmla="*/ 79248 h 108052"/>
                    <a:gd name="connsiteX2" fmla="*/ 15570 w 103188"/>
                    <a:gd name="connsiteY2" fmla="*/ 44418 h 108052"/>
                    <a:gd name="connsiteX3" fmla="*/ 13949 w 103188"/>
                    <a:gd name="connsiteY3" fmla="*/ 1449 h 108052"/>
                    <a:gd name="connsiteX4" fmla="*/ 83771 w 103188"/>
                    <a:gd name="connsiteY4" fmla="*/ 14550 h 108052"/>
                    <a:gd name="connsiteX5" fmla="*/ 100377 w 103188"/>
                    <a:gd name="connsiteY5" fmla="*/ 57682 h 108052"/>
                    <a:gd name="connsiteX6" fmla="*/ 95901 w 103188"/>
                    <a:gd name="connsiteY6" fmla="*/ 104966 h 108052"/>
                    <a:gd name="connsiteX7" fmla="*/ 62205 w 103188"/>
                    <a:gd name="connsiteY7" fmla="*/ 100814 h 108052"/>
                    <a:gd name="connsiteX0" fmla="*/ 63845 w 104828"/>
                    <a:gd name="connsiteY0" fmla="*/ 100814 h 108052"/>
                    <a:gd name="connsiteX1" fmla="*/ 3461 w 104828"/>
                    <a:gd name="connsiteY1" fmla="*/ 79248 h 108052"/>
                    <a:gd name="connsiteX2" fmla="*/ 8259 w 104828"/>
                    <a:gd name="connsiteY2" fmla="*/ 44418 h 108052"/>
                    <a:gd name="connsiteX3" fmla="*/ 15589 w 104828"/>
                    <a:gd name="connsiteY3" fmla="*/ 1449 h 108052"/>
                    <a:gd name="connsiteX4" fmla="*/ 85411 w 104828"/>
                    <a:gd name="connsiteY4" fmla="*/ 14550 h 108052"/>
                    <a:gd name="connsiteX5" fmla="*/ 102017 w 104828"/>
                    <a:gd name="connsiteY5" fmla="*/ 57682 h 108052"/>
                    <a:gd name="connsiteX6" fmla="*/ 97541 w 104828"/>
                    <a:gd name="connsiteY6" fmla="*/ 104966 h 108052"/>
                    <a:gd name="connsiteX7" fmla="*/ 63845 w 104828"/>
                    <a:gd name="connsiteY7" fmla="*/ 100814 h 108052"/>
                    <a:gd name="connsiteX0" fmla="*/ 64449 w 105432"/>
                    <a:gd name="connsiteY0" fmla="*/ 87715 h 94953"/>
                    <a:gd name="connsiteX1" fmla="*/ 4065 w 105432"/>
                    <a:gd name="connsiteY1" fmla="*/ 66149 h 94953"/>
                    <a:gd name="connsiteX2" fmla="*/ 8863 w 105432"/>
                    <a:gd name="connsiteY2" fmla="*/ 31319 h 94953"/>
                    <a:gd name="connsiteX3" fmla="*/ 36005 w 105432"/>
                    <a:gd name="connsiteY3" fmla="*/ 12125 h 94953"/>
                    <a:gd name="connsiteX4" fmla="*/ 86015 w 105432"/>
                    <a:gd name="connsiteY4" fmla="*/ 1451 h 94953"/>
                    <a:gd name="connsiteX5" fmla="*/ 102621 w 105432"/>
                    <a:gd name="connsiteY5" fmla="*/ 44583 h 94953"/>
                    <a:gd name="connsiteX6" fmla="*/ 98145 w 105432"/>
                    <a:gd name="connsiteY6" fmla="*/ 91867 h 94953"/>
                    <a:gd name="connsiteX7" fmla="*/ 64449 w 105432"/>
                    <a:gd name="connsiteY7" fmla="*/ 87715 h 94953"/>
                    <a:gd name="connsiteX0" fmla="*/ 61695 w 102678"/>
                    <a:gd name="connsiteY0" fmla="*/ 87805 h 95043"/>
                    <a:gd name="connsiteX1" fmla="*/ 1311 w 102678"/>
                    <a:gd name="connsiteY1" fmla="*/ 66239 h 95043"/>
                    <a:gd name="connsiteX2" fmla="*/ 21171 w 102678"/>
                    <a:gd name="connsiteY2" fmla="*/ 37434 h 95043"/>
                    <a:gd name="connsiteX3" fmla="*/ 33251 w 102678"/>
                    <a:gd name="connsiteY3" fmla="*/ 12215 h 95043"/>
                    <a:gd name="connsiteX4" fmla="*/ 83261 w 102678"/>
                    <a:gd name="connsiteY4" fmla="*/ 1541 h 95043"/>
                    <a:gd name="connsiteX5" fmla="*/ 99867 w 102678"/>
                    <a:gd name="connsiteY5" fmla="*/ 44673 h 95043"/>
                    <a:gd name="connsiteX6" fmla="*/ 95391 w 102678"/>
                    <a:gd name="connsiteY6" fmla="*/ 91957 h 95043"/>
                    <a:gd name="connsiteX7" fmla="*/ 61695 w 102678"/>
                    <a:gd name="connsiteY7" fmla="*/ 87805 h 95043"/>
                    <a:gd name="connsiteX0" fmla="*/ 61695 w 102678"/>
                    <a:gd name="connsiteY0" fmla="*/ 76482 h 83720"/>
                    <a:gd name="connsiteX1" fmla="*/ 1311 w 102678"/>
                    <a:gd name="connsiteY1" fmla="*/ 54916 h 83720"/>
                    <a:gd name="connsiteX2" fmla="*/ 21171 w 102678"/>
                    <a:gd name="connsiteY2" fmla="*/ 26111 h 83720"/>
                    <a:gd name="connsiteX3" fmla="*/ 33251 w 102678"/>
                    <a:gd name="connsiteY3" fmla="*/ 892 h 83720"/>
                    <a:gd name="connsiteX4" fmla="*/ 68199 w 102678"/>
                    <a:gd name="connsiteY4" fmla="*/ 8292 h 83720"/>
                    <a:gd name="connsiteX5" fmla="*/ 99867 w 102678"/>
                    <a:gd name="connsiteY5" fmla="*/ 33350 h 83720"/>
                    <a:gd name="connsiteX6" fmla="*/ 95391 w 102678"/>
                    <a:gd name="connsiteY6" fmla="*/ 80634 h 83720"/>
                    <a:gd name="connsiteX7" fmla="*/ 61695 w 102678"/>
                    <a:gd name="connsiteY7" fmla="*/ 76482 h 83720"/>
                    <a:gd name="connsiteX0" fmla="*/ 62032 w 103015"/>
                    <a:gd name="connsiteY0" fmla="*/ 68280 h 75518"/>
                    <a:gd name="connsiteX1" fmla="*/ 1648 w 103015"/>
                    <a:gd name="connsiteY1" fmla="*/ 46714 h 75518"/>
                    <a:gd name="connsiteX2" fmla="*/ 21508 w 103015"/>
                    <a:gd name="connsiteY2" fmla="*/ 17909 h 75518"/>
                    <a:gd name="connsiteX3" fmla="*/ 68536 w 103015"/>
                    <a:gd name="connsiteY3" fmla="*/ 90 h 75518"/>
                    <a:gd name="connsiteX4" fmla="*/ 100204 w 103015"/>
                    <a:gd name="connsiteY4" fmla="*/ 25148 h 75518"/>
                    <a:gd name="connsiteX5" fmla="*/ 95728 w 103015"/>
                    <a:gd name="connsiteY5" fmla="*/ 72432 h 75518"/>
                    <a:gd name="connsiteX6" fmla="*/ 62032 w 103015"/>
                    <a:gd name="connsiteY6" fmla="*/ 68280 h 75518"/>
                    <a:gd name="connsiteX0" fmla="*/ 47031 w 88014"/>
                    <a:gd name="connsiteY0" fmla="*/ 68270 h 75827"/>
                    <a:gd name="connsiteX1" fmla="*/ 4721 w 88014"/>
                    <a:gd name="connsiteY1" fmla="*/ 37667 h 75827"/>
                    <a:gd name="connsiteX2" fmla="*/ 6507 w 88014"/>
                    <a:gd name="connsiteY2" fmla="*/ 17899 h 75827"/>
                    <a:gd name="connsiteX3" fmla="*/ 53535 w 88014"/>
                    <a:gd name="connsiteY3" fmla="*/ 80 h 75827"/>
                    <a:gd name="connsiteX4" fmla="*/ 85203 w 88014"/>
                    <a:gd name="connsiteY4" fmla="*/ 25138 h 75827"/>
                    <a:gd name="connsiteX5" fmla="*/ 80727 w 88014"/>
                    <a:gd name="connsiteY5" fmla="*/ 72422 h 75827"/>
                    <a:gd name="connsiteX6" fmla="*/ 47031 w 88014"/>
                    <a:gd name="connsiteY6" fmla="*/ 68270 h 7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4" h="75827">
                      <a:moveTo>
                        <a:pt x="47031" y="68270"/>
                      </a:moveTo>
                      <a:cubicBezTo>
                        <a:pt x="34363" y="62478"/>
                        <a:pt x="11475" y="46062"/>
                        <a:pt x="4721" y="37667"/>
                      </a:cubicBezTo>
                      <a:cubicBezTo>
                        <a:pt x="-2033" y="29272"/>
                        <a:pt x="-1629" y="24163"/>
                        <a:pt x="6507" y="17899"/>
                      </a:cubicBezTo>
                      <a:cubicBezTo>
                        <a:pt x="14643" y="11635"/>
                        <a:pt x="40419" y="-1126"/>
                        <a:pt x="53535" y="80"/>
                      </a:cubicBezTo>
                      <a:cubicBezTo>
                        <a:pt x="64638" y="5490"/>
                        <a:pt x="79452" y="9323"/>
                        <a:pt x="85203" y="25138"/>
                      </a:cubicBezTo>
                      <a:cubicBezTo>
                        <a:pt x="90954" y="40953"/>
                        <a:pt x="87089" y="65233"/>
                        <a:pt x="80727" y="72422"/>
                      </a:cubicBezTo>
                      <a:cubicBezTo>
                        <a:pt x="74365" y="79611"/>
                        <a:pt x="59699" y="74063"/>
                        <a:pt x="47031" y="68270"/>
                      </a:cubicBezTo>
                      <a:close/>
                    </a:path>
                  </a:pathLst>
                </a:custGeom>
                <a:solidFill>
                  <a:schemeClr val="accent4">
                    <a:lumMod val="20000"/>
                    <a:lumOff val="80000"/>
                  </a:schemeClr>
                </a:solidFill>
                <a:ln w="28575">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 name="Freeform 35">
                  <a:extLst>
                    <a:ext uri="{FF2B5EF4-FFF2-40B4-BE49-F238E27FC236}">
                      <a16:creationId xmlns:a16="http://schemas.microsoft.com/office/drawing/2014/main" id="{1ACF922C-EA33-1A43-A484-E0E5715F3EBD}"/>
                    </a:ext>
                  </a:extLst>
                </p:cNvPr>
                <p:cNvSpPr/>
                <p:nvPr/>
              </p:nvSpPr>
              <p:spPr>
                <a:xfrm rot="921724">
                  <a:off x="8078086" y="3791832"/>
                  <a:ext cx="90374" cy="87737"/>
                </a:xfrm>
                <a:custGeom>
                  <a:avLst/>
                  <a:gdLst>
                    <a:gd name="connsiteX0" fmla="*/ 71886 w 132271"/>
                    <a:gd name="connsiteY0" fmla="*/ 97518 h 109144"/>
                    <a:gd name="connsiteX1" fmla="*/ 11502 w 132271"/>
                    <a:gd name="connsiteY1" fmla="*/ 75952 h 109144"/>
                    <a:gd name="connsiteX2" fmla="*/ 2875 w 132271"/>
                    <a:gd name="connsiteY2" fmla="*/ 50073 h 109144"/>
                    <a:gd name="connsiteX3" fmla="*/ 46007 w 132271"/>
                    <a:gd name="connsiteY3" fmla="*/ 2628 h 109144"/>
                    <a:gd name="connsiteX4" fmla="*/ 93452 w 132271"/>
                    <a:gd name="connsiteY4" fmla="*/ 11254 h 109144"/>
                    <a:gd name="connsiteX5" fmla="*/ 127958 w 132271"/>
                    <a:gd name="connsiteY5" fmla="*/ 54386 h 109144"/>
                    <a:gd name="connsiteX6" fmla="*/ 127958 w 132271"/>
                    <a:gd name="connsiteY6" fmla="*/ 106145 h 109144"/>
                    <a:gd name="connsiteX7" fmla="*/ 71886 w 132271"/>
                    <a:gd name="connsiteY7" fmla="*/ 97518 h 109144"/>
                    <a:gd name="connsiteX0" fmla="*/ 70229 w 130614"/>
                    <a:gd name="connsiteY0" fmla="*/ 101401 h 113027"/>
                    <a:gd name="connsiteX1" fmla="*/ 9845 w 130614"/>
                    <a:gd name="connsiteY1" fmla="*/ 79835 h 113027"/>
                    <a:gd name="connsiteX2" fmla="*/ 1218 w 130614"/>
                    <a:gd name="connsiteY2" fmla="*/ 53956 h 113027"/>
                    <a:gd name="connsiteX3" fmla="*/ 21973 w 130614"/>
                    <a:gd name="connsiteY3" fmla="*/ 2036 h 113027"/>
                    <a:gd name="connsiteX4" fmla="*/ 91795 w 130614"/>
                    <a:gd name="connsiteY4" fmla="*/ 15137 h 113027"/>
                    <a:gd name="connsiteX5" fmla="*/ 126301 w 130614"/>
                    <a:gd name="connsiteY5" fmla="*/ 58269 h 113027"/>
                    <a:gd name="connsiteX6" fmla="*/ 126301 w 130614"/>
                    <a:gd name="connsiteY6" fmla="*/ 110028 h 113027"/>
                    <a:gd name="connsiteX7" fmla="*/ 70229 w 130614"/>
                    <a:gd name="connsiteY7" fmla="*/ 101401 h 113027"/>
                    <a:gd name="connsiteX0" fmla="*/ 70229 w 127237"/>
                    <a:gd name="connsiteY0" fmla="*/ 101401 h 109275"/>
                    <a:gd name="connsiteX1" fmla="*/ 9845 w 127237"/>
                    <a:gd name="connsiteY1" fmla="*/ 79835 h 109275"/>
                    <a:gd name="connsiteX2" fmla="*/ 1218 w 127237"/>
                    <a:gd name="connsiteY2" fmla="*/ 53956 h 109275"/>
                    <a:gd name="connsiteX3" fmla="*/ 21973 w 127237"/>
                    <a:gd name="connsiteY3" fmla="*/ 2036 h 109275"/>
                    <a:gd name="connsiteX4" fmla="*/ 91795 w 127237"/>
                    <a:gd name="connsiteY4" fmla="*/ 15137 h 109275"/>
                    <a:gd name="connsiteX5" fmla="*/ 126301 w 127237"/>
                    <a:gd name="connsiteY5" fmla="*/ 58269 h 109275"/>
                    <a:gd name="connsiteX6" fmla="*/ 103925 w 127237"/>
                    <a:gd name="connsiteY6" fmla="*/ 105553 h 109275"/>
                    <a:gd name="connsiteX7" fmla="*/ 70229 w 127237"/>
                    <a:gd name="connsiteY7" fmla="*/ 101401 h 109275"/>
                    <a:gd name="connsiteX0" fmla="*/ 62205 w 119213"/>
                    <a:gd name="connsiteY0" fmla="*/ 100814 h 108690"/>
                    <a:gd name="connsiteX1" fmla="*/ 1821 w 119213"/>
                    <a:gd name="connsiteY1" fmla="*/ 79248 h 108690"/>
                    <a:gd name="connsiteX2" fmla="*/ 15570 w 119213"/>
                    <a:gd name="connsiteY2" fmla="*/ 44418 h 108690"/>
                    <a:gd name="connsiteX3" fmla="*/ 13949 w 119213"/>
                    <a:gd name="connsiteY3" fmla="*/ 1449 h 108690"/>
                    <a:gd name="connsiteX4" fmla="*/ 83771 w 119213"/>
                    <a:gd name="connsiteY4" fmla="*/ 14550 h 108690"/>
                    <a:gd name="connsiteX5" fmla="*/ 118277 w 119213"/>
                    <a:gd name="connsiteY5" fmla="*/ 57682 h 108690"/>
                    <a:gd name="connsiteX6" fmla="*/ 95901 w 119213"/>
                    <a:gd name="connsiteY6" fmla="*/ 104966 h 108690"/>
                    <a:gd name="connsiteX7" fmla="*/ 62205 w 119213"/>
                    <a:gd name="connsiteY7" fmla="*/ 100814 h 108690"/>
                    <a:gd name="connsiteX0" fmla="*/ 62205 w 103188"/>
                    <a:gd name="connsiteY0" fmla="*/ 100814 h 108052"/>
                    <a:gd name="connsiteX1" fmla="*/ 1821 w 103188"/>
                    <a:gd name="connsiteY1" fmla="*/ 79248 h 108052"/>
                    <a:gd name="connsiteX2" fmla="*/ 15570 w 103188"/>
                    <a:gd name="connsiteY2" fmla="*/ 44418 h 108052"/>
                    <a:gd name="connsiteX3" fmla="*/ 13949 w 103188"/>
                    <a:gd name="connsiteY3" fmla="*/ 1449 h 108052"/>
                    <a:gd name="connsiteX4" fmla="*/ 83771 w 103188"/>
                    <a:gd name="connsiteY4" fmla="*/ 14550 h 108052"/>
                    <a:gd name="connsiteX5" fmla="*/ 100377 w 103188"/>
                    <a:gd name="connsiteY5" fmla="*/ 57682 h 108052"/>
                    <a:gd name="connsiteX6" fmla="*/ 95901 w 103188"/>
                    <a:gd name="connsiteY6" fmla="*/ 104966 h 108052"/>
                    <a:gd name="connsiteX7" fmla="*/ 62205 w 103188"/>
                    <a:gd name="connsiteY7" fmla="*/ 100814 h 108052"/>
                    <a:gd name="connsiteX0" fmla="*/ 63845 w 104828"/>
                    <a:gd name="connsiteY0" fmla="*/ 100814 h 108052"/>
                    <a:gd name="connsiteX1" fmla="*/ 3461 w 104828"/>
                    <a:gd name="connsiteY1" fmla="*/ 79248 h 108052"/>
                    <a:gd name="connsiteX2" fmla="*/ 8259 w 104828"/>
                    <a:gd name="connsiteY2" fmla="*/ 44418 h 108052"/>
                    <a:gd name="connsiteX3" fmla="*/ 15589 w 104828"/>
                    <a:gd name="connsiteY3" fmla="*/ 1449 h 108052"/>
                    <a:gd name="connsiteX4" fmla="*/ 85411 w 104828"/>
                    <a:gd name="connsiteY4" fmla="*/ 14550 h 108052"/>
                    <a:gd name="connsiteX5" fmla="*/ 102017 w 104828"/>
                    <a:gd name="connsiteY5" fmla="*/ 57682 h 108052"/>
                    <a:gd name="connsiteX6" fmla="*/ 97541 w 104828"/>
                    <a:gd name="connsiteY6" fmla="*/ 104966 h 108052"/>
                    <a:gd name="connsiteX7" fmla="*/ 63845 w 104828"/>
                    <a:gd name="connsiteY7" fmla="*/ 100814 h 108052"/>
                    <a:gd name="connsiteX0" fmla="*/ 64449 w 105432"/>
                    <a:gd name="connsiteY0" fmla="*/ 87715 h 94953"/>
                    <a:gd name="connsiteX1" fmla="*/ 4065 w 105432"/>
                    <a:gd name="connsiteY1" fmla="*/ 66149 h 94953"/>
                    <a:gd name="connsiteX2" fmla="*/ 8863 w 105432"/>
                    <a:gd name="connsiteY2" fmla="*/ 31319 h 94953"/>
                    <a:gd name="connsiteX3" fmla="*/ 36005 w 105432"/>
                    <a:gd name="connsiteY3" fmla="*/ 12125 h 94953"/>
                    <a:gd name="connsiteX4" fmla="*/ 86015 w 105432"/>
                    <a:gd name="connsiteY4" fmla="*/ 1451 h 94953"/>
                    <a:gd name="connsiteX5" fmla="*/ 102621 w 105432"/>
                    <a:gd name="connsiteY5" fmla="*/ 44583 h 94953"/>
                    <a:gd name="connsiteX6" fmla="*/ 98145 w 105432"/>
                    <a:gd name="connsiteY6" fmla="*/ 91867 h 94953"/>
                    <a:gd name="connsiteX7" fmla="*/ 64449 w 105432"/>
                    <a:gd name="connsiteY7" fmla="*/ 87715 h 94953"/>
                    <a:gd name="connsiteX0" fmla="*/ 64449 w 103861"/>
                    <a:gd name="connsiteY0" fmla="*/ 87715 h 124568"/>
                    <a:gd name="connsiteX1" fmla="*/ 4065 w 103861"/>
                    <a:gd name="connsiteY1" fmla="*/ 66149 h 124568"/>
                    <a:gd name="connsiteX2" fmla="*/ 8863 w 103861"/>
                    <a:gd name="connsiteY2" fmla="*/ 31319 h 124568"/>
                    <a:gd name="connsiteX3" fmla="*/ 36005 w 103861"/>
                    <a:gd name="connsiteY3" fmla="*/ 12125 h 124568"/>
                    <a:gd name="connsiteX4" fmla="*/ 86015 w 103861"/>
                    <a:gd name="connsiteY4" fmla="*/ 1451 h 124568"/>
                    <a:gd name="connsiteX5" fmla="*/ 102621 w 103861"/>
                    <a:gd name="connsiteY5" fmla="*/ 44583 h 124568"/>
                    <a:gd name="connsiteX6" fmla="*/ 86258 w 103861"/>
                    <a:gd name="connsiteY6" fmla="*/ 123566 h 124568"/>
                    <a:gd name="connsiteX7" fmla="*/ 64449 w 103861"/>
                    <a:gd name="connsiteY7" fmla="*/ 87715 h 124568"/>
                    <a:gd name="connsiteX0" fmla="*/ 65212 w 104624"/>
                    <a:gd name="connsiteY0" fmla="*/ 87211 h 124065"/>
                    <a:gd name="connsiteX1" fmla="*/ 4828 w 104624"/>
                    <a:gd name="connsiteY1" fmla="*/ 65645 h 124065"/>
                    <a:gd name="connsiteX2" fmla="*/ 9626 w 104624"/>
                    <a:gd name="connsiteY2" fmla="*/ 30815 h 124065"/>
                    <a:gd name="connsiteX3" fmla="*/ 56580 w 104624"/>
                    <a:gd name="connsiteY3" fmla="*/ 15583 h 124065"/>
                    <a:gd name="connsiteX4" fmla="*/ 86778 w 104624"/>
                    <a:gd name="connsiteY4" fmla="*/ 947 h 124065"/>
                    <a:gd name="connsiteX5" fmla="*/ 103384 w 104624"/>
                    <a:gd name="connsiteY5" fmla="*/ 44079 h 124065"/>
                    <a:gd name="connsiteX6" fmla="*/ 87021 w 104624"/>
                    <a:gd name="connsiteY6" fmla="*/ 123062 h 124065"/>
                    <a:gd name="connsiteX7" fmla="*/ 65212 w 104624"/>
                    <a:gd name="connsiteY7" fmla="*/ 87211 h 124065"/>
                    <a:gd name="connsiteX0" fmla="*/ 35448 w 102924"/>
                    <a:gd name="connsiteY0" fmla="*/ 91174 h 124351"/>
                    <a:gd name="connsiteX1" fmla="*/ 2802 w 102924"/>
                    <a:gd name="connsiteY1" fmla="*/ 65645 h 124351"/>
                    <a:gd name="connsiteX2" fmla="*/ 7600 w 102924"/>
                    <a:gd name="connsiteY2" fmla="*/ 30815 h 124351"/>
                    <a:gd name="connsiteX3" fmla="*/ 54554 w 102924"/>
                    <a:gd name="connsiteY3" fmla="*/ 15583 h 124351"/>
                    <a:gd name="connsiteX4" fmla="*/ 84752 w 102924"/>
                    <a:gd name="connsiteY4" fmla="*/ 947 h 124351"/>
                    <a:gd name="connsiteX5" fmla="*/ 101358 w 102924"/>
                    <a:gd name="connsiteY5" fmla="*/ 44079 h 124351"/>
                    <a:gd name="connsiteX6" fmla="*/ 84995 w 102924"/>
                    <a:gd name="connsiteY6" fmla="*/ 123062 h 124351"/>
                    <a:gd name="connsiteX7" fmla="*/ 35448 w 102924"/>
                    <a:gd name="connsiteY7" fmla="*/ 91174 h 124351"/>
                    <a:gd name="connsiteX0" fmla="*/ 35448 w 102924"/>
                    <a:gd name="connsiteY0" fmla="*/ 75670 h 108847"/>
                    <a:gd name="connsiteX1" fmla="*/ 2802 w 102924"/>
                    <a:gd name="connsiteY1" fmla="*/ 50141 h 108847"/>
                    <a:gd name="connsiteX2" fmla="*/ 7600 w 102924"/>
                    <a:gd name="connsiteY2" fmla="*/ 15311 h 108847"/>
                    <a:gd name="connsiteX3" fmla="*/ 54554 w 102924"/>
                    <a:gd name="connsiteY3" fmla="*/ 79 h 108847"/>
                    <a:gd name="connsiteX4" fmla="*/ 73431 w 102924"/>
                    <a:gd name="connsiteY4" fmla="*/ 10193 h 108847"/>
                    <a:gd name="connsiteX5" fmla="*/ 101358 w 102924"/>
                    <a:gd name="connsiteY5" fmla="*/ 28575 h 108847"/>
                    <a:gd name="connsiteX6" fmla="*/ 84995 w 102924"/>
                    <a:gd name="connsiteY6" fmla="*/ 107558 h 108847"/>
                    <a:gd name="connsiteX7" fmla="*/ 35448 w 102924"/>
                    <a:gd name="connsiteY7" fmla="*/ 75670 h 108847"/>
                    <a:gd name="connsiteX0" fmla="*/ 32786 w 100262"/>
                    <a:gd name="connsiteY0" fmla="*/ 75746 h 108923"/>
                    <a:gd name="connsiteX1" fmla="*/ 140 w 100262"/>
                    <a:gd name="connsiteY1" fmla="*/ 50217 h 108923"/>
                    <a:gd name="connsiteX2" fmla="*/ 22264 w 100262"/>
                    <a:gd name="connsiteY2" fmla="*/ 17819 h 108923"/>
                    <a:gd name="connsiteX3" fmla="*/ 51892 w 100262"/>
                    <a:gd name="connsiteY3" fmla="*/ 155 h 108923"/>
                    <a:gd name="connsiteX4" fmla="*/ 70769 w 100262"/>
                    <a:gd name="connsiteY4" fmla="*/ 10269 h 108923"/>
                    <a:gd name="connsiteX5" fmla="*/ 98696 w 100262"/>
                    <a:gd name="connsiteY5" fmla="*/ 28651 h 108923"/>
                    <a:gd name="connsiteX6" fmla="*/ 82333 w 100262"/>
                    <a:gd name="connsiteY6" fmla="*/ 107634 h 108923"/>
                    <a:gd name="connsiteX7" fmla="*/ 32786 w 100262"/>
                    <a:gd name="connsiteY7" fmla="*/ 75746 h 108923"/>
                    <a:gd name="connsiteX0" fmla="*/ 32786 w 93339"/>
                    <a:gd name="connsiteY0" fmla="*/ 76153 h 108080"/>
                    <a:gd name="connsiteX1" fmla="*/ 140 w 93339"/>
                    <a:gd name="connsiteY1" fmla="*/ 50624 h 108080"/>
                    <a:gd name="connsiteX2" fmla="*/ 22264 w 93339"/>
                    <a:gd name="connsiteY2" fmla="*/ 18226 h 108080"/>
                    <a:gd name="connsiteX3" fmla="*/ 51892 w 93339"/>
                    <a:gd name="connsiteY3" fmla="*/ 562 h 108080"/>
                    <a:gd name="connsiteX4" fmla="*/ 70769 w 93339"/>
                    <a:gd name="connsiteY4" fmla="*/ 10676 h 108080"/>
                    <a:gd name="connsiteX5" fmla="*/ 90806 w 93339"/>
                    <a:gd name="connsiteY5" fmla="*/ 69337 h 108080"/>
                    <a:gd name="connsiteX6" fmla="*/ 82333 w 93339"/>
                    <a:gd name="connsiteY6" fmla="*/ 108041 h 108080"/>
                    <a:gd name="connsiteX7" fmla="*/ 32786 w 93339"/>
                    <a:gd name="connsiteY7" fmla="*/ 76153 h 108080"/>
                    <a:gd name="connsiteX0" fmla="*/ 32786 w 92965"/>
                    <a:gd name="connsiteY0" fmla="*/ 76153 h 129611"/>
                    <a:gd name="connsiteX1" fmla="*/ 140 w 92965"/>
                    <a:gd name="connsiteY1" fmla="*/ 50624 h 129611"/>
                    <a:gd name="connsiteX2" fmla="*/ 22264 w 92965"/>
                    <a:gd name="connsiteY2" fmla="*/ 18226 h 129611"/>
                    <a:gd name="connsiteX3" fmla="*/ 51892 w 92965"/>
                    <a:gd name="connsiteY3" fmla="*/ 562 h 129611"/>
                    <a:gd name="connsiteX4" fmla="*/ 70769 w 92965"/>
                    <a:gd name="connsiteY4" fmla="*/ 10676 h 129611"/>
                    <a:gd name="connsiteX5" fmla="*/ 90806 w 92965"/>
                    <a:gd name="connsiteY5" fmla="*/ 69337 h 129611"/>
                    <a:gd name="connsiteX6" fmla="*/ 80377 w 92965"/>
                    <a:gd name="connsiteY6" fmla="*/ 129589 h 129611"/>
                    <a:gd name="connsiteX7" fmla="*/ 32786 w 92965"/>
                    <a:gd name="connsiteY7" fmla="*/ 76153 h 129611"/>
                    <a:gd name="connsiteX0" fmla="*/ 32786 w 92153"/>
                    <a:gd name="connsiteY0" fmla="*/ 76153 h 111277"/>
                    <a:gd name="connsiteX1" fmla="*/ 140 w 92153"/>
                    <a:gd name="connsiteY1" fmla="*/ 50624 h 111277"/>
                    <a:gd name="connsiteX2" fmla="*/ 22264 w 92153"/>
                    <a:gd name="connsiteY2" fmla="*/ 18226 h 111277"/>
                    <a:gd name="connsiteX3" fmla="*/ 51892 w 92153"/>
                    <a:gd name="connsiteY3" fmla="*/ 562 h 111277"/>
                    <a:gd name="connsiteX4" fmla="*/ 70769 w 92153"/>
                    <a:gd name="connsiteY4" fmla="*/ 10676 h 111277"/>
                    <a:gd name="connsiteX5" fmla="*/ 90806 w 92153"/>
                    <a:gd name="connsiteY5" fmla="*/ 69337 h 111277"/>
                    <a:gd name="connsiteX6" fmla="*/ 72967 w 92153"/>
                    <a:gd name="connsiteY6" fmla="*/ 111241 h 111277"/>
                    <a:gd name="connsiteX7" fmla="*/ 32786 w 92153"/>
                    <a:gd name="connsiteY7" fmla="*/ 76153 h 11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153" h="111277">
                      <a:moveTo>
                        <a:pt x="32786" y="76153"/>
                      </a:moveTo>
                      <a:cubicBezTo>
                        <a:pt x="20648" y="66050"/>
                        <a:pt x="1894" y="60278"/>
                        <a:pt x="140" y="50624"/>
                      </a:cubicBezTo>
                      <a:cubicBezTo>
                        <a:pt x="-1614" y="40970"/>
                        <a:pt x="13639" y="26570"/>
                        <a:pt x="22264" y="18226"/>
                      </a:cubicBezTo>
                      <a:cubicBezTo>
                        <a:pt x="30889" y="9882"/>
                        <a:pt x="43808" y="1820"/>
                        <a:pt x="51892" y="562"/>
                      </a:cubicBezTo>
                      <a:cubicBezTo>
                        <a:pt x="59976" y="-696"/>
                        <a:pt x="64283" y="-786"/>
                        <a:pt x="70769" y="10676"/>
                      </a:cubicBezTo>
                      <a:cubicBezTo>
                        <a:pt x="77255" y="22138"/>
                        <a:pt x="85055" y="53522"/>
                        <a:pt x="90806" y="69337"/>
                      </a:cubicBezTo>
                      <a:cubicBezTo>
                        <a:pt x="96557" y="85152"/>
                        <a:pt x="82637" y="110105"/>
                        <a:pt x="72967" y="111241"/>
                      </a:cubicBezTo>
                      <a:cubicBezTo>
                        <a:pt x="63297" y="112377"/>
                        <a:pt x="44924" y="86256"/>
                        <a:pt x="32786" y="76153"/>
                      </a:cubicBezTo>
                      <a:close/>
                    </a:path>
                  </a:pathLst>
                </a:custGeom>
                <a:solidFill>
                  <a:schemeClr val="accent4">
                    <a:lumMod val="20000"/>
                    <a:lumOff val="80000"/>
                  </a:schemeClr>
                </a:solidFill>
                <a:ln w="28575">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grpSp>
          <p:nvGrpSpPr>
            <p:cNvPr id="46" name="Group 45">
              <a:extLst>
                <a:ext uri="{FF2B5EF4-FFF2-40B4-BE49-F238E27FC236}">
                  <a16:creationId xmlns:a16="http://schemas.microsoft.com/office/drawing/2014/main" id="{55E1C861-8AB5-E94D-8BAB-6664C4A3BB92}"/>
                </a:ext>
              </a:extLst>
            </p:cNvPr>
            <p:cNvGrpSpPr/>
            <p:nvPr/>
          </p:nvGrpSpPr>
          <p:grpSpPr>
            <a:xfrm rot="16854580" flipV="1">
              <a:off x="6975984" y="2085525"/>
              <a:ext cx="849159" cy="1939124"/>
              <a:chOff x="8381608" y="3354338"/>
              <a:chExt cx="793055" cy="1811005"/>
            </a:xfrm>
            <a:solidFill>
              <a:schemeClr val="accent4">
                <a:lumMod val="20000"/>
                <a:lumOff val="80000"/>
              </a:schemeClr>
            </a:solidFill>
          </p:grpSpPr>
          <p:sp>
            <p:nvSpPr>
              <p:cNvPr id="47" name="Freeform 46">
                <a:extLst>
                  <a:ext uri="{FF2B5EF4-FFF2-40B4-BE49-F238E27FC236}">
                    <a16:creationId xmlns:a16="http://schemas.microsoft.com/office/drawing/2014/main" id="{AA0E172D-CA06-B646-9281-BB7D103709C0}"/>
                  </a:ext>
                </a:extLst>
              </p:cNvPr>
              <p:cNvSpPr/>
              <p:nvPr/>
            </p:nvSpPr>
            <p:spPr>
              <a:xfrm>
                <a:off x="8381608" y="3664526"/>
                <a:ext cx="742616" cy="1500817"/>
              </a:xfrm>
              <a:custGeom>
                <a:avLst/>
                <a:gdLst>
                  <a:gd name="connsiteX0" fmla="*/ 158163 w 495740"/>
                  <a:gd name="connsiteY0" fmla="*/ 535388 h 1001884"/>
                  <a:gd name="connsiteX1" fmla="*/ 173153 w 495740"/>
                  <a:gd name="connsiteY1" fmla="*/ 400477 h 1001884"/>
                  <a:gd name="connsiteX2" fmla="*/ 113192 w 495740"/>
                  <a:gd name="connsiteY2" fmla="*/ 250575 h 1001884"/>
                  <a:gd name="connsiteX3" fmla="*/ 53232 w 495740"/>
                  <a:gd name="connsiteY3" fmla="*/ 213100 h 1001884"/>
                  <a:gd name="connsiteX4" fmla="*/ 766 w 495740"/>
                  <a:gd name="connsiteY4" fmla="*/ 130654 h 1001884"/>
                  <a:gd name="connsiteX5" fmla="*/ 30747 w 495740"/>
                  <a:gd name="connsiteY5" fmla="*/ 33218 h 1001884"/>
                  <a:gd name="connsiteX6" fmla="*/ 143173 w 495740"/>
                  <a:gd name="connsiteY6" fmla="*/ 3237 h 1001884"/>
                  <a:gd name="connsiteX7" fmla="*/ 353035 w 495740"/>
                  <a:gd name="connsiteY7" fmla="*/ 100673 h 1001884"/>
                  <a:gd name="connsiteX8" fmla="*/ 427986 w 495740"/>
                  <a:gd name="connsiteY8" fmla="*/ 130654 h 1001884"/>
                  <a:gd name="connsiteX9" fmla="*/ 495442 w 495740"/>
                  <a:gd name="connsiteY9" fmla="*/ 235585 h 1001884"/>
                  <a:gd name="connsiteX10" fmla="*/ 450471 w 495740"/>
                  <a:gd name="connsiteY10" fmla="*/ 370496 h 1001884"/>
                  <a:gd name="connsiteX11" fmla="*/ 398006 w 495740"/>
                  <a:gd name="connsiteY11" fmla="*/ 497913 h 1001884"/>
                  <a:gd name="connsiteX12" fmla="*/ 383015 w 495740"/>
                  <a:gd name="connsiteY12" fmla="*/ 655309 h 1001884"/>
                  <a:gd name="connsiteX13" fmla="*/ 383015 w 495740"/>
                  <a:gd name="connsiteY13" fmla="*/ 842687 h 1001884"/>
                  <a:gd name="connsiteX14" fmla="*/ 323055 w 495740"/>
                  <a:gd name="connsiteY14" fmla="*/ 970103 h 1001884"/>
                  <a:gd name="connsiteX15" fmla="*/ 180648 w 495740"/>
                  <a:gd name="connsiteY15" fmla="*/ 1000083 h 1001884"/>
                  <a:gd name="connsiteX16" fmla="*/ 105697 w 495740"/>
                  <a:gd name="connsiteY16" fmla="*/ 932627 h 1001884"/>
                  <a:gd name="connsiteX17" fmla="*/ 75717 w 495740"/>
                  <a:gd name="connsiteY17" fmla="*/ 820201 h 1001884"/>
                  <a:gd name="connsiteX18" fmla="*/ 135678 w 495740"/>
                  <a:gd name="connsiteY18" fmla="*/ 670300 h 1001884"/>
                  <a:gd name="connsiteX19" fmla="*/ 158163 w 495740"/>
                  <a:gd name="connsiteY19" fmla="*/ 535388 h 1001884"/>
                  <a:gd name="connsiteX0" fmla="*/ 158163 w 495740"/>
                  <a:gd name="connsiteY0" fmla="*/ 535388 h 1001884"/>
                  <a:gd name="connsiteX1" fmla="*/ 173153 w 495740"/>
                  <a:gd name="connsiteY1" fmla="*/ 400477 h 1001884"/>
                  <a:gd name="connsiteX2" fmla="*/ 124825 w 495740"/>
                  <a:gd name="connsiteY2" fmla="*/ 291293 h 1001884"/>
                  <a:gd name="connsiteX3" fmla="*/ 53232 w 495740"/>
                  <a:gd name="connsiteY3" fmla="*/ 213100 h 1001884"/>
                  <a:gd name="connsiteX4" fmla="*/ 766 w 495740"/>
                  <a:gd name="connsiteY4" fmla="*/ 130654 h 1001884"/>
                  <a:gd name="connsiteX5" fmla="*/ 30747 w 495740"/>
                  <a:gd name="connsiteY5" fmla="*/ 33218 h 1001884"/>
                  <a:gd name="connsiteX6" fmla="*/ 143173 w 495740"/>
                  <a:gd name="connsiteY6" fmla="*/ 3237 h 1001884"/>
                  <a:gd name="connsiteX7" fmla="*/ 353035 w 495740"/>
                  <a:gd name="connsiteY7" fmla="*/ 100673 h 1001884"/>
                  <a:gd name="connsiteX8" fmla="*/ 427986 w 495740"/>
                  <a:gd name="connsiteY8" fmla="*/ 130654 h 1001884"/>
                  <a:gd name="connsiteX9" fmla="*/ 495442 w 495740"/>
                  <a:gd name="connsiteY9" fmla="*/ 235585 h 1001884"/>
                  <a:gd name="connsiteX10" fmla="*/ 450471 w 495740"/>
                  <a:gd name="connsiteY10" fmla="*/ 370496 h 1001884"/>
                  <a:gd name="connsiteX11" fmla="*/ 398006 w 495740"/>
                  <a:gd name="connsiteY11" fmla="*/ 497913 h 1001884"/>
                  <a:gd name="connsiteX12" fmla="*/ 383015 w 495740"/>
                  <a:gd name="connsiteY12" fmla="*/ 655309 h 1001884"/>
                  <a:gd name="connsiteX13" fmla="*/ 383015 w 495740"/>
                  <a:gd name="connsiteY13" fmla="*/ 842687 h 1001884"/>
                  <a:gd name="connsiteX14" fmla="*/ 323055 w 495740"/>
                  <a:gd name="connsiteY14" fmla="*/ 970103 h 1001884"/>
                  <a:gd name="connsiteX15" fmla="*/ 180648 w 495740"/>
                  <a:gd name="connsiteY15" fmla="*/ 1000083 h 1001884"/>
                  <a:gd name="connsiteX16" fmla="*/ 105697 w 495740"/>
                  <a:gd name="connsiteY16" fmla="*/ 932627 h 1001884"/>
                  <a:gd name="connsiteX17" fmla="*/ 75717 w 495740"/>
                  <a:gd name="connsiteY17" fmla="*/ 820201 h 1001884"/>
                  <a:gd name="connsiteX18" fmla="*/ 135678 w 495740"/>
                  <a:gd name="connsiteY18" fmla="*/ 670300 h 1001884"/>
                  <a:gd name="connsiteX19" fmla="*/ 158163 w 495740"/>
                  <a:gd name="connsiteY19" fmla="*/ 535388 h 1001884"/>
                  <a:gd name="connsiteX0" fmla="*/ 187248 w 495740"/>
                  <a:gd name="connsiteY0" fmla="*/ 535388 h 1001884"/>
                  <a:gd name="connsiteX1" fmla="*/ 173153 w 495740"/>
                  <a:gd name="connsiteY1" fmla="*/ 400477 h 1001884"/>
                  <a:gd name="connsiteX2" fmla="*/ 124825 w 495740"/>
                  <a:gd name="connsiteY2" fmla="*/ 291293 h 1001884"/>
                  <a:gd name="connsiteX3" fmla="*/ 53232 w 495740"/>
                  <a:gd name="connsiteY3" fmla="*/ 213100 h 1001884"/>
                  <a:gd name="connsiteX4" fmla="*/ 766 w 495740"/>
                  <a:gd name="connsiteY4" fmla="*/ 130654 h 1001884"/>
                  <a:gd name="connsiteX5" fmla="*/ 30747 w 495740"/>
                  <a:gd name="connsiteY5" fmla="*/ 33218 h 1001884"/>
                  <a:gd name="connsiteX6" fmla="*/ 143173 w 495740"/>
                  <a:gd name="connsiteY6" fmla="*/ 3237 h 1001884"/>
                  <a:gd name="connsiteX7" fmla="*/ 353035 w 495740"/>
                  <a:gd name="connsiteY7" fmla="*/ 100673 h 1001884"/>
                  <a:gd name="connsiteX8" fmla="*/ 427986 w 495740"/>
                  <a:gd name="connsiteY8" fmla="*/ 130654 h 1001884"/>
                  <a:gd name="connsiteX9" fmla="*/ 495442 w 495740"/>
                  <a:gd name="connsiteY9" fmla="*/ 235585 h 1001884"/>
                  <a:gd name="connsiteX10" fmla="*/ 450471 w 495740"/>
                  <a:gd name="connsiteY10" fmla="*/ 370496 h 1001884"/>
                  <a:gd name="connsiteX11" fmla="*/ 398006 w 495740"/>
                  <a:gd name="connsiteY11" fmla="*/ 497913 h 1001884"/>
                  <a:gd name="connsiteX12" fmla="*/ 383015 w 495740"/>
                  <a:gd name="connsiteY12" fmla="*/ 655309 h 1001884"/>
                  <a:gd name="connsiteX13" fmla="*/ 383015 w 495740"/>
                  <a:gd name="connsiteY13" fmla="*/ 842687 h 1001884"/>
                  <a:gd name="connsiteX14" fmla="*/ 323055 w 495740"/>
                  <a:gd name="connsiteY14" fmla="*/ 970103 h 1001884"/>
                  <a:gd name="connsiteX15" fmla="*/ 180648 w 495740"/>
                  <a:gd name="connsiteY15" fmla="*/ 1000083 h 1001884"/>
                  <a:gd name="connsiteX16" fmla="*/ 105697 w 495740"/>
                  <a:gd name="connsiteY16" fmla="*/ 932627 h 1001884"/>
                  <a:gd name="connsiteX17" fmla="*/ 75717 w 495740"/>
                  <a:gd name="connsiteY17" fmla="*/ 820201 h 1001884"/>
                  <a:gd name="connsiteX18" fmla="*/ 135678 w 495740"/>
                  <a:gd name="connsiteY18" fmla="*/ 670300 h 1001884"/>
                  <a:gd name="connsiteX19" fmla="*/ 187248 w 495740"/>
                  <a:gd name="connsiteY19" fmla="*/ 535388 h 100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5740" h="1001884">
                    <a:moveTo>
                      <a:pt x="187248" y="535388"/>
                    </a:moveTo>
                    <a:cubicBezTo>
                      <a:pt x="193494" y="490418"/>
                      <a:pt x="183557" y="441160"/>
                      <a:pt x="173153" y="400477"/>
                    </a:cubicBezTo>
                    <a:cubicBezTo>
                      <a:pt x="162749" y="359795"/>
                      <a:pt x="144812" y="322522"/>
                      <a:pt x="124825" y="291293"/>
                    </a:cubicBezTo>
                    <a:cubicBezTo>
                      <a:pt x="104838" y="260064"/>
                      <a:pt x="73909" y="239873"/>
                      <a:pt x="53232" y="213100"/>
                    </a:cubicBezTo>
                    <a:cubicBezTo>
                      <a:pt x="32555" y="186327"/>
                      <a:pt x="4513" y="160634"/>
                      <a:pt x="766" y="130654"/>
                    </a:cubicBezTo>
                    <a:cubicBezTo>
                      <a:pt x="-2981" y="100674"/>
                      <a:pt x="7012" y="54454"/>
                      <a:pt x="30747" y="33218"/>
                    </a:cubicBezTo>
                    <a:cubicBezTo>
                      <a:pt x="54481" y="11982"/>
                      <a:pt x="89458" y="-8005"/>
                      <a:pt x="143173" y="3237"/>
                    </a:cubicBezTo>
                    <a:cubicBezTo>
                      <a:pt x="196888" y="14479"/>
                      <a:pt x="305566" y="79437"/>
                      <a:pt x="353035" y="100673"/>
                    </a:cubicBezTo>
                    <a:cubicBezTo>
                      <a:pt x="400504" y="121909"/>
                      <a:pt x="404252" y="108169"/>
                      <a:pt x="427986" y="130654"/>
                    </a:cubicBezTo>
                    <a:cubicBezTo>
                      <a:pt x="451720" y="153139"/>
                      <a:pt x="491695" y="195611"/>
                      <a:pt x="495442" y="235585"/>
                    </a:cubicBezTo>
                    <a:cubicBezTo>
                      <a:pt x="499190" y="275559"/>
                      <a:pt x="466710" y="326775"/>
                      <a:pt x="450471" y="370496"/>
                    </a:cubicBezTo>
                    <a:cubicBezTo>
                      <a:pt x="434232" y="414217"/>
                      <a:pt x="409249" y="450444"/>
                      <a:pt x="398006" y="497913"/>
                    </a:cubicBezTo>
                    <a:cubicBezTo>
                      <a:pt x="386763" y="545382"/>
                      <a:pt x="385513" y="597847"/>
                      <a:pt x="383015" y="655309"/>
                    </a:cubicBezTo>
                    <a:cubicBezTo>
                      <a:pt x="380517" y="712771"/>
                      <a:pt x="393008" y="790221"/>
                      <a:pt x="383015" y="842687"/>
                    </a:cubicBezTo>
                    <a:cubicBezTo>
                      <a:pt x="373022" y="895153"/>
                      <a:pt x="356783" y="943870"/>
                      <a:pt x="323055" y="970103"/>
                    </a:cubicBezTo>
                    <a:cubicBezTo>
                      <a:pt x="289327" y="996336"/>
                      <a:pt x="216874" y="1006329"/>
                      <a:pt x="180648" y="1000083"/>
                    </a:cubicBezTo>
                    <a:cubicBezTo>
                      <a:pt x="144422" y="993837"/>
                      <a:pt x="123185" y="962607"/>
                      <a:pt x="105697" y="932627"/>
                    </a:cubicBezTo>
                    <a:cubicBezTo>
                      <a:pt x="88209" y="902647"/>
                      <a:pt x="70720" y="863922"/>
                      <a:pt x="75717" y="820201"/>
                    </a:cubicBezTo>
                    <a:cubicBezTo>
                      <a:pt x="80714" y="776480"/>
                      <a:pt x="117090" y="717769"/>
                      <a:pt x="135678" y="670300"/>
                    </a:cubicBezTo>
                    <a:cubicBezTo>
                      <a:pt x="154267" y="622831"/>
                      <a:pt x="181002" y="580358"/>
                      <a:pt x="187248" y="535388"/>
                    </a:cubicBezTo>
                    <a:close/>
                  </a:path>
                </a:pathLst>
              </a:custGeom>
              <a:grpFill/>
              <a:ln w="28575">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Freeform 47">
                <a:extLst>
                  <a:ext uri="{FF2B5EF4-FFF2-40B4-BE49-F238E27FC236}">
                    <a16:creationId xmlns:a16="http://schemas.microsoft.com/office/drawing/2014/main" id="{13F44B67-FF11-CD41-A916-FD4970ADECC5}"/>
                  </a:ext>
                </a:extLst>
              </p:cNvPr>
              <p:cNvSpPr/>
              <p:nvPr/>
            </p:nvSpPr>
            <p:spPr>
              <a:xfrm>
                <a:off x="8405623" y="3354338"/>
                <a:ext cx="233386" cy="276324"/>
              </a:xfrm>
              <a:custGeom>
                <a:avLst/>
                <a:gdLst>
                  <a:gd name="connsiteX0" fmla="*/ 195738 w 220540"/>
                  <a:gd name="connsiteY0" fmla="*/ 276299 h 286739"/>
                  <a:gd name="connsiteX1" fmla="*/ 60826 w 220540"/>
                  <a:gd name="connsiteY1" fmla="*/ 276299 h 286739"/>
                  <a:gd name="connsiteX2" fmla="*/ 866 w 220540"/>
                  <a:gd name="connsiteY2" fmla="*/ 238824 h 286739"/>
                  <a:gd name="connsiteX3" fmla="*/ 30846 w 220540"/>
                  <a:gd name="connsiteY3" fmla="*/ 118903 h 286739"/>
                  <a:gd name="connsiteX4" fmla="*/ 105797 w 220540"/>
                  <a:gd name="connsiteY4" fmla="*/ 6476 h 286739"/>
                  <a:gd name="connsiteX5" fmla="*/ 210728 w 220540"/>
                  <a:gd name="connsiteY5" fmla="*/ 28962 h 286739"/>
                  <a:gd name="connsiteX6" fmla="*/ 218223 w 220540"/>
                  <a:gd name="connsiteY6" fmla="*/ 156378 h 286739"/>
                  <a:gd name="connsiteX7" fmla="*/ 195738 w 220540"/>
                  <a:gd name="connsiteY7" fmla="*/ 276299 h 286739"/>
                  <a:gd name="connsiteX0" fmla="*/ 208394 w 233196"/>
                  <a:gd name="connsiteY0" fmla="*/ 276299 h 289011"/>
                  <a:gd name="connsiteX1" fmla="*/ 73482 w 233196"/>
                  <a:gd name="connsiteY1" fmla="*/ 276299 h 289011"/>
                  <a:gd name="connsiteX2" fmla="*/ 582 w 233196"/>
                  <a:gd name="connsiteY2" fmla="*/ 277643 h 289011"/>
                  <a:gd name="connsiteX3" fmla="*/ 43502 w 233196"/>
                  <a:gd name="connsiteY3" fmla="*/ 118903 h 289011"/>
                  <a:gd name="connsiteX4" fmla="*/ 118453 w 233196"/>
                  <a:gd name="connsiteY4" fmla="*/ 6476 h 289011"/>
                  <a:gd name="connsiteX5" fmla="*/ 223384 w 233196"/>
                  <a:gd name="connsiteY5" fmla="*/ 28962 h 289011"/>
                  <a:gd name="connsiteX6" fmla="*/ 230879 w 233196"/>
                  <a:gd name="connsiteY6" fmla="*/ 156378 h 289011"/>
                  <a:gd name="connsiteX7" fmla="*/ 208394 w 233196"/>
                  <a:gd name="connsiteY7" fmla="*/ 276299 h 289011"/>
                  <a:gd name="connsiteX0" fmla="*/ 210302 w 234589"/>
                  <a:gd name="connsiteY0" fmla="*/ 276299 h 287721"/>
                  <a:gd name="connsiteX1" fmla="*/ 118522 w 234589"/>
                  <a:gd name="connsiteY1" fmla="*/ 271986 h 287721"/>
                  <a:gd name="connsiteX2" fmla="*/ 2490 w 234589"/>
                  <a:gd name="connsiteY2" fmla="*/ 277643 h 287721"/>
                  <a:gd name="connsiteX3" fmla="*/ 45410 w 234589"/>
                  <a:gd name="connsiteY3" fmla="*/ 118903 h 287721"/>
                  <a:gd name="connsiteX4" fmla="*/ 120361 w 234589"/>
                  <a:gd name="connsiteY4" fmla="*/ 6476 h 287721"/>
                  <a:gd name="connsiteX5" fmla="*/ 225292 w 234589"/>
                  <a:gd name="connsiteY5" fmla="*/ 28962 h 287721"/>
                  <a:gd name="connsiteX6" fmla="*/ 232787 w 234589"/>
                  <a:gd name="connsiteY6" fmla="*/ 156378 h 287721"/>
                  <a:gd name="connsiteX7" fmla="*/ 210302 w 234589"/>
                  <a:gd name="connsiteY7" fmla="*/ 276299 h 287721"/>
                  <a:gd name="connsiteX0" fmla="*/ 208960 w 233247"/>
                  <a:gd name="connsiteY0" fmla="*/ 276615 h 287722"/>
                  <a:gd name="connsiteX1" fmla="*/ 117180 w 233247"/>
                  <a:gd name="connsiteY1" fmla="*/ 272302 h 287722"/>
                  <a:gd name="connsiteX2" fmla="*/ 1148 w 233247"/>
                  <a:gd name="connsiteY2" fmla="*/ 277959 h 287722"/>
                  <a:gd name="connsiteX3" fmla="*/ 61320 w 233247"/>
                  <a:gd name="connsiteY3" fmla="*/ 123532 h 287722"/>
                  <a:gd name="connsiteX4" fmla="*/ 119019 w 233247"/>
                  <a:gd name="connsiteY4" fmla="*/ 6792 h 287722"/>
                  <a:gd name="connsiteX5" fmla="*/ 223950 w 233247"/>
                  <a:gd name="connsiteY5" fmla="*/ 29278 h 287722"/>
                  <a:gd name="connsiteX6" fmla="*/ 231445 w 233247"/>
                  <a:gd name="connsiteY6" fmla="*/ 156694 h 287722"/>
                  <a:gd name="connsiteX7" fmla="*/ 208960 w 233247"/>
                  <a:gd name="connsiteY7" fmla="*/ 276615 h 287722"/>
                  <a:gd name="connsiteX0" fmla="*/ 209099 w 233386"/>
                  <a:gd name="connsiteY0" fmla="*/ 265217 h 276324"/>
                  <a:gd name="connsiteX1" fmla="*/ 117319 w 233386"/>
                  <a:gd name="connsiteY1" fmla="*/ 260904 h 276324"/>
                  <a:gd name="connsiteX2" fmla="*/ 1287 w 233386"/>
                  <a:gd name="connsiteY2" fmla="*/ 266561 h 276324"/>
                  <a:gd name="connsiteX3" fmla="*/ 61459 w 233386"/>
                  <a:gd name="connsiteY3" fmla="*/ 112134 h 276324"/>
                  <a:gd name="connsiteX4" fmla="*/ 157977 w 233386"/>
                  <a:gd name="connsiteY4" fmla="*/ 12647 h 276324"/>
                  <a:gd name="connsiteX5" fmla="*/ 224089 w 233386"/>
                  <a:gd name="connsiteY5" fmla="*/ 17880 h 276324"/>
                  <a:gd name="connsiteX6" fmla="*/ 231584 w 233386"/>
                  <a:gd name="connsiteY6" fmla="*/ 145296 h 276324"/>
                  <a:gd name="connsiteX7" fmla="*/ 209099 w 233386"/>
                  <a:gd name="connsiteY7" fmla="*/ 265217 h 27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386" h="276324">
                    <a:moveTo>
                      <a:pt x="209099" y="265217"/>
                    </a:moveTo>
                    <a:cubicBezTo>
                      <a:pt x="190055" y="284485"/>
                      <a:pt x="151954" y="260680"/>
                      <a:pt x="117319" y="260904"/>
                    </a:cubicBezTo>
                    <a:cubicBezTo>
                      <a:pt x="82684" y="261128"/>
                      <a:pt x="10597" y="291356"/>
                      <a:pt x="1287" y="266561"/>
                    </a:cubicBezTo>
                    <a:cubicBezTo>
                      <a:pt x="-8023" y="241766"/>
                      <a:pt x="35344" y="154453"/>
                      <a:pt x="61459" y="112134"/>
                    </a:cubicBezTo>
                    <a:cubicBezTo>
                      <a:pt x="87574" y="69815"/>
                      <a:pt x="130872" y="28356"/>
                      <a:pt x="157977" y="12647"/>
                    </a:cubicBezTo>
                    <a:cubicBezTo>
                      <a:pt x="185082" y="-3062"/>
                      <a:pt x="205351" y="-7104"/>
                      <a:pt x="224089" y="17880"/>
                    </a:cubicBezTo>
                    <a:cubicBezTo>
                      <a:pt x="242827" y="42864"/>
                      <a:pt x="226587" y="104073"/>
                      <a:pt x="231584" y="145296"/>
                    </a:cubicBezTo>
                    <a:cubicBezTo>
                      <a:pt x="236581" y="186519"/>
                      <a:pt x="228143" y="245949"/>
                      <a:pt x="209099" y="265217"/>
                    </a:cubicBezTo>
                    <a:close/>
                  </a:path>
                </a:pathLst>
              </a:custGeom>
              <a:grpFill/>
              <a:ln w="28575">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9" name="Group 48">
                <a:extLst>
                  <a:ext uri="{FF2B5EF4-FFF2-40B4-BE49-F238E27FC236}">
                    <a16:creationId xmlns:a16="http://schemas.microsoft.com/office/drawing/2014/main" id="{894037B2-404E-BE40-B90F-0281E4B87295}"/>
                  </a:ext>
                </a:extLst>
              </p:cNvPr>
              <p:cNvGrpSpPr/>
              <p:nvPr/>
            </p:nvGrpSpPr>
            <p:grpSpPr>
              <a:xfrm rot="21338988">
                <a:off x="8649261" y="3517422"/>
                <a:ext cx="525402" cy="422378"/>
                <a:chOff x="7696440" y="3547142"/>
                <a:chExt cx="472020" cy="332427"/>
              </a:xfrm>
              <a:grpFill/>
            </p:grpSpPr>
            <p:sp>
              <p:nvSpPr>
                <p:cNvPr id="50" name="Freeform 49">
                  <a:extLst>
                    <a:ext uri="{FF2B5EF4-FFF2-40B4-BE49-F238E27FC236}">
                      <a16:creationId xmlns:a16="http://schemas.microsoft.com/office/drawing/2014/main" id="{42F9DEDF-52F1-5A4D-BB64-4C8AD93E001B}"/>
                    </a:ext>
                  </a:extLst>
                </p:cNvPr>
                <p:cNvSpPr/>
                <p:nvPr/>
              </p:nvSpPr>
              <p:spPr>
                <a:xfrm>
                  <a:off x="7696440" y="3547142"/>
                  <a:ext cx="132271" cy="109144"/>
                </a:xfrm>
                <a:custGeom>
                  <a:avLst/>
                  <a:gdLst>
                    <a:gd name="connsiteX0" fmla="*/ 71886 w 132271"/>
                    <a:gd name="connsiteY0" fmla="*/ 97518 h 109144"/>
                    <a:gd name="connsiteX1" fmla="*/ 11502 w 132271"/>
                    <a:gd name="connsiteY1" fmla="*/ 75952 h 109144"/>
                    <a:gd name="connsiteX2" fmla="*/ 2875 w 132271"/>
                    <a:gd name="connsiteY2" fmla="*/ 50073 h 109144"/>
                    <a:gd name="connsiteX3" fmla="*/ 46007 w 132271"/>
                    <a:gd name="connsiteY3" fmla="*/ 2628 h 109144"/>
                    <a:gd name="connsiteX4" fmla="*/ 93452 w 132271"/>
                    <a:gd name="connsiteY4" fmla="*/ 11254 h 109144"/>
                    <a:gd name="connsiteX5" fmla="*/ 127958 w 132271"/>
                    <a:gd name="connsiteY5" fmla="*/ 54386 h 109144"/>
                    <a:gd name="connsiteX6" fmla="*/ 127958 w 132271"/>
                    <a:gd name="connsiteY6" fmla="*/ 106145 h 109144"/>
                    <a:gd name="connsiteX7" fmla="*/ 71886 w 132271"/>
                    <a:gd name="connsiteY7" fmla="*/ 97518 h 10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271" h="109144">
                      <a:moveTo>
                        <a:pt x="71886" y="97518"/>
                      </a:moveTo>
                      <a:cubicBezTo>
                        <a:pt x="52477" y="92486"/>
                        <a:pt x="11502" y="75952"/>
                        <a:pt x="11502" y="75952"/>
                      </a:cubicBezTo>
                      <a:cubicBezTo>
                        <a:pt x="0" y="68044"/>
                        <a:pt x="-2876" y="62294"/>
                        <a:pt x="2875" y="50073"/>
                      </a:cubicBezTo>
                      <a:cubicBezTo>
                        <a:pt x="8626" y="37852"/>
                        <a:pt x="30911" y="9098"/>
                        <a:pt x="46007" y="2628"/>
                      </a:cubicBezTo>
                      <a:cubicBezTo>
                        <a:pt x="61103" y="-3842"/>
                        <a:pt x="79794" y="2628"/>
                        <a:pt x="93452" y="11254"/>
                      </a:cubicBezTo>
                      <a:cubicBezTo>
                        <a:pt x="107111" y="19880"/>
                        <a:pt x="122207" y="38571"/>
                        <a:pt x="127958" y="54386"/>
                      </a:cubicBezTo>
                      <a:cubicBezTo>
                        <a:pt x="133709" y="70201"/>
                        <a:pt x="133709" y="97519"/>
                        <a:pt x="127958" y="106145"/>
                      </a:cubicBezTo>
                      <a:cubicBezTo>
                        <a:pt x="122207" y="114772"/>
                        <a:pt x="91295" y="102550"/>
                        <a:pt x="71886" y="97518"/>
                      </a:cubicBezTo>
                      <a:close/>
                    </a:path>
                  </a:pathLst>
                </a:custGeom>
                <a:grpFill/>
                <a:ln w="28575">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50">
                  <a:extLst>
                    <a:ext uri="{FF2B5EF4-FFF2-40B4-BE49-F238E27FC236}">
                      <a16:creationId xmlns:a16="http://schemas.microsoft.com/office/drawing/2014/main" id="{AC191BD5-4223-B048-B36B-B3B480923FC0}"/>
                    </a:ext>
                  </a:extLst>
                </p:cNvPr>
                <p:cNvSpPr/>
                <p:nvPr/>
              </p:nvSpPr>
              <p:spPr>
                <a:xfrm>
                  <a:off x="7840945" y="3627354"/>
                  <a:ext cx="124293" cy="112727"/>
                </a:xfrm>
                <a:custGeom>
                  <a:avLst/>
                  <a:gdLst>
                    <a:gd name="connsiteX0" fmla="*/ 71886 w 132271"/>
                    <a:gd name="connsiteY0" fmla="*/ 97518 h 109144"/>
                    <a:gd name="connsiteX1" fmla="*/ 11502 w 132271"/>
                    <a:gd name="connsiteY1" fmla="*/ 75952 h 109144"/>
                    <a:gd name="connsiteX2" fmla="*/ 2875 w 132271"/>
                    <a:gd name="connsiteY2" fmla="*/ 50073 h 109144"/>
                    <a:gd name="connsiteX3" fmla="*/ 46007 w 132271"/>
                    <a:gd name="connsiteY3" fmla="*/ 2628 h 109144"/>
                    <a:gd name="connsiteX4" fmla="*/ 93452 w 132271"/>
                    <a:gd name="connsiteY4" fmla="*/ 11254 h 109144"/>
                    <a:gd name="connsiteX5" fmla="*/ 127958 w 132271"/>
                    <a:gd name="connsiteY5" fmla="*/ 54386 h 109144"/>
                    <a:gd name="connsiteX6" fmla="*/ 127958 w 132271"/>
                    <a:gd name="connsiteY6" fmla="*/ 106145 h 109144"/>
                    <a:gd name="connsiteX7" fmla="*/ 71886 w 132271"/>
                    <a:gd name="connsiteY7" fmla="*/ 97518 h 109144"/>
                    <a:gd name="connsiteX0" fmla="*/ 70229 w 130614"/>
                    <a:gd name="connsiteY0" fmla="*/ 101401 h 113027"/>
                    <a:gd name="connsiteX1" fmla="*/ 9845 w 130614"/>
                    <a:gd name="connsiteY1" fmla="*/ 79835 h 113027"/>
                    <a:gd name="connsiteX2" fmla="*/ 1218 w 130614"/>
                    <a:gd name="connsiteY2" fmla="*/ 53956 h 113027"/>
                    <a:gd name="connsiteX3" fmla="*/ 21973 w 130614"/>
                    <a:gd name="connsiteY3" fmla="*/ 2036 h 113027"/>
                    <a:gd name="connsiteX4" fmla="*/ 91795 w 130614"/>
                    <a:gd name="connsiteY4" fmla="*/ 15137 h 113027"/>
                    <a:gd name="connsiteX5" fmla="*/ 126301 w 130614"/>
                    <a:gd name="connsiteY5" fmla="*/ 58269 h 113027"/>
                    <a:gd name="connsiteX6" fmla="*/ 126301 w 130614"/>
                    <a:gd name="connsiteY6" fmla="*/ 110028 h 113027"/>
                    <a:gd name="connsiteX7" fmla="*/ 70229 w 130614"/>
                    <a:gd name="connsiteY7" fmla="*/ 101401 h 113027"/>
                    <a:gd name="connsiteX0" fmla="*/ 70229 w 127237"/>
                    <a:gd name="connsiteY0" fmla="*/ 101401 h 109275"/>
                    <a:gd name="connsiteX1" fmla="*/ 9845 w 127237"/>
                    <a:gd name="connsiteY1" fmla="*/ 79835 h 109275"/>
                    <a:gd name="connsiteX2" fmla="*/ 1218 w 127237"/>
                    <a:gd name="connsiteY2" fmla="*/ 53956 h 109275"/>
                    <a:gd name="connsiteX3" fmla="*/ 21973 w 127237"/>
                    <a:gd name="connsiteY3" fmla="*/ 2036 h 109275"/>
                    <a:gd name="connsiteX4" fmla="*/ 91795 w 127237"/>
                    <a:gd name="connsiteY4" fmla="*/ 15137 h 109275"/>
                    <a:gd name="connsiteX5" fmla="*/ 126301 w 127237"/>
                    <a:gd name="connsiteY5" fmla="*/ 58269 h 109275"/>
                    <a:gd name="connsiteX6" fmla="*/ 103925 w 127237"/>
                    <a:gd name="connsiteY6" fmla="*/ 105553 h 109275"/>
                    <a:gd name="connsiteX7" fmla="*/ 70229 w 127237"/>
                    <a:gd name="connsiteY7" fmla="*/ 101401 h 109275"/>
                    <a:gd name="connsiteX0" fmla="*/ 62205 w 119213"/>
                    <a:gd name="connsiteY0" fmla="*/ 100814 h 108690"/>
                    <a:gd name="connsiteX1" fmla="*/ 1821 w 119213"/>
                    <a:gd name="connsiteY1" fmla="*/ 79248 h 108690"/>
                    <a:gd name="connsiteX2" fmla="*/ 15570 w 119213"/>
                    <a:gd name="connsiteY2" fmla="*/ 44418 h 108690"/>
                    <a:gd name="connsiteX3" fmla="*/ 13949 w 119213"/>
                    <a:gd name="connsiteY3" fmla="*/ 1449 h 108690"/>
                    <a:gd name="connsiteX4" fmla="*/ 83771 w 119213"/>
                    <a:gd name="connsiteY4" fmla="*/ 14550 h 108690"/>
                    <a:gd name="connsiteX5" fmla="*/ 118277 w 119213"/>
                    <a:gd name="connsiteY5" fmla="*/ 57682 h 108690"/>
                    <a:gd name="connsiteX6" fmla="*/ 95901 w 119213"/>
                    <a:gd name="connsiteY6" fmla="*/ 104966 h 108690"/>
                    <a:gd name="connsiteX7" fmla="*/ 62205 w 119213"/>
                    <a:gd name="connsiteY7" fmla="*/ 100814 h 108690"/>
                    <a:gd name="connsiteX0" fmla="*/ 62205 w 103188"/>
                    <a:gd name="connsiteY0" fmla="*/ 100814 h 108052"/>
                    <a:gd name="connsiteX1" fmla="*/ 1821 w 103188"/>
                    <a:gd name="connsiteY1" fmla="*/ 79248 h 108052"/>
                    <a:gd name="connsiteX2" fmla="*/ 15570 w 103188"/>
                    <a:gd name="connsiteY2" fmla="*/ 44418 h 108052"/>
                    <a:gd name="connsiteX3" fmla="*/ 13949 w 103188"/>
                    <a:gd name="connsiteY3" fmla="*/ 1449 h 108052"/>
                    <a:gd name="connsiteX4" fmla="*/ 83771 w 103188"/>
                    <a:gd name="connsiteY4" fmla="*/ 14550 h 108052"/>
                    <a:gd name="connsiteX5" fmla="*/ 100377 w 103188"/>
                    <a:gd name="connsiteY5" fmla="*/ 57682 h 108052"/>
                    <a:gd name="connsiteX6" fmla="*/ 95901 w 103188"/>
                    <a:gd name="connsiteY6" fmla="*/ 104966 h 108052"/>
                    <a:gd name="connsiteX7" fmla="*/ 62205 w 103188"/>
                    <a:gd name="connsiteY7" fmla="*/ 100814 h 108052"/>
                    <a:gd name="connsiteX0" fmla="*/ 63845 w 104828"/>
                    <a:gd name="connsiteY0" fmla="*/ 100814 h 108052"/>
                    <a:gd name="connsiteX1" fmla="*/ 3461 w 104828"/>
                    <a:gd name="connsiteY1" fmla="*/ 79248 h 108052"/>
                    <a:gd name="connsiteX2" fmla="*/ 8259 w 104828"/>
                    <a:gd name="connsiteY2" fmla="*/ 44418 h 108052"/>
                    <a:gd name="connsiteX3" fmla="*/ 15589 w 104828"/>
                    <a:gd name="connsiteY3" fmla="*/ 1449 h 108052"/>
                    <a:gd name="connsiteX4" fmla="*/ 85411 w 104828"/>
                    <a:gd name="connsiteY4" fmla="*/ 14550 h 108052"/>
                    <a:gd name="connsiteX5" fmla="*/ 102017 w 104828"/>
                    <a:gd name="connsiteY5" fmla="*/ 57682 h 108052"/>
                    <a:gd name="connsiteX6" fmla="*/ 97541 w 104828"/>
                    <a:gd name="connsiteY6" fmla="*/ 104966 h 108052"/>
                    <a:gd name="connsiteX7" fmla="*/ 63845 w 104828"/>
                    <a:gd name="connsiteY7" fmla="*/ 100814 h 108052"/>
                    <a:gd name="connsiteX0" fmla="*/ 64318 w 105301"/>
                    <a:gd name="connsiteY0" fmla="*/ 88660 h 95898"/>
                    <a:gd name="connsiteX1" fmla="*/ 3934 w 105301"/>
                    <a:gd name="connsiteY1" fmla="*/ 67094 h 95898"/>
                    <a:gd name="connsiteX2" fmla="*/ 8732 w 105301"/>
                    <a:gd name="connsiteY2" fmla="*/ 32264 h 95898"/>
                    <a:gd name="connsiteX3" fmla="*/ 31964 w 105301"/>
                    <a:gd name="connsiteY3" fmla="*/ 8378 h 95898"/>
                    <a:gd name="connsiteX4" fmla="*/ 85884 w 105301"/>
                    <a:gd name="connsiteY4" fmla="*/ 2396 h 95898"/>
                    <a:gd name="connsiteX5" fmla="*/ 102490 w 105301"/>
                    <a:gd name="connsiteY5" fmla="*/ 45528 h 95898"/>
                    <a:gd name="connsiteX6" fmla="*/ 98014 w 105301"/>
                    <a:gd name="connsiteY6" fmla="*/ 92812 h 95898"/>
                    <a:gd name="connsiteX7" fmla="*/ 64318 w 105301"/>
                    <a:gd name="connsiteY7" fmla="*/ 88660 h 95898"/>
                    <a:gd name="connsiteX0" fmla="*/ 64318 w 105301"/>
                    <a:gd name="connsiteY0" fmla="*/ 81306 h 88544"/>
                    <a:gd name="connsiteX1" fmla="*/ 3934 w 105301"/>
                    <a:gd name="connsiteY1" fmla="*/ 59740 h 88544"/>
                    <a:gd name="connsiteX2" fmla="*/ 8732 w 105301"/>
                    <a:gd name="connsiteY2" fmla="*/ 24910 h 88544"/>
                    <a:gd name="connsiteX3" fmla="*/ 31964 w 105301"/>
                    <a:gd name="connsiteY3" fmla="*/ 1024 h 88544"/>
                    <a:gd name="connsiteX4" fmla="*/ 79523 w 105301"/>
                    <a:gd name="connsiteY4" fmla="*/ 7764 h 88544"/>
                    <a:gd name="connsiteX5" fmla="*/ 102490 w 105301"/>
                    <a:gd name="connsiteY5" fmla="*/ 38174 h 88544"/>
                    <a:gd name="connsiteX6" fmla="*/ 98014 w 105301"/>
                    <a:gd name="connsiteY6" fmla="*/ 85458 h 88544"/>
                    <a:gd name="connsiteX7" fmla="*/ 64318 w 105301"/>
                    <a:gd name="connsiteY7" fmla="*/ 81306 h 88544"/>
                    <a:gd name="connsiteX0" fmla="*/ 55656 w 96639"/>
                    <a:gd name="connsiteY0" fmla="*/ 81306 h 88441"/>
                    <a:gd name="connsiteX1" fmla="*/ 17535 w 96639"/>
                    <a:gd name="connsiteY1" fmla="*/ 62920 h 88441"/>
                    <a:gd name="connsiteX2" fmla="*/ 70 w 96639"/>
                    <a:gd name="connsiteY2" fmla="*/ 24910 h 88441"/>
                    <a:gd name="connsiteX3" fmla="*/ 23302 w 96639"/>
                    <a:gd name="connsiteY3" fmla="*/ 1024 h 88441"/>
                    <a:gd name="connsiteX4" fmla="*/ 70861 w 96639"/>
                    <a:gd name="connsiteY4" fmla="*/ 7764 h 88441"/>
                    <a:gd name="connsiteX5" fmla="*/ 93828 w 96639"/>
                    <a:gd name="connsiteY5" fmla="*/ 38174 h 88441"/>
                    <a:gd name="connsiteX6" fmla="*/ 89352 w 96639"/>
                    <a:gd name="connsiteY6" fmla="*/ 85458 h 88441"/>
                    <a:gd name="connsiteX7" fmla="*/ 55656 w 96639"/>
                    <a:gd name="connsiteY7" fmla="*/ 81306 h 88441"/>
                    <a:gd name="connsiteX0" fmla="*/ 55614 w 96597"/>
                    <a:gd name="connsiteY0" fmla="*/ 81306 h 88520"/>
                    <a:gd name="connsiteX1" fmla="*/ 27335 w 96597"/>
                    <a:gd name="connsiteY1" fmla="*/ 60459 h 88520"/>
                    <a:gd name="connsiteX2" fmla="*/ 28 w 96597"/>
                    <a:gd name="connsiteY2" fmla="*/ 24910 h 88520"/>
                    <a:gd name="connsiteX3" fmla="*/ 23260 w 96597"/>
                    <a:gd name="connsiteY3" fmla="*/ 1024 h 88520"/>
                    <a:gd name="connsiteX4" fmla="*/ 70819 w 96597"/>
                    <a:gd name="connsiteY4" fmla="*/ 7764 h 88520"/>
                    <a:gd name="connsiteX5" fmla="*/ 93786 w 96597"/>
                    <a:gd name="connsiteY5" fmla="*/ 38174 h 88520"/>
                    <a:gd name="connsiteX6" fmla="*/ 89310 w 96597"/>
                    <a:gd name="connsiteY6" fmla="*/ 85458 h 88520"/>
                    <a:gd name="connsiteX7" fmla="*/ 55614 w 96597"/>
                    <a:gd name="connsiteY7" fmla="*/ 81306 h 88520"/>
                    <a:gd name="connsiteX0" fmla="*/ 62996 w 96329"/>
                    <a:gd name="connsiteY0" fmla="*/ 76385 h 87365"/>
                    <a:gd name="connsiteX1" fmla="*/ 27335 w 96329"/>
                    <a:gd name="connsiteY1" fmla="*/ 60459 h 87365"/>
                    <a:gd name="connsiteX2" fmla="*/ 28 w 96329"/>
                    <a:gd name="connsiteY2" fmla="*/ 24910 h 87365"/>
                    <a:gd name="connsiteX3" fmla="*/ 23260 w 96329"/>
                    <a:gd name="connsiteY3" fmla="*/ 1024 h 87365"/>
                    <a:gd name="connsiteX4" fmla="*/ 70819 w 96329"/>
                    <a:gd name="connsiteY4" fmla="*/ 7764 h 87365"/>
                    <a:gd name="connsiteX5" fmla="*/ 93786 w 96329"/>
                    <a:gd name="connsiteY5" fmla="*/ 38174 h 87365"/>
                    <a:gd name="connsiteX6" fmla="*/ 89310 w 96329"/>
                    <a:gd name="connsiteY6" fmla="*/ 85458 h 87365"/>
                    <a:gd name="connsiteX7" fmla="*/ 62996 w 96329"/>
                    <a:gd name="connsiteY7" fmla="*/ 76385 h 8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329" h="87365">
                      <a:moveTo>
                        <a:pt x="62996" y="76385"/>
                      </a:moveTo>
                      <a:cubicBezTo>
                        <a:pt x="52667" y="72219"/>
                        <a:pt x="37830" y="69038"/>
                        <a:pt x="27335" y="60459"/>
                      </a:cubicBezTo>
                      <a:cubicBezTo>
                        <a:pt x="16840" y="51880"/>
                        <a:pt x="707" y="34816"/>
                        <a:pt x="28" y="24910"/>
                      </a:cubicBezTo>
                      <a:cubicBezTo>
                        <a:pt x="-651" y="15004"/>
                        <a:pt x="11462" y="3882"/>
                        <a:pt x="23260" y="1024"/>
                      </a:cubicBezTo>
                      <a:cubicBezTo>
                        <a:pt x="35059" y="-1834"/>
                        <a:pt x="59065" y="1572"/>
                        <a:pt x="70819" y="7764"/>
                      </a:cubicBezTo>
                      <a:cubicBezTo>
                        <a:pt x="82573" y="13956"/>
                        <a:pt x="88035" y="22359"/>
                        <a:pt x="93786" y="38174"/>
                      </a:cubicBezTo>
                      <a:cubicBezTo>
                        <a:pt x="99537" y="53989"/>
                        <a:pt x="94442" y="79090"/>
                        <a:pt x="89310" y="85458"/>
                      </a:cubicBezTo>
                      <a:cubicBezTo>
                        <a:pt x="84178" y="91826"/>
                        <a:pt x="73325" y="80551"/>
                        <a:pt x="62996" y="76385"/>
                      </a:cubicBezTo>
                      <a:close/>
                    </a:path>
                  </a:pathLst>
                </a:custGeom>
                <a:grpFill/>
                <a:ln w="28575">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2" name="Freeform 51">
                  <a:extLst>
                    <a:ext uri="{FF2B5EF4-FFF2-40B4-BE49-F238E27FC236}">
                      <a16:creationId xmlns:a16="http://schemas.microsoft.com/office/drawing/2014/main" id="{C2CF28D9-AE84-E549-848D-DC5FCC52FC3D}"/>
                    </a:ext>
                  </a:extLst>
                </p:cNvPr>
                <p:cNvSpPr/>
                <p:nvPr/>
              </p:nvSpPr>
              <p:spPr>
                <a:xfrm>
                  <a:off x="7969121" y="3708835"/>
                  <a:ext cx="107950" cy="93003"/>
                </a:xfrm>
                <a:custGeom>
                  <a:avLst/>
                  <a:gdLst>
                    <a:gd name="connsiteX0" fmla="*/ 71886 w 132271"/>
                    <a:gd name="connsiteY0" fmla="*/ 97518 h 109144"/>
                    <a:gd name="connsiteX1" fmla="*/ 11502 w 132271"/>
                    <a:gd name="connsiteY1" fmla="*/ 75952 h 109144"/>
                    <a:gd name="connsiteX2" fmla="*/ 2875 w 132271"/>
                    <a:gd name="connsiteY2" fmla="*/ 50073 h 109144"/>
                    <a:gd name="connsiteX3" fmla="*/ 46007 w 132271"/>
                    <a:gd name="connsiteY3" fmla="*/ 2628 h 109144"/>
                    <a:gd name="connsiteX4" fmla="*/ 93452 w 132271"/>
                    <a:gd name="connsiteY4" fmla="*/ 11254 h 109144"/>
                    <a:gd name="connsiteX5" fmla="*/ 127958 w 132271"/>
                    <a:gd name="connsiteY5" fmla="*/ 54386 h 109144"/>
                    <a:gd name="connsiteX6" fmla="*/ 127958 w 132271"/>
                    <a:gd name="connsiteY6" fmla="*/ 106145 h 109144"/>
                    <a:gd name="connsiteX7" fmla="*/ 71886 w 132271"/>
                    <a:gd name="connsiteY7" fmla="*/ 97518 h 109144"/>
                    <a:gd name="connsiteX0" fmla="*/ 70229 w 130614"/>
                    <a:gd name="connsiteY0" fmla="*/ 101401 h 113027"/>
                    <a:gd name="connsiteX1" fmla="*/ 9845 w 130614"/>
                    <a:gd name="connsiteY1" fmla="*/ 79835 h 113027"/>
                    <a:gd name="connsiteX2" fmla="*/ 1218 w 130614"/>
                    <a:gd name="connsiteY2" fmla="*/ 53956 h 113027"/>
                    <a:gd name="connsiteX3" fmla="*/ 21973 w 130614"/>
                    <a:gd name="connsiteY3" fmla="*/ 2036 h 113027"/>
                    <a:gd name="connsiteX4" fmla="*/ 91795 w 130614"/>
                    <a:gd name="connsiteY4" fmla="*/ 15137 h 113027"/>
                    <a:gd name="connsiteX5" fmla="*/ 126301 w 130614"/>
                    <a:gd name="connsiteY5" fmla="*/ 58269 h 113027"/>
                    <a:gd name="connsiteX6" fmla="*/ 126301 w 130614"/>
                    <a:gd name="connsiteY6" fmla="*/ 110028 h 113027"/>
                    <a:gd name="connsiteX7" fmla="*/ 70229 w 130614"/>
                    <a:gd name="connsiteY7" fmla="*/ 101401 h 113027"/>
                    <a:gd name="connsiteX0" fmla="*/ 70229 w 127237"/>
                    <a:gd name="connsiteY0" fmla="*/ 101401 h 109275"/>
                    <a:gd name="connsiteX1" fmla="*/ 9845 w 127237"/>
                    <a:gd name="connsiteY1" fmla="*/ 79835 h 109275"/>
                    <a:gd name="connsiteX2" fmla="*/ 1218 w 127237"/>
                    <a:gd name="connsiteY2" fmla="*/ 53956 h 109275"/>
                    <a:gd name="connsiteX3" fmla="*/ 21973 w 127237"/>
                    <a:gd name="connsiteY3" fmla="*/ 2036 h 109275"/>
                    <a:gd name="connsiteX4" fmla="*/ 91795 w 127237"/>
                    <a:gd name="connsiteY4" fmla="*/ 15137 h 109275"/>
                    <a:gd name="connsiteX5" fmla="*/ 126301 w 127237"/>
                    <a:gd name="connsiteY5" fmla="*/ 58269 h 109275"/>
                    <a:gd name="connsiteX6" fmla="*/ 103925 w 127237"/>
                    <a:gd name="connsiteY6" fmla="*/ 105553 h 109275"/>
                    <a:gd name="connsiteX7" fmla="*/ 70229 w 127237"/>
                    <a:gd name="connsiteY7" fmla="*/ 101401 h 109275"/>
                    <a:gd name="connsiteX0" fmla="*/ 62205 w 119213"/>
                    <a:gd name="connsiteY0" fmla="*/ 100814 h 108690"/>
                    <a:gd name="connsiteX1" fmla="*/ 1821 w 119213"/>
                    <a:gd name="connsiteY1" fmla="*/ 79248 h 108690"/>
                    <a:gd name="connsiteX2" fmla="*/ 15570 w 119213"/>
                    <a:gd name="connsiteY2" fmla="*/ 44418 h 108690"/>
                    <a:gd name="connsiteX3" fmla="*/ 13949 w 119213"/>
                    <a:gd name="connsiteY3" fmla="*/ 1449 h 108690"/>
                    <a:gd name="connsiteX4" fmla="*/ 83771 w 119213"/>
                    <a:gd name="connsiteY4" fmla="*/ 14550 h 108690"/>
                    <a:gd name="connsiteX5" fmla="*/ 118277 w 119213"/>
                    <a:gd name="connsiteY5" fmla="*/ 57682 h 108690"/>
                    <a:gd name="connsiteX6" fmla="*/ 95901 w 119213"/>
                    <a:gd name="connsiteY6" fmla="*/ 104966 h 108690"/>
                    <a:gd name="connsiteX7" fmla="*/ 62205 w 119213"/>
                    <a:gd name="connsiteY7" fmla="*/ 100814 h 108690"/>
                    <a:gd name="connsiteX0" fmla="*/ 62205 w 103188"/>
                    <a:gd name="connsiteY0" fmla="*/ 100814 h 108052"/>
                    <a:gd name="connsiteX1" fmla="*/ 1821 w 103188"/>
                    <a:gd name="connsiteY1" fmla="*/ 79248 h 108052"/>
                    <a:gd name="connsiteX2" fmla="*/ 15570 w 103188"/>
                    <a:gd name="connsiteY2" fmla="*/ 44418 h 108052"/>
                    <a:gd name="connsiteX3" fmla="*/ 13949 w 103188"/>
                    <a:gd name="connsiteY3" fmla="*/ 1449 h 108052"/>
                    <a:gd name="connsiteX4" fmla="*/ 83771 w 103188"/>
                    <a:gd name="connsiteY4" fmla="*/ 14550 h 108052"/>
                    <a:gd name="connsiteX5" fmla="*/ 100377 w 103188"/>
                    <a:gd name="connsiteY5" fmla="*/ 57682 h 108052"/>
                    <a:gd name="connsiteX6" fmla="*/ 95901 w 103188"/>
                    <a:gd name="connsiteY6" fmla="*/ 104966 h 108052"/>
                    <a:gd name="connsiteX7" fmla="*/ 62205 w 103188"/>
                    <a:gd name="connsiteY7" fmla="*/ 100814 h 108052"/>
                    <a:gd name="connsiteX0" fmla="*/ 63845 w 104828"/>
                    <a:gd name="connsiteY0" fmla="*/ 100814 h 108052"/>
                    <a:gd name="connsiteX1" fmla="*/ 3461 w 104828"/>
                    <a:gd name="connsiteY1" fmla="*/ 79248 h 108052"/>
                    <a:gd name="connsiteX2" fmla="*/ 8259 w 104828"/>
                    <a:gd name="connsiteY2" fmla="*/ 44418 h 108052"/>
                    <a:gd name="connsiteX3" fmla="*/ 15589 w 104828"/>
                    <a:gd name="connsiteY3" fmla="*/ 1449 h 108052"/>
                    <a:gd name="connsiteX4" fmla="*/ 85411 w 104828"/>
                    <a:gd name="connsiteY4" fmla="*/ 14550 h 108052"/>
                    <a:gd name="connsiteX5" fmla="*/ 102017 w 104828"/>
                    <a:gd name="connsiteY5" fmla="*/ 57682 h 108052"/>
                    <a:gd name="connsiteX6" fmla="*/ 97541 w 104828"/>
                    <a:gd name="connsiteY6" fmla="*/ 104966 h 108052"/>
                    <a:gd name="connsiteX7" fmla="*/ 63845 w 104828"/>
                    <a:gd name="connsiteY7" fmla="*/ 100814 h 108052"/>
                    <a:gd name="connsiteX0" fmla="*/ 64449 w 105432"/>
                    <a:gd name="connsiteY0" fmla="*/ 87715 h 94953"/>
                    <a:gd name="connsiteX1" fmla="*/ 4065 w 105432"/>
                    <a:gd name="connsiteY1" fmla="*/ 66149 h 94953"/>
                    <a:gd name="connsiteX2" fmla="*/ 8863 w 105432"/>
                    <a:gd name="connsiteY2" fmla="*/ 31319 h 94953"/>
                    <a:gd name="connsiteX3" fmla="*/ 36005 w 105432"/>
                    <a:gd name="connsiteY3" fmla="*/ 12125 h 94953"/>
                    <a:gd name="connsiteX4" fmla="*/ 86015 w 105432"/>
                    <a:gd name="connsiteY4" fmla="*/ 1451 h 94953"/>
                    <a:gd name="connsiteX5" fmla="*/ 102621 w 105432"/>
                    <a:gd name="connsiteY5" fmla="*/ 44583 h 94953"/>
                    <a:gd name="connsiteX6" fmla="*/ 98145 w 105432"/>
                    <a:gd name="connsiteY6" fmla="*/ 91867 h 94953"/>
                    <a:gd name="connsiteX7" fmla="*/ 64449 w 105432"/>
                    <a:gd name="connsiteY7" fmla="*/ 87715 h 94953"/>
                    <a:gd name="connsiteX0" fmla="*/ 61695 w 102678"/>
                    <a:gd name="connsiteY0" fmla="*/ 87805 h 95043"/>
                    <a:gd name="connsiteX1" fmla="*/ 1311 w 102678"/>
                    <a:gd name="connsiteY1" fmla="*/ 66239 h 95043"/>
                    <a:gd name="connsiteX2" fmla="*/ 21171 w 102678"/>
                    <a:gd name="connsiteY2" fmla="*/ 37434 h 95043"/>
                    <a:gd name="connsiteX3" fmla="*/ 33251 w 102678"/>
                    <a:gd name="connsiteY3" fmla="*/ 12215 h 95043"/>
                    <a:gd name="connsiteX4" fmla="*/ 83261 w 102678"/>
                    <a:gd name="connsiteY4" fmla="*/ 1541 h 95043"/>
                    <a:gd name="connsiteX5" fmla="*/ 99867 w 102678"/>
                    <a:gd name="connsiteY5" fmla="*/ 44673 h 95043"/>
                    <a:gd name="connsiteX6" fmla="*/ 95391 w 102678"/>
                    <a:gd name="connsiteY6" fmla="*/ 91957 h 95043"/>
                    <a:gd name="connsiteX7" fmla="*/ 61695 w 102678"/>
                    <a:gd name="connsiteY7" fmla="*/ 87805 h 95043"/>
                    <a:gd name="connsiteX0" fmla="*/ 61695 w 102678"/>
                    <a:gd name="connsiteY0" fmla="*/ 76482 h 83720"/>
                    <a:gd name="connsiteX1" fmla="*/ 1311 w 102678"/>
                    <a:gd name="connsiteY1" fmla="*/ 54916 h 83720"/>
                    <a:gd name="connsiteX2" fmla="*/ 21171 w 102678"/>
                    <a:gd name="connsiteY2" fmla="*/ 26111 h 83720"/>
                    <a:gd name="connsiteX3" fmla="*/ 33251 w 102678"/>
                    <a:gd name="connsiteY3" fmla="*/ 892 h 83720"/>
                    <a:gd name="connsiteX4" fmla="*/ 68199 w 102678"/>
                    <a:gd name="connsiteY4" fmla="*/ 8292 h 83720"/>
                    <a:gd name="connsiteX5" fmla="*/ 99867 w 102678"/>
                    <a:gd name="connsiteY5" fmla="*/ 33350 h 83720"/>
                    <a:gd name="connsiteX6" fmla="*/ 95391 w 102678"/>
                    <a:gd name="connsiteY6" fmla="*/ 80634 h 83720"/>
                    <a:gd name="connsiteX7" fmla="*/ 61695 w 102678"/>
                    <a:gd name="connsiteY7" fmla="*/ 76482 h 83720"/>
                    <a:gd name="connsiteX0" fmla="*/ 62032 w 103015"/>
                    <a:gd name="connsiteY0" fmla="*/ 68280 h 75518"/>
                    <a:gd name="connsiteX1" fmla="*/ 1648 w 103015"/>
                    <a:gd name="connsiteY1" fmla="*/ 46714 h 75518"/>
                    <a:gd name="connsiteX2" fmla="*/ 21508 w 103015"/>
                    <a:gd name="connsiteY2" fmla="*/ 17909 h 75518"/>
                    <a:gd name="connsiteX3" fmla="*/ 68536 w 103015"/>
                    <a:gd name="connsiteY3" fmla="*/ 90 h 75518"/>
                    <a:gd name="connsiteX4" fmla="*/ 100204 w 103015"/>
                    <a:gd name="connsiteY4" fmla="*/ 25148 h 75518"/>
                    <a:gd name="connsiteX5" fmla="*/ 95728 w 103015"/>
                    <a:gd name="connsiteY5" fmla="*/ 72432 h 75518"/>
                    <a:gd name="connsiteX6" fmla="*/ 62032 w 103015"/>
                    <a:gd name="connsiteY6" fmla="*/ 68280 h 75518"/>
                    <a:gd name="connsiteX0" fmla="*/ 47031 w 88014"/>
                    <a:gd name="connsiteY0" fmla="*/ 68270 h 75827"/>
                    <a:gd name="connsiteX1" fmla="*/ 4721 w 88014"/>
                    <a:gd name="connsiteY1" fmla="*/ 37667 h 75827"/>
                    <a:gd name="connsiteX2" fmla="*/ 6507 w 88014"/>
                    <a:gd name="connsiteY2" fmla="*/ 17899 h 75827"/>
                    <a:gd name="connsiteX3" fmla="*/ 53535 w 88014"/>
                    <a:gd name="connsiteY3" fmla="*/ 80 h 75827"/>
                    <a:gd name="connsiteX4" fmla="*/ 85203 w 88014"/>
                    <a:gd name="connsiteY4" fmla="*/ 25138 h 75827"/>
                    <a:gd name="connsiteX5" fmla="*/ 80727 w 88014"/>
                    <a:gd name="connsiteY5" fmla="*/ 72422 h 75827"/>
                    <a:gd name="connsiteX6" fmla="*/ 47031 w 88014"/>
                    <a:gd name="connsiteY6" fmla="*/ 68270 h 7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4" h="75827">
                      <a:moveTo>
                        <a:pt x="47031" y="68270"/>
                      </a:moveTo>
                      <a:cubicBezTo>
                        <a:pt x="34363" y="62478"/>
                        <a:pt x="11475" y="46062"/>
                        <a:pt x="4721" y="37667"/>
                      </a:cubicBezTo>
                      <a:cubicBezTo>
                        <a:pt x="-2033" y="29272"/>
                        <a:pt x="-1629" y="24163"/>
                        <a:pt x="6507" y="17899"/>
                      </a:cubicBezTo>
                      <a:cubicBezTo>
                        <a:pt x="14643" y="11635"/>
                        <a:pt x="40419" y="-1126"/>
                        <a:pt x="53535" y="80"/>
                      </a:cubicBezTo>
                      <a:cubicBezTo>
                        <a:pt x="64638" y="5490"/>
                        <a:pt x="79452" y="9323"/>
                        <a:pt x="85203" y="25138"/>
                      </a:cubicBezTo>
                      <a:cubicBezTo>
                        <a:pt x="90954" y="40953"/>
                        <a:pt x="87089" y="65233"/>
                        <a:pt x="80727" y="72422"/>
                      </a:cubicBezTo>
                      <a:cubicBezTo>
                        <a:pt x="74365" y="79611"/>
                        <a:pt x="59699" y="74063"/>
                        <a:pt x="47031" y="68270"/>
                      </a:cubicBezTo>
                      <a:close/>
                    </a:path>
                  </a:pathLst>
                </a:custGeom>
                <a:grpFill/>
                <a:ln w="28575">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Freeform 52">
                  <a:extLst>
                    <a:ext uri="{FF2B5EF4-FFF2-40B4-BE49-F238E27FC236}">
                      <a16:creationId xmlns:a16="http://schemas.microsoft.com/office/drawing/2014/main" id="{5FB73E8E-6371-8047-A39F-BCE37EFE9994}"/>
                    </a:ext>
                  </a:extLst>
                </p:cNvPr>
                <p:cNvSpPr/>
                <p:nvPr/>
              </p:nvSpPr>
              <p:spPr>
                <a:xfrm rot="921724">
                  <a:off x="8078086" y="3791832"/>
                  <a:ext cx="90374" cy="87737"/>
                </a:xfrm>
                <a:custGeom>
                  <a:avLst/>
                  <a:gdLst>
                    <a:gd name="connsiteX0" fmla="*/ 71886 w 132271"/>
                    <a:gd name="connsiteY0" fmla="*/ 97518 h 109144"/>
                    <a:gd name="connsiteX1" fmla="*/ 11502 w 132271"/>
                    <a:gd name="connsiteY1" fmla="*/ 75952 h 109144"/>
                    <a:gd name="connsiteX2" fmla="*/ 2875 w 132271"/>
                    <a:gd name="connsiteY2" fmla="*/ 50073 h 109144"/>
                    <a:gd name="connsiteX3" fmla="*/ 46007 w 132271"/>
                    <a:gd name="connsiteY3" fmla="*/ 2628 h 109144"/>
                    <a:gd name="connsiteX4" fmla="*/ 93452 w 132271"/>
                    <a:gd name="connsiteY4" fmla="*/ 11254 h 109144"/>
                    <a:gd name="connsiteX5" fmla="*/ 127958 w 132271"/>
                    <a:gd name="connsiteY5" fmla="*/ 54386 h 109144"/>
                    <a:gd name="connsiteX6" fmla="*/ 127958 w 132271"/>
                    <a:gd name="connsiteY6" fmla="*/ 106145 h 109144"/>
                    <a:gd name="connsiteX7" fmla="*/ 71886 w 132271"/>
                    <a:gd name="connsiteY7" fmla="*/ 97518 h 109144"/>
                    <a:gd name="connsiteX0" fmla="*/ 70229 w 130614"/>
                    <a:gd name="connsiteY0" fmla="*/ 101401 h 113027"/>
                    <a:gd name="connsiteX1" fmla="*/ 9845 w 130614"/>
                    <a:gd name="connsiteY1" fmla="*/ 79835 h 113027"/>
                    <a:gd name="connsiteX2" fmla="*/ 1218 w 130614"/>
                    <a:gd name="connsiteY2" fmla="*/ 53956 h 113027"/>
                    <a:gd name="connsiteX3" fmla="*/ 21973 w 130614"/>
                    <a:gd name="connsiteY3" fmla="*/ 2036 h 113027"/>
                    <a:gd name="connsiteX4" fmla="*/ 91795 w 130614"/>
                    <a:gd name="connsiteY4" fmla="*/ 15137 h 113027"/>
                    <a:gd name="connsiteX5" fmla="*/ 126301 w 130614"/>
                    <a:gd name="connsiteY5" fmla="*/ 58269 h 113027"/>
                    <a:gd name="connsiteX6" fmla="*/ 126301 w 130614"/>
                    <a:gd name="connsiteY6" fmla="*/ 110028 h 113027"/>
                    <a:gd name="connsiteX7" fmla="*/ 70229 w 130614"/>
                    <a:gd name="connsiteY7" fmla="*/ 101401 h 113027"/>
                    <a:gd name="connsiteX0" fmla="*/ 70229 w 127237"/>
                    <a:gd name="connsiteY0" fmla="*/ 101401 h 109275"/>
                    <a:gd name="connsiteX1" fmla="*/ 9845 w 127237"/>
                    <a:gd name="connsiteY1" fmla="*/ 79835 h 109275"/>
                    <a:gd name="connsiteX2" fmla="*/ 1218 w 127237"/>
                    <a:gd name="connsiteY2" fmla="*/ 53956 h 109275"/>
                    <a:gd name="connsiteX3" fmla="*/ 21973 w 127237"/>
                    <a:gd name="connsiteY3" fmla="*/ 2036 h 109275"/>
                    <a:gd name="connsiteX4" fmla="*/ 91795 w 127237"/>
                    <a:gd name="connsiteY4" fmla="*/ 15137 h 109275"/>
                    <a:gd name="connsiteX5" fmla="*/ 126301 w 127237"/>
                    <a:gd name="connsiteY5" fmla="*/ 58269 h 109275"/>
                    <a:gd name="connsiteX6" fmla="*/ 103925 w 127237"/>
                    <a:gd name="connsiteY6" fmla="*/ 105553 h 109275"/>
                    <a:gd name="connsiteX7" fmla="*/ 70229 w 127237"/>
                    <a:gd name="connsiteY7" fmla="*/ 101401 h 109275"/>
                    <a:gd name="connsiteX0" fmla="*/ 62205 w 119213"/>
                    <a:gd name="connsiteY0" fmla="*/ 100814 h 108690"/>
                    <a:gd name="connsiteX1" fmla="*/ 1821 w 119213"/>
                    <a:gd name="connsiteY1" fmla="*/ 79248 h 108690"/>
                    <a:gd name="connsiteX2" fmla="*/ 15570 w 119213"/>
                    <a:gd name="connsiteY2" fmla="*/ 44418 h 108690"/>
                    <a:gd name="connsiteX3" fmla="*/ 13949 w 119213"/>
                    <a:gd name="connsiteY3" fmla="*/ 1449 h 108690"/>
                    <a:gd name="connsiteX4" fmla="*/ 83771 w 119213"/>
                    <a:gd name="connsiteY4" fmla="*/ 14550 h 108690"/>
                    <a:gd name="connsiteX5" fmla="*/ 118277 w 119213"/>
                    <a:gd name="connsiteY5" fmla="*/ 57682 h 108690"/>
                    <a:gd name="connsiteX6" fmla="*/ 95901 w 119213"/>
                    <a:gd name="connsiteY6" fmla="*/ 104966 h 108690"/>
                    <a:gd name="connsiteX7" fmla="*/ 62205 w 119213"/>
                    <a:gd name="connsiteY7" fmla="*/ 100814 h 108690"/>
                    <a:gd name="connsiteX0" fmla="*/ 62205 w 103188"/>
                    <a:gd name="connsiteY0" fmla="*/ 100814 h 108052"/>
                    <a:gd name="connsiteX1" fmla="*/ 1821 w 103188"/>
                    <a:gd name="connsiteY1" fmla="*/ 79248 h 108052"/>
                    <a:gd name="connsiteX2" fmla="*/ 15570 w 103188"/>
                    <a:gd name="connsiteY2" fmla="*/ 44418 h 108052"/>
                    <a:gd name="connsiteX3" fmla="*/ 13949 w 103188"/>
                    <a:gd name="connsiteY3" fmla="*/ 1449 h 108052"/>
                    <a:gd name="connsiteX4" fmla="*/ 83771 w 103188"/>
                    <a:gd name="connsiteY4" fmla="*/ 14550 h 108052"/>
                    <a:gd name="connsiteX5" fmla="*/ 100377 w 103188"/>
                    <a:gd name="connsiteY5" fmla="*/ 57682 h 108052"/>
                    <a:gd name="connsiteX6" fmla="*/ 95901 w 103188"/>
                    <a:gd name="connsiteY6" fmla="*/ 104966 h 108052"/>
                    <a:gd name="connsiteX7" fmla="*/ 62205 w 103188"/>
                    <a:gd name="connsiteY7" fmla="*/ 100814 h 108052"/>
                    <a:gd name="connsiteX0" fmla="*/ 63845 w 104828"/>
                    <a:gd name="connsiteY0" fmla="*/ 100814 h 108052"/>
                    <a:gd name="connsiteX1" fmla="*/ 3461 w 104828"/>
                    <a:gd name="connsiteY1" fmla="*/ 79248 h 108052"/>
                    <a:gd name="connsiteX2" fmla="*/ 8259 w 104828"/>
                    <a:gd name="connsiteY2" fmla="*/ 44418 h 108052"/>
                    <a:gd name="connsiteX3" fmla="*/ 15589 w 104828"/>
                    <a:gd name="connsiteY3" fmla="*/ 1449 h 108052"/>
                    <a:gd name="connsiteX4" fmla="*/ 85411 w 104828"/>
                    <a:gd name="connsiteY4" fmla="*/ 14550 h 108052"/>
                    <a:gd name="connsiteX5" fmla="*/ 102017 w 104828"/>
                    <a:gd name="connsiteY5" fmla="*/ 57682 h 108052"/>
                    <a:gd name="connsiteX6" fmla="*/ 97541 w 104828"/>
                    <a:gd name="connsiteY6" fmla="*/ 104966 h 108052"/>
                    <a:gd name="connsiteX7" fmla="*/ 63845 w 104828"/>
                    <a:gd name="connsiteY7" fmla="*/ 100814 h 108052"/>
                    <a:gd name="connsiteX0" fmla="*/ 64449 w 105432"/>
                    <a:gd name="connsiteY0" fmla="*/ 87715 h 94953"/>
                    <a:gd name="connsiteX1" fmla="*/ 4065 w 105432"/>
                    <a:gd name="connsiteY1" fmla="*/ 66149 h 94953"/>
                    <a:gd name="connsiteX2" fmla="*/ 8863 w 105432"/>
                    <a:gd name="connsiteY2" fmla="*/ 31319 h 94953"/>
                    <a:gd name="connsiteX3" fmla="*/ 36005 w 105432"/>
                    <a:gd name="connsiteY3" fmla="*/ 12125 h 94953"/>
                    <a:gd name="connsiteX4" fmla="*/ 86015 w 105432"/>
                    <a:gd name="connsiteY4" fmla="*/ 1451 h 94953"/>
                    <a:gd name="connsiteX5" fmla="*/ 102621 w 105432"/>
                    <a:gd name="connsiteY5" fmla="*/ 44583 h 94953"/>
                    <a:gd name="connsiteX6" fmla="*/ 98145 w 105432"/>
                    <a:gd name="connsiteY6" fmla="*/ 91867 h 94953"/>
                    <a:gd name="connsiteX7" fmla="*/ 64449 w 105432"/>
                    <a:gd name="connsiteY7" fmla="*/ 87715 h 94953"/>
                    <a:gd name="connsiteX0" fmla="*/ 64449 w 103861"/>
                    <a:gd name="connsiteY0" fmla="*/ 87715 h 124568"/>
                    <a:gd name="connsiteX1" fmla="*/ 4065 w 103861"/>
                    <a:gd name="connsiteY1" fmla="*/ 66149 h 124568"/>
                    <a:gd name="connsiteX2" fmla="*/ 8863 w 103861"/>
                    <a:gd name="connsiteY2" fmla="*/ 31319 h 124568"/>
                    <a:gd name="connsiteX3" fmla="*/ 36005 w 103861"/>
                    <a:gd name="connsiteY3" fmla="*/ 12125 h 124568"/>
                    <a:gd name="connsiteX4" fmla="*/ 86015 w 103861"/>
                    <a:gd name="connsiteY4" fmla="*/ 1451 h 124568"/>
                    <a:gd name="connsiteX5" fmla="*/ 102621 w 103861"/>
                    <a:gd name="connsiteY5" fmla="*/ 44583 h 124568"/>
                    <a:gd name="connsiteX6" fmla="*/ 86258 w 103861"/>
                    <a:gd name="connsiteY6" fmla="*/ 123566 h 124568"/>
                    <a:gd name="connsiteX7" fmla="*/ 64449 w 103861"/>
                    <a:gd name="connsiteY7" fmla="*/ 87715 h 124568"/>
                    <a:gd name="connsiteX0" fmla="*/ 65212 w 104624"/>
                    <a:gd name="connsiteY0" fmla="*/ 87211 h 124065"/>
                    <a:gd name="connsiteX1" fmla="*/ 4828 w 104624"/>
                    <a:gd name="connsiteY1" fmla="*/ 65645 h 124065"/>
                    <a:gd name="connsiteX2" fmla="*/ 9626 w 104624"/>
                    <a:gd name="connsiteY2" fmla="*/ 30815 h 124065"/>
                    <a:gd name="connsiteX3" fmla="*/ 56580 w 104624"/>
                    <a:gd name="connsiteY3" fmla="*/ 15583 h 124065"/>
                    <a:gd name="connsiteX4" fmla="*/ 86778 w 104624"/>
                    <a:gd name="connsiteY4" fmla="*/ 947 h 124065"/>
                    <a:gd name="connsiteX5" fmla="*/ 103384 w 104624"/>
                    <a:gd name="connsiteY5" fmla="*/ 44079 h 124065"/>
                    <a:gd name="connsiteX6" fmla="*/ 87021 w 104624"/>
                    <a:gd name="connsiteY6" fmla="*/ 123062 h 124065"/>
                    <a:gd name="connsiteX7" fmla="*/ 65212 w 104624"/>
                    <a:gd name="connsiteY7" fmla="*/ 87211 h 124065"/>
                    <a:gd name="connsiteX0" fmla="*/ 35448 w 102924"/>
                    <a:gd name="connsiteY0" fmla="*/ 91174 h 124351"/>
                    <a:gd name="connsiteX1" fmla="*/ 2802 w 102924"/>
                    <a:gd name="connsiteY1" fmla="*/ 65645 h 124351"/>
                    <a:gd name="connsiteX2" fmla="*/ 7600 w 102924"/>
                    <a:gd name="connsiteY2" fmla="*/ 30815 h 124351"/>
                    <a:gd name="connsiteX3" fmla="*/ 54554 w 102924"/>
                    <a:gd name="connsiteY3" fmla="*/ 15583 h 124351"/>
                    <a:gd name="connsiteX4" fmla="*/ 84752 w 102924"/>
                    <a:gd name="connsiteY4" fmla="*/ 947 h 124351"/>
                    <a:gd name="connsiteX5" fmla="*/ 101358 w 102924"/>
                    <a:gd name="connsiteY5" fmla="*/ 44079 h 124351"/>
                    <a:gd name="connsiteX6" fmla="*/ 84995 w 102924"/>
                    <a:gd name="connsiteY6" fmla="*/ 123062 h 124351"/>
                    <a:gd name="connsiteX7" fmla="*/ 35448 w 102924"/>
                    <a:gd name="connsiteY7" fmla="*/ 91174 h 124351"/>
                    <a:gd name="connsiteX0" fmla="*/ 35448 w 102924"/>
                    <a:gd name="connsiteY0" fmla="*/ 75670 h 108847"/>
                    <a:gd name="connsiteX1" fmla="*/ 2802 w 102924"/>
                    <a:gd name="connsiteY1" fmla="*/ 50141 h 108847"/>
                    <a:gd name="connsiteX2" fmla="*/ 7600 w 102924"/>
                    <a:gd name="connsiteY2" fmla="*/ 15311 h 108847"/>
                    <a:gd name="connsiteX3" fmla="*/ 54554 w 102924"/>
                    <a:gd name="connsiteY3" fmla="*/ 79 h 108847"/>
                    <a:gd name="connsiteX4" fmla="*/ 73431 w 102924"/>
                    <a:gd name="connsiteY4" fmla="*/ 10193 h 108847"/>
                    <a:gd name="connsiteX5" fmla="*/ 101358 w 102924"/>
                    <a:gd name="connsiteY5" fmla="*/ 28575 h 108847"/>
                    <a:gd name="connsiteX6" fmla="*/ 84995 w 102924"/>
                    <a:gd name="connsiteY6" fmla="*/ 107558 h 108847"/>
                    <a:gd name="connsiteX7" fmla="*/ 35448 w 102924"/>
                    <a:gd name="connsiteY7" fmla="*/ 75670 h 108847"/>
                    <a:gd name="connsiteX0" fmla="*/ 32786 w 100262"/>
                    <a:gd name="connsiteY0" fmla="*/ 75746 h 108923"/>
                    <a:gd name="connsiteX1" fmla="*/ 140 w 100262"/>
                    <a:gd name="connsiteY1" fmla="*/ 50217 h 108923"/>
                    <a:gd name="connsiteX2" fmla="*/ 22264 w 100262"/>
                    <a:gd name="connsiteY2" fmla="*/ 17819 h 108923"/>
                    <a:gd name="connsiteX3" fmla="*/ 51892 w 100262"/>
                    <a:gd name="connsiteY3" fmla="*/ 155 h 108923"/>
                    <a:gd name="connsiteX4" fmla="*/ 70769 w 100262"/>
                    <a:gd name="connsiteY4" fmla="*/ 10269 h 108923"/>
                    <a:gd name="connsiteX5" fmla="*/ 98696 w 100262"/>
                    <a:gd name="connsiteY5" fmla="*/ 28651 h 108923"/>
                    <a:gd name="connsiteX6" fmla="*/ 82333 w 100262"/>
                    <a:gd name="connsiteY6" fmla="*/ 107634 h 108923"/>
                    <a:gd name="connsiteX7" fmla="*/ 32786 w 100262"/>
                    <a:gd name="connsiteY7" fmla="*/ 75746 h 108923"/>
                    <a:gd name="connsiteX0" fmla="*/ 32786 w 93339"/>
                    <a:gd name="connsiteY0" fmla="*/ 76153 h 108080"/>
                    <a:gd name="connsiteX1" fmla="*/ 140 w 93339"/>
                    <a:gd name="connsiteY1" fmla="*/ 50624 h 108080"/>
                    <a:gd name="connsiteX2" fmla="*/ 22264 w 93339"/>
                    <a:gd name="connsiteY2" fmla="*/ 18226 h 108080"/>
                    <a:gd name="connsiteX3" fmla="*/ 51892 w 93339"/>
                    <a:gd name="connsiteY3" fmla="*/ 562 h 108080"/>
                    <a:gd name="connsiteX4" fmla="*/ 70769 w 93339"/>
                    <a:gd name="connsiteY4" fmla="*/ 10676 h 108080"/>
                    <a:gd name="connsiteX5" fmla="*/ 90806 w 93339"/>
                    <a:gd name="connsiteY5" fmla="*/ 69337 h 108080"/>
                    <a:gd name="connsiteX6" fmla="*/ 82333 w 93339"/>
                    <a:gd name="connsiteY6" fmla="*/ 108041 h 108080"/>
                    <a:gd name="connsiteX7" fmla="*/ 32786 w 93339"/>
                    <a:gd name="connsiteY7" fmla="*/ 76153 h 108080"/>
                    <a:gd name="connsiteX0" fmla="*/ 32786 w 92965"/>
                    <a:gd name="connsiteY0" fmla="*/ 76153 h 129611"/>
                    <a:gd name="connsiteX1" fmla="*/ 140 w 92965"/>
                    <a:gd name="connsiteY1" fmla="*/ 50624 h 129611"/>
                    <a:gd name="connsiteX2" fmla="*/ 22264 w 92965"/>
                    <a:gd name="connsiteY2" fmla="*/ 18226 h 129611"/>
                    <a:gd name="connsiteX3" fmla="*/ 51892 w 92965"/>
                    <a:gd name="connsiteY3" fmla="*/ 562 h 129611"/>
                    <a:gd name="connsiteX4" fmla="*/ 70769 w 92965"/>
                    <a:gd name="connsiteY4" fmla="*/ 10676 h 129611"/>
                    <a:gd name="connsiteX5" fmla="*/ 90806 w 92965"/>
                    <a:gd name="connsiteY5" fmla="*/ 69337 h 129611"/>
                    <a:gd name="connsiteX6" fmla="*/ 80377 w 92965"/>
                    <a:gd name="connsiteY6" fmla="*/ 129589 h 129611"/>
                    <a:gd name="connsiteX7" fmla="*/ 32786 w 92965"/>
                    <a:gd name="connsiteY7" fmla="*/ 76153 h 129611"/>
                    <a:gd name="connsiteX0" fmla="*/ 32786 w 92153"/>
                    <a:gd name="connsiteY0" fmla="*/ 76153 h 111277"/>
                    <a:gd name="connsiteX1" fmla="*/ 140 w 92153"/>
                    <a:gd name="connsiteY1" fmla="*/ 50624 h 111277"/>
                    <a:gd name="connsiteX2" fmla="*/ 22264 w 92153"/>
                    <a:gd name="connsiteY2" fmla="*/ 18226 h 111277"/>
                    <a:gd name="connsiteX3" fmla="*/ 51892 w 92153"/>
                    <a:gd name="connsiteY3" fmla="*/ 562 h 111277"/>
                    <a:gd name="connsiteX4" fmla="*/ 70769 w 92153"/>
                    <a:gd name="connsiteY4" fmla="*/ 10676 h 111277"/>
                    <a:gd name="connsiteX5" fmla="*/ 90806 w 92153"/>
                    <a:gd name="connsiteY5" fmla="*/ 69337 h 111277"/>
                    <a:gd name="connsiteX6" fmla="*/ 72967 w 92153"/>
                    <a:gd name="connsiteY6" fmla="*/ 111241 h 111277"/>
                    <a:gd name="connsiteX7" fmla="*/ 32786 w 92153"/>
                    <a:gd name="connsiteY7" fmla="*/ 76153 h 11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153" h="111277">
                      <a:moveTo>
                        <a:pt x="32786" y="76153"/>
                      </a:moveTo>
                      <a:cubicBezTo>
                        <a:pt x="20648" y="66050"/>
                        <a:pt x="1894" y="60278"/>
                        <a:pt x="140" y="50624"/>
                      </a:cubicBezTo>
                      <a:cubicBezTo>
                        <a:pt x="-1614" y="40970"/>
                        <a:pt x="13639" y="26570"/>
                        <a:pt x="22264" y="18226"/>
                      </a:cubicBezTo>
                      <a:cubicBezTo>
                        <a:pt x="30889" y="9882"/>
                        <a:pt x="43808" y="1820"/>
                        <a:pt x="51892" y="562"/>
                      </a:cubicBezTo>
                      <a:cubicBezTo>
                        <a:pt x="59976" y="-696"/>
                        <a:pt x="64283" y="-786"/>
                        <a:pt x="70769" y="10676"/>
                      </a:cubicBezTo>
                      <a:cubicBezTo>
                        <a:pt x="77255" y="22138"/>
                        <a:pt x="85055" y="53522"/>
                        <a:pt x="90806" y="69337"/>
                      </a:cubicBezTo>
                      <a:cubicBezTo>
                        <a:pt x="96557" y="85152"/>
                        <a:pt x="82637" y="110105"/>
                        <a:pt x="72967" y="111241"/>
                      </a:cubicBezTo>
                      <a:cubicBezTo>
                        <a:pt x="63297" y="112377"/>
                        <a:pt x="44924" y="86256"/>
                        <a:pt x="32786" y="76153"/>
                      </a:cubicBezTo>
                      <a:close/>
                    </a:path>
                  </a:pathLst>
                </a:custGeom>
                <a:grpFill/>
                <a:ln w="28575">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28" name="Freeform 27">
              <a:extLst>
                <a:ext uri="{FF2B5EF4-FFF2-40B4-BE49-F238E27FC236}">
                  <a16:creationId xmlns:a16="http://schemas.microsoft.com/office/drawing/2014/main" id="{9344B04B-0620-824E-8578-834AB3FBA7B1}"/>
                </a:ext>
              </a:extLst>
            </p:cNvPr>
            <p:cNvSpPr/>
            <p:nvPr/>
          </p:nvSpPr>
          <p:spPr>
            <a:xfrm flipV="1">
              <a:off x="5650928" y="2696538"/>
              <a:ext cx="784534" cy="1747511"/>
            </a:xfrm>
            <a:custGeom>
              <a:avLst/>
              <a:gdLst>
                <a:gd name="connsiteX0" fmla="*/ 0 w 985838"/>
                <a:gd name="connsiteY0" fmla="*/ 1871662 h 1900237"/>
                <a:gd name="connsiteX1" fmla="*/ 442913 w 985838"/>
                <a:gd name="connsiteY1" fmla="*/ 0 h 1900237"/>
                <a:gd name="connsiteX2" fmla="*/ 985838 w 985838"/>
                <a:gd name="connsiteY2" fmla="*/ 1900237 h 1900237"/>
                <a:gd name="connsiteX3" fmla="*/ 0 w 985838"/>
                <a:gd name="connsiteY3" fmla="*/ 1871662 h 1900237"/>
                <a:gd name="connsiteX0" fmla="*/ 0 w 1000126"/>
                <a:gd name="connsiteY0" fmla="*/ 1914524 h 1914524"/>
                <a:gd name="connsiteX1" fmla="*/ 457201 w 1000126"/>
                <a:gd name="connsiteY1" fmla="*/ 0 h 1914524"/>
                <a:gd name="connsiteX2" fmla="*/ 1000126 w 1000126"/>
                <a:gd name="connsiteY2" fmla="*/ 1900237 h 1914524"/>
                <a:gd name="connsiteX3" fmla="*/ 0 w 1000126"/>
                <a:gd name="connsiteY3" fmla="*/ 1914524 h 1914524"/>
                <a:gd name="connsiteX0" fmla="*/ 0 w 1000126"/>
                <a:gd name="connsiteY0" fmla="*/ 1914524 h 1928812"/>
                <a:gd name="connsiteX1" fmla="*/ 457201 w 1000126"/>
                <a:gd name="connsiteY1" fmla="*/ 0 h 1928812"/>
                <a:gd name="connsiteX2" fmla="*/ 1000126 w 1000126"/>
                <a:gd name="connsiteY2" fmla="*/ 1928812 h 1928812"/>
                <a:gd name="connsiteX3" fmla="*/ 0 w 1000126"/>
                <a:gd name="connsiteY3" fmla="*/ 1914524 h 1928812"/>
                <a:gd name="connsiteX0" fmla="*/ 0 w 1000126"/>
                <a:gd name="connsiteY0" fmla="*/ 1614487 h 1628775"/>
                <a:gd name="connsiteX1" fmla="*/ 542926 w 1000126"/>
                <a:gd name="connsiteY1" fmla="*/ 0 h 1628775"/>
                <a:gd name="connsiteX2" fmla="*/ 1000126 w 1000126"/>
                <a:gd name="connsiteY2" fmla="*/ 1628775 h 1628775"/>
                <a:gd name="connsiteX3" fmla="*/ 0 w 1000126"/>
                <a:gd name="connsiteY3" fmla="*/ 1614487 h 1628775"/>
                <a:gd name="connsiteX0" fmla="*/ 0 w 1000126"/>
                <a:gd name="connsiteY0" fmla="*/ 1657350 h 1671638"/>
                <a:gd name="connsiteX1" fmla="*/ 500063 w 1000126"/>
                <a:gd name="connsiteY1" fmla="*/ 0 h 1671638"/>
                <a:gd name="connsiteX2" fmla="*/ 1000126 w 1000126"/>
                <a:gd name="connsiteY2" fmla="*/ 1671638 h 1671638"/>
                <a:gd name="connsiteX3" fmla="*/ 0 w 1000126"/>
                <a:gd name="connsiteY3" fmla="*/ 1657350 h 1671638"/>
                <a:gd name="connsiteX0" fmla="*/ 0 w 1007876"/>
                <a:gd name="connsiteY0" fmla="*/ 1657350 h 1657350"/>
                <a:gd name="connsiteX1" fmla="*/ 500063 w 1007876"/>
                <a:gd name="connsiteY1" fmla="*/ 0 h 1657350"/>
                <a:gd name="connsiteX2" fmla="*/ 1007876 w 1007876"/>
                <a:gd name="connsiteY2" fmla="*/ 1656139 h 1657350"/>
                <a:gd name="connsiteX3" fmla="*/ 0 w 1007876"/>
                <a:gd name="connsiteY3" fmla="*/ 1657350 h 1657350"/>
                <a:gd name="connsiteX0" fmla="*/ 0 w 1007876"/>
                <a:gd name="connsiteY0" fmla="*/ 2168794 h 2168794"/>
                <a:gd name="connsiteX1" fmla="*/ 484565 w 1007876"/>
                <a:gd name="connsiteY1" fmla="*/ 0 h 2168794"/>
                <a:gd name="connsiteX2" fmla="*/ 1007876 w 1007876"/>
                <a:gd name="connsiteY2" fmla="*/ 2167583 h 2168794"/>
                <a:gd name="connsiteX3" fmla="*/ 0 w 1007876"/>
                <a:gd name="connsiteY3" fmla="*/ 2168794 h 2168794"/>
                <a:gd name="connsiteX0" fmla="*/ 0 w 1007876"/>
                <a:gd name="connsiteY0" fmla="*/ 2168794 h 2168794"/>
                <a:gd name="connsiteX1" fmla="*/ 484565 w 1007876"/>
                <a:gd name="connsiteY1" fmla="*/ 0 h 2168794"/>
                <a:gd name="connsiteX2" fmla="*/ 560601 w 1007876"/>
                <a:gd name="connsiteY2" fmla="*/ 76701 h 2168794"/>
                <a:gd name="connsiteX3" fmla="*/ 1007876 w 1007876"/>
                <a:gd name="connsiteY3" fmla="*/ 2167583 h 2168794"/>
                <a:gd name="connsiteX4" fmla="*/ 0 w 1007876"/>
                <a:gd name="connsiteY4" fmla="*/ 2168794 h 2168794"/>
                <a:gd name="connsiteX0" fmla="*/ 0 w 1007876"/>
                <a:gd name="connsiteY0" fmla="*/ 2168794 h 2168794"/>
                <a:gd name="connsiteX1" fmla="*/ 428866 w 1007876"/>
                <a:gd name="connsiteY1" fmla="*/ 138694 h 2168794"/>
                <a:gd name="connsiteX2" fmla="*/ 484565 w 1007876"/>
                <a:gd name="connsiteY2" fmla="*/ 0 h 2168794"/>
                <a:gd name="connsiteX3" fmla="*/ 560601 w 1007876"/>
                <a:gd name="connsiteY3" fmla="*/ 76701 h 2168794"/>
                <a:gd name="connsiteX4" fmla="*/ 1007876 w 1007876"/>
                <a:gd name="connsiteY4" fmla="*/ 2167583 h 2168794"/>
                <a:gd name="connsiteX5" fmla="*/ 0 w 1007876"/>
                <a:gd name="connsiteY5" fmla="*/ 2168794 h 2168794"/>
                <a:gd name="connsiteX0" fmla="*/ 0 w 1007876"/>
                <a:gd name="connsiteY0" fmla="*/ 2168794 h 2168794"/>
                <a:gd name="connsiteX1" fmla="*/ 428866 w 1007876"/>
                <a:gd name="connsiteY1" fmla="*/ 87894 h 2168794"/>
                <a:gd name="connsiteX2" fmla="*/ 484565 w 1007876"/>
                <a:gd name="connsiteY2" fmla="*/ 0 h 2168794"/>
                <a:gd name="connsiteX3" fmla="*/ 560601 w 1007876"/>
                <a:gd name="connsiteY3" fmla="*/ 76701 h 2168794"/>
                <a:gd name="connsiteX4" fmla="*/ 1007876 w 1007876"/>
                <a:gd name="connsiteY4" fmla="*/ 2167583 h 2168794"/>
                <a:gd name="connsiteX5" fmla="*/ 0 w 1007876"/>
                <a:gd name="connsiteY5" fmla="*/ 2168794 h 2168794"/>
                <a:gd name="connsiteX0" fmla="*/ 0 w 1007876"/>
                <a:gd name="connsiteY0" fmla="*/ 2173874 h 2173874"/>
                <a:gd name="connsiteX1" fmla="*/ 428866 w 1007876"/>
                <a:gd name="connsiteY1" fmla="*/ 92974 h 2173874"/>
                <a:gd name="connsiteX2" fmla="*/ 504885 w 1007876"/>
                <a:gd name="connsiteY2" fmla="*/ 0 h 2173874"/>
                <a:gd name="connsiteX3" fmla="*/ 560601 w 1007876"/>
                <a:gd name="connsiteY3" fmla="*/ 81781 h 2173874"/>
                <a:gd name="connsiteX4" fmla="*/ 1007876 w 1007876"/>
                <a:gd name="connsiteY4" fmla="*/ 2172663 h 2173874"/>
                <a:gd name="connsiteX5" fmla="*/ 0 w 1007876"/>
                <a:gd name="connsiteY5" fmla="*/ 2173874 h 2173874"/>
                <a:gd name="connsiteX0" fmla="*/ 0 w 1007876"/>
                <a:gd name="connsiteY0" fmla="*/ 2173874 h 2173874"/>
                <a:gd name="connsiteX1" fmla="*/ 428866 w 1007876"/>
                <a:gd name="connsiteY1" fmla="*/ 92974 h 2173874"/>
                <a:gd name="connsiteX2" fmla="*/ 504885 w 1007876"/>
                <a:gd name="connsiteY2" fmla="*/ 0 h 2173874"/>
                <a:gd name="connsiteX3" fmla="*/ 560601 w 1007876"/>
                <a:gd name="connsiteY3" fmla="*/ 81781 h 2173874"/>
                <a:gd name="connsiteX4" fmla="*/ 1007876 w 1007876"/>
                <a:gd name="connsiteY4" fmla="*/ 2172663 h 2173874"/>
                <a:gd name="connsiteX5" fmla="*/ 0 w 1007876"/>
                <a:gd name="connsiteY5" fmla="*/ 2173874 h 2173874"/>
                <a:gd name="connsiteX0" fmla="*/ 0 w 1007876"/>
                <a:gd name="connsiteY0" fmla="*/ 2173874 h 2173874"/>
                <a:gd name="connsiteX1" fmla="*/ 428866 w 1007876"/>
                <a:gd name="connsiteY1" fmla="*/ 92974 h 2173874"/>
                <a:gd name="connsiteX2" fmla="*/ 504885 w 1007876"/>
                <a:gd name="connsiteY2" fmla="*/ 0 h 2173874"/>
                <a:gd name="connsiteX3" fmla="*/ 560601 w 1007876"/>
                <a:gd name="connsiteY3" fmla="*/ 81781 h 2173874"/>
                <a:gd name="connsiteX4" fmla="*/ 1007876 w 1007876"/>
                <a:gd name="connsiteY4" fmla="*/ 2172663 h 2173874"/>
                <a:gd name="connsiteX5" fmla="*/ 0 w 1007876"/>
                <a:gd name="connsiteY5" fmla="*/ 2173874 h 2173874"/>
                <a:gd name="connsiteX0" fmla="*/ 0 w 1007876"/>
                <a:gd name="connsiteY0" fmla="*/ 2173874 h 2173874"/>
                <a:gd name="connsiteX1" fmla="*/ 428866 w 1007876"/>
                <a:gd name="connsiteY1" fmla="*/ 92974 h 2173874"/>
                <a:gd name="connsiteX2" fmla="*/ 504885 w 1007876"/>
                <a:gd name="connsiteY2" fmla="*/ 0 h 2173874"/>
                <a:gd name="connsiteX3" fmla="*/ 580921 w 1007876"/>
                <a:gd name="connsiteY3" fmla="*/ 137661 h 2173874"/>
                <a:gd name="connsiteX4" fmla="*/ 1007876 w 1007876"/>
                <a:gd name="connsiteY4" fmla="*/ 2172663 h 2173874"/>
                <a:gd name="connsiteX5" fmla="*/ 0 w 1007876"/>
                <a:gd name="connsiteY5" fmla="*/ 2173874 h 2173874"/>
                <a:gd name="connsiteX0" fmla="*/ 0 w 1007876"/>
                <a:gd name="connsiteY0" fmla="*/ 2173874 h 2173874"/>
                <a:gd name="connsiteX1" fmla="*/ 418706 w 1007876"/>
                <a:gd name="connsiteY1" fmla="*/ 128534 h 2173874"/>
                <a:gd name="connsiteX2" fmla="*/ 504885 w 1007876"/>
                <a:gd name="connsiteY2" fmla="*/ 0 h 2173874"/>
                <a:gd name="connsiteX3" fmla="*/ 580921 w 1007876"/>
                <a:gd name="connsiteY3" fmla="*/ 137661 h 2173874"/>
                <a:gd name="connsiteX4" fmla="*/ 1007876 w 1007876"/>
                <a:gd name="connsiteY4" fmla="*/ 2172663 h 2173874"/>
                <a:gd name="connsiteX5" fmla="*/ 0 w 1007876"/>
                <a:gd name="connsiteY5" fmla="*/ 2173874 h 2173874"/>
                <a:gd name="connsiteX0" fmla="*/ 0 w 1007876"/>
                <a:gd name="connsiteY0" fmla="*/ 2173874 h 2173874"/>
                <a:gd name="connsiteX1" fmla="*/ 418706 w 1007876"/>
                <a:gd name="connsiteY1" fmla="*/ 128534 h 2173874"/>
                <a:gd name="connsiteX2" fmla="*/ 504885 w 1007876"/>
                <a:gd name="connsiteY2" fmla="*/ 0 h 2173874"/>
                <a:gd name="connsiteX3" fmla="*/ 575841 w 1007876"/>
                <a:gd name="connsiteY3" fmla="*/ 97021 h 2173874"/>
                <a:gd name="connsiteX4" fmla="*/ 1007876 w 1007876"/>
                <a:gd name="connsiteY4" fmla="*/ 2172663 h 2173874"/>
                <a:gd name="connsiteX5" fmla="*/ 0 w 1007876"/>
                <a:gd name="connsiteY5" fmla="*/ 2173874 h 2173874"/>
                <a:gd name="connsiteX0" fmla="*/ 0 w 1007876"/>
                <a:gd name="connsiteY0" fmla="*/ 2173874 h 2173874"/>
                <a:gd name="connsiteX1" fmla="*/ 423786 w 1007876"/>
                <a:gd name="connsiteY1" fmla="*/ 92974 h 2173874"/>
                <a:gd name="connsiteX2" fmla="*/ 504885 w 1007876"/>
                <a:gd name="connsiteY2" fmla="*/ 0 h 2173874"/>
                <a:gd name="connsiteX3" fmla="*/ 575841 w 1007876"/>
                <a:gd name="connsiteY3" fmla="*/ 97021 h 2173874"/>
                <a:gd name="connsiteX4" fmla="*/ 1007876 w 1007876"/>
                <a:gd name="connsiteY4" fmla="*/ 2172663 h 2173874"/>
                <a:gd name="connsiteX5" fmla="*/ 0 w 1007876"/>
                <a:gd name="connsiteY5" fmla="*/ 2173874 h 2173874"/>
                <a:gd name="connsiteX0" fmla="*/ 0 w 1007876"/>
                <a:gd name="connsiteY0" fmla="*/ 2173874 h 2173874"/>
                <a:gd name="connsiteX1" fmla="*/ 423786 w 1007876"/>
                <a:gd name="connsiteY1" fmla="*/ 98054 h 2173874"/>
                <a:gd name="connsiteX2" fmla="*/ 504885 w 1007876"/>
                <a:gd name="connsiteY2" fmla="*/ 0 h 2173874"/>
                <a:gd name="connsiteX3" fmla="*/ 575841 w 1007876"/>
                <a:gd name="connsiteY3" fmla="*/ 97021 h 2173874"/>
                <a:gd name="connsiteX4" fmla="*/ 1007876 w 1007876"/>
                <a:gd name="connsiteY4" fmla="*/ 2172663 h 2173874"/>
                <a:gd name="connsiteX5" fmla="*/ 0 w 1007876"/>
                <a:gd name="connsiteY5" fmla="*/ 2173874 h 2173874"/>
                <a:gd name="connsiteX0" fmla="*/ 0 w 1007876"/>
                <a:gd name="connsiteY0" fmla="*/ 2173874 h 2173874"/>
                <a:gd name="connsiteX1" fmla="*/ 423786 w 1007876"/>
                <a:gd name="connsiteY1" fmla="*/ 98054 h 2173874"/>
                <a:gd name="connsiteX2" fmla="*/ 504885 w 1007876"/>
                <a:gd name="connsiteY2" fmla="*/ 0 h 2173874"/>
                <a:gd name="connsiteX3" fmla="*/ 575841 w 1007876"/>
                <a:gd name="connsiteY3" fmla="*/ 97021 h 2173874"/>
                <a:gd name="connsiteX4" fmla="*/ 1007876 w 1007876"/>
                <a:gd name="connsiteY4" fmla="*/ 2172663 h 2173874"/>
                <a:gd name="connsiteX5" fmla="*/ 0 w 1007876"/>
                <a:gd name="connsiteY5" fmla="*/ 2173874 h 2173874"/>
                <a:gd name="connsiteX0" fmla="*/ 0 w 1007876"/>
                <a:gd name="connsiteY0" fmla="*/ 2173874 h 2173874"/>
                <a:gd name="connsiteX1" fmla="*/ 423786 w 1007876"/>
                <a:gd name="connsiteY1" fmla="*/ 98054 h 2173874"/>
                <a:gd name="connsiteX2" fmla="*/ 504885 w 1007876"/>
                <a:gd name="connsiteY2" fmla="*/ 0 h 2173874"/>
                <a:gd name="connsiteX3" fmla="*/ 570761 w 1007876"/>
                <a:gd name="connsiteY3" fmla="*/ 91941 h 2173874"/>
                <a:gd name="connsiteX4" fmla="*/ 1007876 w 1007876"/>
                <a:gd name="connsiteY4" fmla="*/ 2172663 h 2173874"/>
                <a:gd name="connsiteX5" fmla="*/ 0 w 1007876"/>
                <a:gd name="connsiteY5" fmla="*/ 2173874 h 2173874"/>
                <a:gd name="connsiteX0" fmla="*/ 0 w 1007876"/>
                <a:gd name="connsiteY0" fmla="*/ 2214514 h 2214514"/>
                <a:gd name="connsiteX1" fmla="*/ 423786 w 1007876"/>
                <a:gd name="connsiteY1" fmla="*/ 138694 h 2214514"/>
                <a:gd name="connsiteX2" fmla="*/ 504885 w 1007876"/>
                <a:gd name="connsiteY2" fmla="*/ 0 h 2214514"/>
                <a:gd name="connsiteX3" fmla="*/ 570761 w 1007876"/>
                <a:gd name="connsiteY3" fmla="*/ 132581 h 2214514"/>
                <a:gd name="connsiteX4" fmla="*/ 1007876 w 1007876"/>
                <a:gd name="connsiteY4" fmla="*/ 2213303 h 2214514"/>
                <a:gd name="connsiteX5" fmla="*/ 0 w 1007876"/>
                <a:gd name="connsiteY5" fmla="*/ 2214514 h 2214514"/>
                <a:gd name="connsiteX0" fmla="*/ 0 w 1007876"/>
                <a:gd name="connsiteY0" fmla="*/ 2214514 h 2214514"/>
                <a:gd name="connsiteX1" fmla="*/ 423786 w 1007876"/>
                <a:gd name="connsiteY1" fmla="*/ 138694 h 2214514"/>
                <a:gd name="connsiteX2" fmla="*/ 504885 w 1007876"/>
                <a:gd name="connsiteY2" fmla="*/ 0 h 2214514"/>
                <a:gd name="connsiteX3" fmla="*/ 570761 w 1007876"/>
                <a:gd name="connsiteY3" fmla="*/ 132581 h 2214514"/>
                <a:gd name="connsiteX4" fmla="*/ 1007876 w 1007876"/>
                <a:gd name="connsiteY4" fmla="*/ 2213303 h 2214514"/>
                <a:gd name="connsiteX5" fmla="*/ 0 w 1007876"/>
                <a:gd name="connsiteY5" fmla="*/ 2214514 h 2214514"/>
                <a:gd name="connsiteX0" fmla="*/ 0 w 1007876"/>
                <a:gd name="connsiteY0" fmla="*/ 2214514 h 2214514"/>
                <a:gd name="connsiteX1" fmla="*/ 423786 w 1007876"/>
                <a:gd name="connsiteY1" fmla="*/ 138694 h 2214514"/>
                <a:gd name="connsiteX2" fmla="*/ 504885 w 1007876"/>
                <a:gd name="connsiteY2" fmla="*/ 0 h 2214514"/>
                <a:gd name="connsiteX3" fmla="*/ 570761 w 1007876"/>
                <a:gd name="connsiteY3" fmla="*/ 132581 h 2214514"/>
                <a:gd name="connsiteX4" fmla="*/ 1007876 w 1007876"/>
                <a:gd name="connsiteY4" fmla="*/ 2213303 h 2214514"/>
                <a:gd name="connsiteX5" fmla="*/ 0 w 1007876"/>
                <a:gd name="connsiteY5" fmla="*/ 2214514 h 2214514"/>
                <a:gd name="connsiteX0" fmla="*/ 0 w 1007876"/>
                <a:gd name="connsiteY0" fmla="*/ 2214514 h 2214514"/>
                <a:gd name="connsiteX1" fmla="*/ 423786 w 1007876"/>
                <a:gd name="connsiteY1" fmla="*/ 138694 h 2214514"/>
                <a:gd name="connsiteX2" fmla="*/ 504885 w 1007876"/>
                <a:gd name="connsiteY2" fmla="*/ 0 h 2214514"/>
                <a:gd name="connsiteX3" fmla="*/ 570761 w 1007876"/>
                <a:gd name="connsiteY3" fmla="*/ 132581 h 2214514"/>
                <a:gd name="connsiteX4" fmla="*/ 1007876 w 1007876"/>
                <a:gd name="connsiteY4" fmla="*/ 2213303 h 2214514"/>
                <a:gd name="connsiteX5" fmla="*/ 0 w 1007876"/>
                <a:gd name="connsiteY5" fmla="*/ 2214514 h 2214514"/>
                <a:gd name="connsiteX0" fmla="*/ 0 w 1007876"/>
                <a:gd name="connsiteY0" fmla="*/ 2214514 h 2214514"/>
                <a:gd name="connsiteX1" fmla="*/ 423786 w 1007876"/>
                <a:gd name="connsiteY1" fmla="*/ 138694 h 2214514"/>
                <a:gd name="connsiteX2" fmla="*/ 504885 w 1007876"/>
                <a:gd name="connsiteY2" fmla="*/ 0 h 2214514"/>
                <a:gd name="connsiteX3" fmla="*/ 570761 w 1007876"/>
                <a:gd name="connsiteY3" fmla="*/ 132581 h 2214514"/>
                <a:gd name="connsiteX4" fmla="*/ 1007876 w 1007876"/>
                <a:gd name="connsiteY4" fmla="*/ 2213303 h 2214514"/>
                <a:gd name="connsiteX5" fmla="*/ 0 w 1007876"/>
                <a:gd name="connsiteY5" fmla="*/ 2214514 h 2214514"/>
                <a:gd name="connsiteX0" fmla="*/ 0 w 1007876"/>
                <a:gd name="connsiteY0" fmla="*/ 2214514 h 2214514"/>
                <a:gd name="connsiteX1" fmla="*/ 423786 w 1007876"/>
                <a:gd name="connsiteY1" fmla="*/ 138694 h 2214514"/>
                <a:gd name="connsiteX2" fmla="*/ 504885 w 1007876"/>
                <a:gd name="connsiteY2" fmla="*/ 0 h 2214514"/>
                <a:gd name="connsiteX3" fmla="*/ 570761 w 1007876"/>
                <a:gd name="connsiteY3" fmla="*/ 132581 h 2214514"/>
                <a:gd name="connsiteX4" fmla="*/ 1007876 w 1007876"/>
                <a:gd name="connsiteY4" fmla="*/ 2213303 h 2214514"/>
                <a:gd name="connsiteX5" fmla="*/ 0 w 1007876"/>
                <a:gd name="connsiteY5" fmla="*/ 2214514 h 2214514"/>
                <a:gd name="connsiteX0" fmla="*/ 0 w 1007876"/>
                <a:gd name="connsiteY0" fmla="*/ 2214514 h 2214514"/>
                <a:gd name="connsiteX1" fmla="*/ 423786 w 1007876"/>
                <a:gd name="connsiteY1" fmla="*/ 138694 h 2214514"/>
                <a:gd name="connsiteX2" fmla="*/ 504885 w 1007876"/>
                <a:gd name="connsiteY2" fmla="*/ 0 h 2214514"/>
                <a:gd name="connsiteX3" fmla="*/ 570761 w 1007876"/>
                <a:gd name="connsiteY3" fmla="*/ 132581 h 2214514"/>
                <a:gd name="connsiteX4" fmla="*/ 1007876 w 1007876"/>
                <a:gd name="connsiteY4" fmla="*/ 2213303 h 2214514"/>
                <a:gd name="connsiteX5" fmla="*/ 0 w 1007876"/>
                <a:gd name="connsiteY5" fmla="*/ 2214514 h 2214514"/>
                <a:gd name="connsiteX0" fmla="*/ 0 w 1007876"/>
                <a:gd name="connsiteY0" fmla="*/ 2214514 h 2214514"/>
                <a:gd name="connsiteX1" fmla="*/ 418706 w 1007876"/>
                <a:gd name="connsiteY1" fmla="*/ 118374 h 2214514"/>
                <a:gd name="connsiteX2" fmla="*/ 504885 w 1007876"/>
                <a:gd name="connsiteY2" fmla="*/ 0 h 2214514"/>
                <a:gd name="connsiteX3" fmla="*/ 570761 w 1007876"/>
                <a:gd name="connsiteY3" fmla="*/ 132581 h 2214514"/>
                <a:gd name="connsiteX4" fmla="*/ 1007876 w 1007876"/>
                <a:gd name="connsiteY4" fmla="*/ 2213303 h 2214514"/>
                <a:gd name="connsiteX5" fmla="*/ 0 w 1007876"/>
                <a:gd name="connsiteY5" fmla="*/ 2214514 h 2214514"/>
                <a:gd name="connsiteX0" fmla="*/ 0 w 1007876"/>
                <a:gd name="connsiteY0" fmla="*/ 2214514 h 2214514"/>
                <a:gd name="connsiteX1" fmla="*/ 423786 w 1007876"/>
                <a:gd name="connsiteY1" fmla="*/ 118374 h 2214514"/>
                <a:gd name="connsiteX2" fmla="*/ 504885 w 1007876"/>
                <a:gd name="connsiteY2" fmla="*/ 0 h 2214514"/>
                <a:gd name="connsiteX3" fmla="*/ 570761 w 1007876"/>
                <a:gd name="connsiteY3" fmla="*/ 132581 h 2214514"/>
                <a:gd name="connsiteX4" fmla="*/ 1007876 w 1007876"/>
                <a:gd name="connsiteY4" fmla="*/ 2213303 h 2214514"/>
                <a:gd name="connsiteX5" fmla="*/ 0 w 1007876"/>
                <a:gd name="connsiteY5" fmla="*/ 2214514 h 2214514"/>
                <a:gd name="connsiteX0" fmla="*/ 0 w 1007876"/>
                <a:gd name="connsiteY0" fmla="*/ 2214514 h 2214514"/>
                <a:gd name="connsiteX1" fmla="*/ 428866 w 1007876"/>
                <a:gd name="connsiteY1" fmla="*/ 123454 h 2214514"/>
                <a:gd name="connsiteX2" fmla="*/ 504885 w 1007876"/>
                <a:gd name="connsiteY2" fmla="*/ 0 h 2214514"/>
                <a:gd name="connsiteX3" fmla="*/ 570761 w 1007876"/>
                <a:gd name="connsiteY3" fmla="*/ 132581 h 2214514"/>
                <a:gd name="connsiteX4" fmla="*/ 1007876 w 1007876"/>
                <a:gd name="connsiteY4" fmla="*/ 2213303 h 2214514"/>
                <a:gd name="connsiteX5" fmla="*/ 0 w 1007876"/>
                <a:gd name="connsiteY5" fmla="*/ 2214514 h 2214514"/>
                <a:gd name="connsiteX0" fmla="*/ 0 w 1007876"/>
                <a:gd name="connsiteY0" fmla="*/ 2214514 h 2214514"/>
                <a:gd name="connsiteX1" fmla="*/ 418706 w 1007876"/>
                <a:gd name="connsiteY1" fmla="*/ 133614 h 2214514"/>
                <a:gd name="connsiteX2" fmla="*/ 504885 w 1007876"/>
                <a:gd name="connsiteY2" fmla="*/ 0 h 2214514"/>
                <a:gd name="connsiteX3" fmla="*/ 570761 w 1007876"/>
                <a:gd name="connsiteY3" fmla="*/ 132581 h 2214514"/>
                <a:gd name="connsiteX4" fmla="*/ 1007876 w 1007876"/>
                <a:gd name="connsiteY4" fmla="*/ 2213303 h 2214514"/>
                <a:gd name="connsiteX5" fmla="*/ 0 w 1007876"/>
                <a:gd name="connsiteY5" fmla="*/ 2214514 h 2214514"/>
                <a:gd name="connsiteX0" fmla="*/ 0 w 1007876"/>
                <a:gd name="connsiteY0" fmla="*/ 2244994 h 2244994"/>
                <a:gd name="connsiteX1" fmla="*/ 418706 w 1007876"/>
                <a:gd name="connsiteY1" fmla="*/ 164094 h 2244994"/>
                <a:gd name="connsiteX2" fmla="*/ 540445 w 1007876"/>
                <a:gd name="connsiteY2" fmla="*/ 0 h 2244994"/>
                <a:gd name="connsiteX3" fmla="*/ 570761 w 1007876"/>
                <a:gd name="connsiteY3" fmla="*/ 163061 h 2244994"/>
                <a:gd name="connsiteX4" fmla="*/ 1007876 w 1007876"/>
                <a:gd name="connsiteY4" fmla="*/ 2243783 h 2244994"/>
                <a:gd name="connsiteX5" fmla="*/ 0 w 1007876"/>
                <a:gd name="connsiteY5" fmla="*/ 2244994 h 2244994"/>
                <a:gd name="connsiteX0" fmla="*/ 0 w 1007876"/>
                <a:gd name="connsiteY0" fmla="*/ 2244994 h 2244994"/>
                <a:gd name="connsiteX1" fmla="*/ 418706 w 1007876"/>
                <a:gd name="connsiteY1" fmla="*/ 164094 h 2244994"/>
                <a:gd name="connsiteX2" fmla="*/ 540445 w 1007876"/>
                <a:gd name="connsiteY2" fmla="*/ 0 h 2244994"/>
                <a:gd name="connsiteX3" fmla="*/ 606321 w 1007876"/>
                <a:gd name="connsiteY3" fmla="*/ 142741 h 2244994"/>
                <a:gd name="connsiteX4" fmla="*/ 1007876 w 1007876"/>
                <a:gd name="connsiteY4" fmla="*/ 2243783 h 2244994"/>
                <a:gd name="connsiteX5" fmla="*/ 0 w 1007876"/>
                <a:gd name="connsiteY5" fmla="*/ 2244994 h 2244994"/>
                <a:gd name="connsiteX0" fmla="*/ 0 w 1007876"/>
                <a:gd name="connsiteY0" fmla="*/ 2244994 h 2244994"/>
                <a:gd name="connsiteX1" fmla="*/ 423786 w 1007876"/>
                <a:gd name="connsiteY1" fmla="*/ 133614 h 2244994"/>
                <a:gd name="connsiteX2" fmla="*/ 540445 w 1007876"/>
                <a:gd name="connsiteY2" fmla="*/ 0 h 2244994"/>
                <a:gd name="connsiteX3" fmla="*/ 606321 w 1007876"/>
                <a:gd name="connsiteY3" fmla="*/ 142741 h 2244994"/>
                <a:gd name="connsiteX4" fmla="*/ 1007876 w 1007876"/>
                <a:gd name="connsiteY4" fmla="*/ 2243783 h 2244994"/>
                <a:gd name="connsiteX5" fmla="*/ 0 w 1007876"/>
                <a:gd name="connsiteY5" fmla="*/ 2244994 h 2244994"/>
                <a:gd name="connsiteX0" fmla="*/ 0 w 1007876"/>
                <a:gd name="connsiteY0" fmla="*/ 2244994 h 2244994"/>
                <a:gd name="connsiteX1" fmla="*/ 428866 w 1007876"/>
                <a:gd name="connsiteY1" fmla="*/ 153934 h 2244994"/>
                <a:gd name="connsiteX2" fmla="*/ 540445 w 1007876"/>
                <a:gd name="connsiteY2" fmla="*/ 0 h 2244994"/>
                <a:gd name="connsiteX3" fmla="*/ 606321 w 1007876"/>
                <a:gd name="connsiteY3" fmla="*/ 142741 h 2244994"/>
                <a:gd name="connsiteX4" fmla="*/ 1007876 w 1007876"/>
                <a:gd name="connsiteY4" fmla="*/ 2243783 h 2244994"/>
                <a:gd name="connsiteX5" fmla="*/ 0 w 1007876"/>
                <a:gd name="connsiteY5" fmla="*/ 2244994 h 2244994"/>
                <a:gd name="connsiteX0" fmla="*/ 0 w 1007876"/>
                <a:gd name="connsiteY0" fmla="*/ 2244994 h 2244994"/>
                <a:gd name="connsiteX1" fmla="*/ 464426 w 1007876"/>
                <a:gd name="connsiteY1" fmla="*/ 169174 h 2244994"/>
                <a:gd name="connsiteX2" fmla="*/ 540445 w 1007876"/>
                <a:gd name="connsiteY2" fmla="*/ 0 h 2244994"/>
                <a:gd name="connsiteX3" fmla="*/ 606321 w 1007876"/>
                <a:gd name="connsiteY3" fmla="*/ 142741 h 2244994"/>
                <a:gd name="connsiteX4" fmla="*/ 1007876 w 1007876"/>
                <a:gd name="connsiteY4" fmla="*/ 2243783 h 2244994"/>
                <a:gd name="connsiteX5" fmla="*/ 0 w 1007876"/>
                <a:gd name="connsiteY5" fmla="*/ 2244994 h 2244994"/>
                <a:gd name="connsiteX0" fmla="*/ 0 w 1007876"/>
                <a:gd name="connsiteY0" fmla="*/ 2244994 h 2244994"/>
                <a:gd name="connsiteX1" fmla="*/ 449186 w 1007876"/>
                <a:gd name="connsiteY1" fmla="*/ 143774 h 2244994"/>
                <a:gd name="connsiteX2" fmla="*/ 540445 w 1007876"/>
                <a:gd name="connsiteY2" fmla="*/ 0 h 2244994"/>
                <a:gd name="connsiteX3" fmla="*/ 606321 w 1007876"/>
                <a:gd name="connsiteY3" fmla="*/ 142741 h 2244994"/>
                <a:gd name="connsiteX4" fmla="*/ 1007876 w 1007876"/>
                <a:gd name="connsiteY4" fmla="*/ 2243783 h 2244994"/>
                <a:gd name="connsiteX5" fmla="*/ 0 w 1007876"/>
                <a:gd name="connsiteY5" fmla="*/ 2244994 h 224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876" h="2244994">
                  <a:moveTo>
                    <a:pt x="0" y="2244994"/>
                  </a:moveTo>
                  <a:cubicBezTo>
                    <a:pt x="142955" y="1591542"/>
                    <a:pt x="306231" y="797226"/>
                    <a:pt x="449186" y="143774"/>
                  </a:cubicBezTo>
                  <a:cubicBezTo>
                    <a:pt x="474526" y="112783"/>
                    <a:pt x="469385" y="41151"/>
                    <a:pt x="540445" y="0"/>
                  </a:cubicBezTo>
                  <a:cubicBezTo>
                    <a:pt x="603589" y="56305"/>
                    <a:pt x="599057" y="101676"/>
                    <a:pt x="606321" y="142741"/>
                  </a:cubicBezTo>
                  <a:lnTo>
                    <a:pt x="1007876" y="2243783"/>
                  </a:lnTo>
                  <a:lnTo>
                    <a:pt x="0" y="2244994"/>
                  </a:lnTo>
                  <a:close/>
                </a:path>
              </a:pathLst>
            </a:cu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27F59997-01C9-1C4E-8C5D-CC05D0BD05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4173765" y="2012379"/>
            <a:ext cx="4652210" cy="3416969"/>
          </a:xfrm>
          <a:prstGeom prst="rect">
            <a:avLst/>
          </a:prstGeom>
          <a:ln>
            <a:solidFill>
              <a:srgbClr val="7030A0"/>
            </a:solidFill>
          </a:ln>
        </p:spPr>
      </p:pic>
      <p:sp>
        <p:nvSpPr>
          <p:cNvPr id="14" name="Rectangle 2"/>
          <p:cNvSpPr txBox="1">
            <a:spLocks noChangeArrowheads="1"/>
          </p:cNvSpPr>
          <p:nvPr/>
        </p:nvSpPr>
        <p:spPr bwMode="auto">
          <a:xfrm>
            <a:off x="248771" y="300385"/>
            <a:ext cx="8748713" cy="755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defTabSz="914400">
              <a:defRPr/>
            </a:pPr>
            <a:r>
              <a:rPr lang="en-US" sz="3600" dirty="0"/>
              <a:t>Oblique View (False Profile of </a:t>
            </a:r>
            <a:r>
              <a:rPr lang="en-US" sz="3600" dirty="0" err="1"/>
              <a:t>Lequesne</a:t>
            </a:r>
            <a:r>
              <a:rPr lang="en-US" sz="3600" dirty="0"/>
              <a:t>)</a:t>
            </a:r>
            <a:endParaRPr lang="en-US" sz="3600" dirty="0">
              <a:solidFill>
                <a:schemeClr val="tx2"/>
              </a:solidFill>
            </a:endParaRPr>
          </a:p>
        </p:txBody>
      </p:sp>
      <p:grpSp>
        <p:nvGrpSpPr>
          <p:cNvPr id="9" name="Group 8">
            <a:extLst>
              <a:ext uri="{FF2B5EF4-FFF2-40B4-BE49-F238E27FC236}">
                <a16:creationId xmlns:a16="http://schemas.microsoft.com/office/drawing/2014/main" id="{A71627B6-38F6-EA45-BA85-5DA515FD2066}"/>
              </a:ext>
            </a:extLst>
          </p:cNvPr>
          <p:cNvGrpSpPr/>
          <p:nvPr/>
        </p:nvGrpSpPr>
        <p:grpSpPr>
          <a:xfrm>
            <a:off x="882687" y="2012379"/>
            <a:ext cx="3059489" cy="3416969"/>
            <a:chOff x="882687" y="2012379"/>
            <a:chExt cx="3059489" cy="3416969"/>
          </a:xfrm>
        </p:grpSpPr>
        <p:pic>
          <p:nvPicPr>
            <p:cNvPr id="8" name="Picture 7">
              <a:extLst>
                <a:ext uri="{FF2B5EF4-FFF2-40B4-BE49-F238E27FC236}">
                  <a16:creationId xmlns:a16="http://schemas.microsoft.com/office/drawing/2014/main" id="{4A3A313B-2D5D-294F-8CF0-1D783650E4E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882687" y="2012379"/>
              <a:ext cx="3059489" cy="3416969"/>
            </a:xfrm>
            <a:prstGeom prst="rect">
              <a:avLst/>
            </a:prstGeom>
          </p:spPr>
        </p:pic>
        <p:sp>
          <p:nvSpPr>
            <p:cNvPr id="6" name="Rectangle 5">
              <a:extLst>
                <a:ext uri="{FF2B5EF4-FFF2-40B4-BE49-F238E27FC236}">
                  <a16:creationId xmlns:a16="http://schemas.microsoft.com/office/drawing/2014/main" id="{9559A54D-920A-8041-8EC7-C055D7552354}"/>
                </a:ext>
              </a:extLst>
            </p:cNvPr>
            <p:cNvSpPr/>
            <p:nvPr/>
          </p:nvSpPr>
          <p:spPr>
            <a:xfrm>
              <a:off x="3440381" y="5180190"/>
              <a:ext cx="160421" cy="201032"/>
            </a:xfrm>
            <a:prstGeom prst="rect">
              <a:avLst/>
            </a:prstGeom>
            <a:solidFill>
              <a:srgbClr val="A272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3" name="Straight Connector 22">
            <a:extLst>
              <a:ext uri="{FF2B5EF4-FFF2-40B4-BE49-F238E27FC236}">
                <a16:creationId xmlns:a16="http://schemas.microsoft.com/office/drawing/2014/main" id="{AD14DB32-7ECF-1B47-A6C5-76186A2C2CED}"/>
              </a:ext>
            </a:extLst>
          </p:cNvPr>
          <p:cNvCxnSpPr>
            <a:cxnSpLocks/>
          </p:cNvCxnSpPr>
          <p:nvPr/>
        </p:nvCxnSpPr>
        <p:spPr>
          <a:xfrm>
            <a:off x="2550358" y="4981651"/>
            <a:ext cx="769849" cy="363253"/>
          </a:xfrm>
          <a:prstGeom prst="line">
            <a:avLst/>
          </a:prstGeom>
          <a:ln w="28575">
            <a:solidFill>
              <a:srgbClr val="00B050"/>
            </a:solidFill>
            <a:prstDash val="dash"/>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65" name="TextBox 64">
            <a:extLst>
              <a:ext uri="{FF2B5EF4-FFF2-40B4-BE49-F238E27FC236}">
                <a16:creationId xmlns:a16="http://schemas.microsoft.com/office/drawing/2014/main" id="{C20B9458-E213-DF4F-8F34-F8E046AE7340}"/>
              </a:ext>
            </a:extLst>
          </p:cNvPr>
          <p:cNvSpPr txBox="1"/>
          <p:nvPr/>
        </p:nvSpPr>
        <p:spPr>
          <a:xfrm>
            <a:off x="2474838" y="2915302"/>
            <a:ext cx="771365" cy="307777"/>
          </a:xfrm>
          <a:prstGeom prst="rect">
            <a:avLst/>
          </a:prstGeom>
          <a:noFill/>
        </p:spPr>
        <p:txBody>
          <a:bodyPr wrap="none" rtlCol="0">
            <a:spAutoFit/>
          </a:bodyPr>
          <a:lstStyle/>
          <a:p>
            <a:r>
              <a:rPr lang="en-US" sz="1400" dirty="0">
                <a:solidFill>
                  <a:schemeClr val="bg1"/>
                </a:solidFill>
              </a:rPr>
              <a:t>Left hip</a:t>
            </a:r>
          </a:p>
        </p:txBody>
      </p:sp>
      <p:sp>
        <p:nvSpPr>
          <p:cNvPr id="66" name="Oval 65">
            <a:extLst>
              <a:ext uri="{FF2B5EF4-FFF2-40B4-BE49-F238E27FC236}">
                <a16:creationId xmlns:a16="http://schemas.microsoft.com/office/drawing/2014/main" id="{8EAFD42F-05C3-3A4B-835B-D705CA1C015F}"/>
              </a:ext>
            </a:extLst>
          </p:cNvPr>
          <p:cNvSpPr/>
          <p:nvPr/>
        </p:nvSpPr>
        <p:spPr>
          <a:xfrm>
            <a:off x="4248897" y="3035800"/>
            <a:ext cx="1295505" cy="1295505"/>
          </a:xfrm>
          <a:prstGeom prst="ellipse">
            <a:avLst/>
          </a:prstGeom>
          <a:noFill/>
          <a:ln w="38100">
            <a:solidFill>
              <a:srgbClr val="E9E71A"/>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8" name="Straight Connector 67">
            <a:extLst>
              <a:ext uri="{FF2B5EF4-FFF2-40B4-BE49-F238E27FC236}">
                <a16:creationId xmlns:a16="http://schemas.microsoft.com/office/drawing/2014/main" id="{0FA57CAA-E98F-CB4E-9E0D-F17EA0AB5660}"/>
              </a:ext>
            </a:extLst>
          </p:cNvPr>
          <p:cNvCxnSpPr>
            <a:cxnSpLocks/>
          </p:cNvCxnSpPr>
          <p:nvPr/>
        </p:nvCxnSpPr>
        <p:spPr>
          <a:xfrm>
            <a:off x="7760273" y="3161999"/>
            <a:ext cx="694665" cy="12640"/>
          </a:xfrm>
          <a:prstGeom prst="line">
            <a:avLst/>
          </a:prstGeom>
          <a:ln w="28575">
            <a:solidFill>
              <a:srgbClr val="00B050"/>
            </a:solidFill>
            <a:prstDash val="dash"/>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0" name="Curved Right Arrow 9">
            <a:extLst>
              <a:ext uri="{FF2B5EF4-FFF2-40B4-BE49-F238E27FC236}">
                <a16:creationId xmlns:a16="http://schemas.microsoft.com/office/drawing/2014/main" id="{91A1B6C6-A7F4-4347-A5C9-3AF0C1560E55}"/>
              </a:ext>
            </a:extLst>
          </p:cNvPr>
          <p:cNvSpPr/>
          <p:nvPr/>
        </p:nvSpPr>
        <p:spPr>
          <a:xfrm>
            <a:off x="1909012" y="3144822"/>
            <a:ext cx="319568" cy="274317"/>
          </a:xfrm>
          <a:prstGeom prst="curvedRightArrow">
            <a:avLst/>
          </a:prstGeom>
          <a:solidFill>
            <a:srgbClr val="32FF46"/>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0C5B4329-F1DB-E945-B839-DDAB9E1FAFD6}"/>
              </a:ext>
            </a:extLst>
          </p:cNvPr>
          <p:cNvSpPr txBox="1"/>
          <p:nvPr/>
        </p:nvSpPr>
        <p:spPr>
          <a:xfrm>
            <a:off x="1424978" y="3065501"/>
            <a:ext cx="526106" cy="369332"/>
          </a:xfrm>
          <a:prstGeom prst="rect">
            <a:avLst/>
          </a:prstGeom>
          <a:noFill/>
        </p:spPr>
        <p:txBody>
          <a:bodyPr wrap="none" rtlCol="0">
            <a:spAutoFit/>
          </a:bodyPr>
          <a:lstStyle/>
          <a:p>
            <a:r>
              <a:rPr lang="en-US" dirty="0">
                <a:solidFill>
                  <a:srgbClr val="32FF46"/>
                </a:solidFill>
              </a:rPr>
              <a:t>65º</a:t>
            </a:r>
            <a:endParaRPr lang="en-US" baseline="30000" dirty="0">
              <a:solidFill>
                <a:srgbClr val="32FF46"/>
              </a:solidFill>
            </a:endParaRPr>
          </a:p>
        </p:txBody>
      </p:sp>
      <p:grpSp>
        <p:nvGrpSpPr>
          <p:cNvPr id="7" name="Group 6">
            <a:extLst>
              <a:ext uri="{FF2B5EF4-FFF2-40B4-BE49-F238E27FC236}">
                <a16:creationId xmlns:a16="http://schemas.microsoft.com/office/drawing/2014/main" id="{CA364A2A-6ADE-A441-9B73-D59F4E5CA408}"/>
              </a:ext>
            </a:extLst>
          </p:cNvPr>
          <p:cNvGrpSpPr/>
          <p:nvPr/>
        </p:nvGrpSpPr>
        <p:grpSpPr>
          <a:xfrm>
            <a:off x="4504597" y="2008186"/>
            <a:ext cx="3990909" cy="3501772"/>
            <a:chOff x="4504597" y="2008186"/>
            <a:chExt cx="3990909" cy="3501772"/>
          </a:xfrm>
        </p:grpSpPr>
        <p:grpSp>
          <p:nvGrpSpPr>
            <p:cNvPr id="63" name="Group 62">
              <a:extLst>
                <a:ext uri="{FF2B5EF4-FFF2-40B4-BE49-F238E27FC236}">
                  <a16:creationId xmlns:a16="http://schemas.microsoft.com/office/drawing/2014/main" id="{354167C1-F293-AC4E-9C0E-DD8E1C08FA57}"/>
                </a:ext>
              </a:extLst>
            </p:cNvPr>
            <p:cNvGrpSpPr/>
            <p:nvPr/>
          </p:nvGrpSpPr>
          <p:grpSpPr>
            <a:xfrm>
              <a:off x="4504597" y="2008186"/>
              <a:ext cx="3990909" cy="3501772"/>
              <a:chOff x="4504597" y="2008186"/>
              <a:chExt cx="3990909" cy="3501772"/>
            </a:xfrm>
          </p:grpSpPr>
          <p:grpSp>
            <p:nvGrpSpPr>
              <p:cNvPr id="15" name="Group 14">
                <a:extLst>
                  <a:ext uri="{FF2B5EF4-FFF2-40B4-BE49-F238E27FC236}">
                    <a16:creationId xmlns:a16="http://schemas.microsoft.com/office/drawing/2014/main" id="{D9566D07-30D7-EE49-89D6-3D8B43E13CD9}"/>
                  </a:ext>
                </a:extLst>
              </p:cNvPr>
              <p:cNvGrpSpPr/>
              <p:nvPr/>
            </p:nvGrpSpPr>
            <p:grpSpPr>
              <a:xfrm>
                <a:off x="4504597" y="2008186"/>
                <a:ext cx="3990909" cy="3501772"/>
                <a:chOff x="4504597" y="2008186"/>
                <a:chExt cx="3990909" cy="3501772"/>
              </a:xfrm>
            </p:grpSpPr>
            <p:pic>
              <p:nvPicPr>
                <p:cNvPr id="3" name="Picture 2">
                  <a:extLst>
                    <a:ext uri="{FF2B5EF4-FFF2-40B4-BE49-F238E27FC236}">
                      <a16:creationId xmlns:a16="http://schemas.microsoft.com/office/drawing/2014/main" id="{5D953D18-3B9D-4346-BD6B-995DD60A591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04597" y="2008186"/>
                  <a:ext cx="3990909" cy="3501772"/>
                </a:xfrm>
                <a:prstGeom prst="rect">
                  <a:avLst/>
                </a:prstGeom>
              </p:spPr>
            </p:pic>
            <p:sp>
              <p:nvSpPr>
                <p:cNvPr id="13" name="Rectangle 12">
                  <a:extLst>
                    <a:ext uri="{FF2B5EF4-FFF2-40B4-BE49-F238E27FC236}">
                      <a16:creationId xmlns:a16="http://schemas.microsoft.com/office/drawing/2014/main" id="{5690ED7E-0F48-554A-BD71-1EC0679ABC6F}"/>
                    </a:ext>
                  </a:extLst>
                </p:cNvPr>
                <p:cNvSpPr/>
                <p:nvPr/>
              </p:nvSpPr>
              <p:spPr>
                <a:xfrm rot="2565233">
                  <a:off x="7015575" y="4716741"/>
                  <a:ext cx="492577" cy="6649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1" name="Straight Connector 10">
                <a:extLst>
                  <a:ext uri="{FF2B5EF4-FFF2-40B4-BE49-F238E27FC236}">
                    <a16:creationId xmlns:a16="http://schemas.microsoft.com/office/drawing/2014/main" id="{AC3143AB-AB77-9D42-A9EA-27914FA8A337}"/>
                  </a:ext>
                </a:extLst>
              </p:cNvPr>
              <p:cNvCxnSpPr>
                <a:cxnSpLocks/>
              </p:cNvCxnSpPr>
              <p:nvPr/>
            </p:nvCxnSpPr>
            <p:spPr>
              <a:xfrm>
                <a:off x="5219765" y="2133600"/>
                <a:ext cx="2727158" cy="0"/>
              </a:xfrm>
              <a:prstGeom prst="line">
                <a:avLst/>
              </a:prstGeom>
              <a:ln w="76200">
                <a:solidFill>
                  <a:srgbClr val="7030A0"/>
                </a:solidFill>
              </a:ln>
              <a:effectLst/>
            </p:spPr>
            <p:style>
              <a:lnRef idx="2">
                <a:schemeClr val="accent1"/>
              </a:lnRef>
              <a:fillRef idx="0">
                <a:schemeClr val="accent1"/>
              </a:fillRef>
              <a:effectRef idx="1">
                <a:schemeClr val="accent1"/>
              </a:effectRef>
              <a:fontRef idx="minor">
                <a:schemeClr val="tx1"/>
              </a:fontRef>
            </p:style>
          </p:cxnSp>
        </p:grpSp>
        <p:sp>
          <p:nvSpPr>
            <p:cNvPr id="4" name="Freeform 3">
              <a:extLst>
                <a:ext uri="{FF2B5EF4-FFF2-40B4-BE49-F238E27FC236}">
                  <a16:creationId xmlns:a16="http://schemas.microsoft.com/office/drawing/2014/main" id="{F58EA11F-7A91-424B-BA78-1CA7F185DB4E}"/>
                </a:ext>
              </a:extLst>
            </p:cNvPr>
            <p:cNvSpPr/>
            <p:nvPr/>
          </p:nvSpPr>
          <p:spPr>
            <a:xfrm>
              <a:off x="4649189" y="4132613"/>
              <a:ext cx="308759" cy="350322"/>
            </a:xfrm>
            <a:custGeom>
              <a:avLst/>
              <a:gdLst>
                <a:gd name="connsiteX0" fmla="*/ 0 w 308759"/>
                <a:gd name="connsiteY0" fmla="*/ 332509 h 350322"/>
                <a:gd name="connsiteX1" fmla="*/ 0 w 308759"/>
                <a:gd name="connsiteY1" fmla="*/ 0 h 350322"/>
                <a:gd name="connsiteX2" fmla="*/ 308759 w 308759"/>
                <a:gd name="connsiteY2" fmla="*/ 41564 h 350322"/>
                <a:gd name="connsiteX3" fmla="*/ 178130 w 308759"/>
                <a:gd name="connsiteY3" fmla="*/ 350322 h 350322"/>
                <a:gd name="connsiteX4" fmla="*/ 0 w 308759"/>
                <a:gd name="connsiteY4" fmla="*/ 332509 h 350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59" h="350322">
                  <a:moveTo>
                    <a:pt x="0" y="332509"/>
                  </a:moveTo>
                  <a:lnTo>
                    <a:pt x="0" y="0"/>
                  </a:lnTo>
                  <a:lnTo>
                    <a:pt x="308759" y="41564"/>
                  </a:lnTo>
                  <a:lnTo>
                    <a:pt x="178130" y="350322"/>
                  </a:lnTo>
                  <a:lnTo>
                    <a:pt x="0" y="332509"/>
                  </a:lnTo>
                  <a:close/>
                </a:path>
              </a:pathLst>
            </a:cu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8" name="Straight Connector 17">
            <a:extLst>
              <a:ext uri="{FF2B5EF4-FFF2-40B4-BE49-F238E27FC236}">
                <a16:creationId xmlns:a16="http://schemas.microsoft.com/office/drawing/2014/main" id="{1C8D41C4-9430-7640-BFAD-C006CB575630}"/>
              </a:ext>
            </a:extLst>
          </p:cNvPr>
          <p:cNvCxnSpPr>
            <a:cxnSpLocks/>
          </p:cNvCxnSpPr>
          <p:nvPr/>
        </p:nvCxnSpPr>
        <p:spPr>
          <a:xfrm flipV="1">
            <a:off x="7248655" y="2176464"/>
            <a:ext cx="0" cy="3046590"/>
          </a:xfrm>
          <a:prstGeom prst="line">
            <a:avLst/>
          </a:prstGeom>
          <a:ln w="28575">
            <a:solidFill>
              <a:srgbClr val="FF0000"/>
            </a:solidFill>
            <a:prstDash val="dash"/>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FF048A75-D814-A549-9742-AC1D81ADA8AB}"/>
              </a:ext>
            </a:extLst>
          </p:cNvPr>
          <p:cNvSpPr txBox="1"/>
          <p:nvPr/>
        </p:nvSpPr>
        <p:spPr>
          <a:xfrm>
            <a:off x="6543425" y="5247525"/>
            <a:ext cx="1377300" cy="369332"/>
          </a:xfrm>
          <a:prstGeom prst="rect">
            <a:avLst/>
          </a:prstGeom>
          <a:noFill/>
        </p:spPr>
        <p:txBody>
          <a:bodyPr wrap="none" rtlCol="0">
            <a:spAutoFit/>
          </a:bodyPr>
          <a:lstStyle/>
          <a:p>
            <a:r>
              <a:rPr lang="en-US" dirty="0"/>
              <a:t>X-ray beam</a:t>
            </a:r>
          </a:p>
        </p:txBody>
      </p:sp>
      <p:cxnSp>
        <p:nvCxnSpPr>
          <p:cNvPr id="59" name="Straight Connector 58">
            <a:extLst>
              <a:ext uri="{FF2B5EF4-FFF2-40B4-BE49-F238E27FC236}">
                <a16:creationId xmlns:a16="http://schemas.microsoft.com/office/drawing/2014/main" id="{EE55F0EF-130E-F74F-9BD0-0174B07A02AD}"/>
              </a:ext>
            </a:extLst>
          </p:cNvPr>
          <p:cNvCxnSpPr>
            <a:cxnSpLocks/>
          </p:cNvCxnSpPr>
          <p:nvPr/>
        </p:nvCxnSpPr>
        <p:spPr>
          <a:xfrm>
            <a:off x="6422598" y="2992125"/>
            <a:ext cx="1909007" cy="0"/>
          </a:xfrm>
          <a:prstGeom prst="line">
            <a:avLst/>
          </a:prstGeom>
          <a:ln w="28575">
            <a:solidFill>
              <a:srgbClr val="00B050"/>
            </a:solidFill>
            <a:prstDash val="dash"/>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7F310922-1B48-2D4B-939D-CC0A1E9ABDED}"/>
              </a:ext>
            </a:extLst>
          </p:cNvPr>
          <p:cNvSpPr txBox="1"/>
          <p:nvPr/>
        </p:nvSpPr>
        <p:spPr>
          <a:xfrm>
            <a:off x="6734292" y="2798987"/>
            <a:ext cx="1018227" cy="369332"/>
          </a:xfrm>
          <a:prstGeom prst="rect">
            <a:avLst/>
          </a:prstGeom>
          <a:noFill/>
        </p:spPr>
        <p:txBody>
          <a:bodyPr wrap="none" rtlCol="0">
            <a:spAutoFit/>
          </a:bodyPr>
          <a:lstStyle/>
          <a:p>
            <a:r>
              <a:rPr lang="en-US" dirty="0"/>
              <a:t>Left foot</a:t>
            </a:r>
          </a:p>
        </p:txBody>
      </p:sp>
      <p:sp>
        <p:nvSpPr>
          <p:cNvPr id="70" name="TextBox 69">
            <a:extLst>
              <a:ext uri="{FF2B5EF4-FFF2-40B4-BE49-F238E27FC236}">
                <a16:creationId xmlns:a16="http://schemas.microsoft.com/office/drawing/2014/main" id="{03F2A4F9-E5D0-D74A-84E7-BE76FA216449}"/>
              </a:ext>
            </a:extLst>
          </p:cNvPr>
          <p:cNvSpPr txBox="1"/>
          <p:nvPr/>
        </p:nvSpPr>
        <p:spPr>
          <a:xfrm>
            <a:off x="7109913" y="2493056"/>
            <a:ext cx="941283" cy="369332"/>
          </a:xfrm>
          <a:prstGeom prst="rect">
            <a:avLst/>
          </a:prstGeom>
          <a:noFill/>
        </p:spPr>
        <p:txBody>
          <a:bodyPr wrap="none" rtlCol="0">
            <a:spAutoFit/>
          </a:bodyPr>
          <a:lstStyle/>
          <a:p>
            <a:r>
              <a:rPr lang="en-US" dirty="0">
                <a:solidFill>
                  <a:schemeClr val="bg1"/>
                </a:solidFill>
              </a:rPr>
              <a:t>Left hip</a:t>
            </a:r>
          </a:p>
        </p:txBody>
      </p:sp>
    </p:spTree>
    <p:extLst>
      <p:ext uri="{BB962C8B-B14F-4D97-AF65-F5344CB8AC3E}">
        <p14:creationId xmlns:p14="http://schemas.microsoft.com/office/powerpoint/2010/main" val="27731859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up)">
                                      <p:cBhvr>
                                        <p:cTn id="9" dur="500"/>
                                        <p:tgtEl>
                                          <p:spTgt spid="1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wipe(left)">
                                      <p:cBhvr>
                                        <p:cTn id="13" dur="50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par>
                                <p:cTn id="23" presetID="22" presetClass="entr" presetSubtype="8"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par>
                                <p:cTn id="26" presetID="22" presetClass="entr" presetSubtype="8" fill="hold" nodeType="with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left)">
                                      <p:cBhvr>
                                        <p:cTn id="28" dur="500"/>
                                        <p:tgtEl>
                                          <p:spTgt spid="5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9"/>
                                        </p:tgtEl>
                                      </p:cBhvr>
                                    </p:animEffect>
                                    <p:set>
                                      <p:cBhvr>
                                        <p:cTn id="36" dur="1" fill="hold">
                                          <p:stCondLst>
                                            <p:cond delay="499"/>
                                          </p:stCondLst>
                                        </p:cTn>
                                        <p:tgtEl>
                                          <p:spTgt spid="59"/>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500"/>
                                        <p:tgtEl>
                                          <p:spTgt spid="67"/>
                                        </p:tgtEl>
                                      </p:cBhvr>
                                    </p:animEffect>
                                    <p:set>
                                      <p:cBhvr>
                                        <p:cTn id="39" dur="1" fill="hold">
                                          <p:stCondLst>
                                            <p:cond delay="499"/>
                                          </p:stCondLst>
                                        </p:cTn>
                                        <p:tgtEl>
                                          <p:spTgt spid="67"/>
                                        </p:tgtEl>
                                        <p:attrNameLst>
                                          <p:attrName>style.visibility</p:attrName>
                                        </p:attrNameLst>
                                      </p:cBhvr>
                                      <p:to>
                                        <p:strVal val="hidden"/>
                                      </p:to>
                                    </p:se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par>
                          <p:cTn id="44" fill="hold">
                            <p:stCondLst>
                              <p:cond delay="1000"/>
                            </p:stCondLst>
                            <p:childTnLst>
                              <p:par>
                                <p:cTn id="45" presetID="22" presetClass="entr" presetSubtype="8" fill="hold" nodeType="after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500"/>
                                        <p:tgtEl>
                                          <p:spTgt spid="68"/>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childTnLst>
                                </p:cTn>
                              </p:par>
                              <p:par>
                                <p:cTn id="52" presetID="22" presetClass="entr" presetSubtype="4" fill="hold"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7"/>
                                        </p:tgtEl>
                                      </p:cBhvr>
                                    </p:animEffect>
                                    <p:set>
                                      <p:cBhvr>
                                        <p:cTn id="59" dur="1" fill="hold">
                                          <p:stCondLst>
                                            <p:cond delay="499"/>
                                          </p:stCondLst>
                                        </p:cTn>
                                        <p:tgtEl>
                                          <p:spTgt spid="7"/>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68"/>
                                        </p:tgtEl>
                                      </p:cBhvr>
                                    </p:animEffect>
                                    <p:set>
                                      <p:cBhvr>
                                        <p:cTn id="65" dur="1" fill="hold">
                                          <p:stCondLst>
                                            <p:cond delay="499"/>
                                          </p:stCondLst>
                                        </p:cTn>
                                        <p:tgtEl>
                                          <p:spTgt spid="68"/>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8"/>
                                        </p:tgtEl>
                                      </p:cBhvr>
                                    </p:animEffect>
                                    <p:set>
                                      <p:cBhvr>
                                        <p:cTn id="68" dur="1" fill="hold">
                                          <p:stCondLst>
                                            <p:cond delay="499"/>
                                          </p:stCondLst>
                                        </p:cTn>
                                        <p:tgtEl>
                                          <p:spTgt spid="18"/>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ntr" presetSubtype="0" fill="hold" nodeType="with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70"/>
                                        </p:tgtEl>
                                        <p:attrNameLst>
                                          <p:attrName>style.visibility</p:attrName>
                                        </p:attrNameLst>
                                      </p:cBhvr>
                                      <p:to>
                                        <p:strVal val="visible"/>
                                      </p:to>
                                    </p:set>
                                    <p:animEffect transition="in" filter="wipe(left)">
                                      <p:cBhvr>
                                        <p:cTn id="78" dur="500"/>
                                        <p:tgtEl>
                                          <p:spTgt spid="70"/>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66"/>
                                        </p:tgtEl>
                                        <p:attrNameLst>
                                          <p:attrName>style.visibility</p:attrName>
                                        </p:attrNameLst>
                                      </p:cBhvr>
                                      <p:to>
                                        <p:strVal val="visible"/>
                                      </p:to>
                                    </p:set>
                                    <p:animEffect transition="in" filter="fade">
                                      <p:cBhvr>
                                        <p:cTn id="83" dur="500"/>
                                        <p:tgtEl>
                                          <p:spTgt spid="66"/>
                                        </p:tgtEl>
                                      </p:cBhvr>
                                    </p:animEffect>
                                  </p:childTnLst>
                                </p:cTn>
                              </p:par>
                            </p:childTnLst>
                          </p:cTn>
                        </p:par>
                        <p:par>
                          <p:cTn id="84" fill="hold">
                            <p:stCondLst>
                              <p:cond delay="500"/>
                            </p:stCondLst>
                            <p:childTnLst>
                              <p:par>
                                <p:cTn id="85" presetID="0" presetClass="path" presetSubtype="0" accel="50000" decel="50000" fill="hold" grpId="1" nodeType="afterEffect">
                                  <p:stCondLst>
                                    <p:cond delay="0"/>
                                  </p:stCondLst>
                                  <p:childTnLst>
                                    <p:animMotion origin="layout" path="M 3.33333E-6 2.96296E-6 L 0.15468 2.96296E-6 " pathEditMode="relative" rAng="0" ptsTypes="AA">
                                      <p:cBhvr>
                                        <p:cTn id="86" dur="2000" fill="hold"/>
                                        <p:tgtEl>
                                          <p:spTgt spid="66"/>
                                        </p:tgtEl>
                                        <p:attrNameLst>
                                          <p:attrName>ppt_x</p:attrName>
                                          <p:attrName>ppt_y</p:attrName>
                                        </p:attrNameLst>
                                      </p:cBhvr>
                                      <p:rCtr x="772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animBg="1"/>
      <p:bldP spid="66" grpId="1" animBg="1"/>
      <p:bldP spid="10" grpId="0" animBg="1"/>
      <p:bldP spid="12" grpId="0"/>
      <p:bldP spid="21" grpId="0"/>
      <p:bldP spid="21" grpId="1"/>
      <p:bldP spid="67" grpId="0"/>
      <p:bldP spid="67" grpId="1"/>
      <p:bldP spid="70"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0213" y="2086860"/>
            <a:ext cx="2054225" cy="2898775"/>
          </a:xfrm>
          <a:prstGeom prst="rect">
            <a:avLst/>
          </a:prstGeom>
          <a:noFill/>
          <a:ln w="9525">
            <a:noFill/>
            <a:miter lim="800000"/>
            <a:headEnd/>
            <a:tailEnd/>
          </a:ln>
        </p:spPr>
      </p:pic>
      <p:graphicFrame>
        <p:nvGraphicFramePr>
          <p:cNvPr id="5" name="Table 4"/>
          <p:cNvGraphicFramePr>
            <a:graphicFrameLocks noGrp="1"/>
          </p:cNvGraphicFramePr>
          <p:nvPr>
            <p:extLst/>
          </p:nvPr>
        </p:nvGraphicFramePr>
        <p:xfrm>
          <a:off x="2747433" y="2316514"/>
          <a:ext cx="5560483" cy="2516720"/>
        </p:xfrm>
        <a:graphic>
          <a:graphicData uri="http://schemas.openxmlformats.org/drawingml/2006/table">
            <a:tbl>
              <a:tblPr/>
              <a:tblGrid>
                <a:gridCol w="2946400">
                  <a:extLst>
                    <a:ext uri="{9D8B030D-6E8A-4147-A177-3AD203B41FA5}">
                      <a16:colId xmlns:a16="http://schemas.microsoft.com/office/drawing/2014/main" val="20000"/>
                    </a:ext>
                  </a:extLst>
                </a:gridCol>
                <a:gridCol w="2614083">
                  <a:extLst>
                    <a:ext uri="{9D8B030D-6E8A-4147-A177-3AD203B41FA5}">
                      <a16:colId xmlns:a16="http://schemas.microsoft.com/office/drawing/2014/main" val="20001"/>
                    </a:ext>
                  </a:extLst>
                </a:gridCol>
              </a:tblGrid>
              <a:tr h="314590">
                <a:tc>
                  <a:txBody>
                    <a:bodyPr/>
                    <a:lstStyle/>
                    <a:p>
                      <a:pPr algn="l" fontAlgn="ctr"/>
                      <a:r>
                        <a:rPr lang="en-US" sz="1600" b="0" i="0" u="none" strike="noStrike" dirty="0">
                          <a:solidFill>
                            <a:srgbClr val="000000"/>
                          </a:solidFill>
                          <a:effectLst/>
                          <a:latin typeface="Arial"/>
                        </a:rPr>
                        <a:t>Imaging System</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600" b="0" i="0" u="none" strike="noStrike" dirty="0">
                          <a:solidFill>
                            <a:srgbClr val="000000"/>
                          </a:solidFill>
                          <a:effectLst/>
                          <a:latin typeface="Arial"/>
                        </a:rPr>
                        <a:t>Bucky</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14590">
                <a:tc>
                  <a:txBody>
                    <a:bodyPr/>
                    <a:lstStyle/>
                    <a:p>
                      <a:pPr algn="l" fontAlgn="ctr"/>
                      <a:r>
                        <a:rPr lang="en-US" sz="1600" b="0" i="0" u="none" strike="noStrike" dirty="0">
                          <a:solidFill>
                            <a:srgbClr val="000000"/>
                          </a:solidFill>
                          <a:effectLst/>
                          <a:latin typeface="Arial"/>
                        </a:rPr>
                        <a:t>Focus-Film Distance (FFD)</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600" b="0" i="0" u="none" strike="noStrike" dirty="0">
                          <a:solidFill>
                            <a:srgbClr val="000000"/>
                          </a:solidFill>
                          <a:effectLst/>
                          <a:latin typeface="Arial"/>
                        </a:rPr>
                        <a:t>72 in. or 50 in.</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14590">
                <a:tc>
                  <a:txBody>
                    <a:bodyPr/>
                    <a:lstStyle/>
                    <a:p>
                      <a:pPr algn="l" fontAlgn="ctr"/>
                      <a:r>
                        <a:rPr lang="en-US" sz="1600" b="0" i="0" u="none" strike="noStrike">
                          <a:solidFill>
                            <a:srgbClr val="000000"/>
                          </a:solidFill>
                          <a:effectLst/>
                          <a:latin typeface="Arial"/>
                        </a:rPr>
                        <a:t>Film Size</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600" b="0" i="0" u="none" strike="noStrike" dirty="0">
                          <a:solidFill>
                            <a:srgbClr val="000000"/>
                          </a:solidFill>
                          <a:effectLst/>
                          <a:latin typeface="Arial"/>
                        </a:rPr>
                        <a:t>14 in. X 17 in.</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14590">
                <a:tc>
                  <a:txBody>
                    <a:bodyPr/>
                    <a:lstStyle/>
                    <a:p>
                      <a:pPr algn="l" fontAlgn="ctr"/>
                      <a:r>
                        <a:rPr lang="en-US" sz="1600" b="0" i="0" u="none" strike="noStrike">
                          <a:solidFill>
                            <a:srgbClr val="000000"/>
                          </a:solidFill>
                          <a:effectLst/>
                          <a:latin typeface="Arial"/>
                        </a:rPr>
                        <a:t>mA</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600" b="0" i="1" u="none" strike="noStrike" dirty="0">
                          <a:solidFill>
                            <a:srgbClr val="000000"/>
                          </a:solidFill>
                          <a:effectLst/>
                          <a:latin typeface="Arial"/>
                        </a:rPr>
                        <a:t>Depends on system</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14590">
                <a:tc>
                  <a:txBody>
                    <a:bodyPr/>
                    <a:lstStyle/>
                    <a:p>
                      <a:pPr algn="l" fontAlgn="ctr"/>
                      <a:r>
                        <a:rPr lang="en-US" sz="1600" b="0" i="0" u="none" strike="noStrike">
                          <a:solidFill>
                            <a:srgbClr val="000000"/>
                          </a:solidFill>
                          <a:effectLst/>
                          <a:latin typeface="Arial"/>
                        </a:rPr>
                        <a:t>KVp</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Arial"/>
                        </a:rPr>
                        <a:t>65 – 72 kVp</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14590">
                <a:tc>
                  <a:txBody>
                    <a:bodyPr/>
                    <a:lstStyle/>
                    <a:p>
                      <a:pPr algn="l" fontAlgn="ctr"/>
                      <a:r>
                        <a:rPr lang="en-US" sz="1600" b="0" i="0" u="none" strike="noStrike">
                          <a:solidFill>
                            <a:srgbClr val="000000"/>
                          </a:solidFill>
                          <a:effectLst/>
                          <a:latin typeface="Arial"/>
                        </a:rPr>
                        <a:t>Focal Spot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Arial"/>
                        </a:rPr>
                        <a:t>Small</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14590">
                <a:tc>
                  <a:txBody>
                    <a:bodyPr/>
                    <a:lstStyle/>
                    <a:p>
                      <a:pPr algn="l" fontAlgn="ctr"/>
                      <a:r>
                        <a:rPr lang="en-US" sz="1600" b="0" i="0" u="none" strike="noStrike">
                          <a:solidFill>
                            <a:srgbClr val="000000"/>
                          </a:solidFill>
                          <a:effectLst/>
                          <a:latin typeface="Arial"/>
                        </a:rPr>
                        <a:t>Annotation</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Arial"/>
                        </a:rPr>
                        <a:t>Right/Left markers</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14590">
                <a:tc>
                  <a:txBody>
                    <a:bodyPr/>
                    <a:lstStyle/>
                    <a:p>
                      <a:pPr algn="l" fontAlgn="ctr"/>
                      <a:r>
                        <a:rPr lang="en-US" sz="1600" b="0" i="0" u="none" strike="noStrike">
                          <a:solidFill>
                            <a:srgbClr val="000000"/>
                          </a:solidFill>
                          <a:effectLst/>
                          <a:latin typeface="Arial"/>
                        </a:rPr>
                        <a:t>Tube angulation</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600" b="0" i="0" u="none" strike="noStrike" dirty="0">
                          <a:solidFill>
                            <a:srgbClr val="000000"/>
                          </a:solidFill>
                          <a:effectLst/>
                          <a:latin typeface="Arial"/>
                        </a:rPr>
                        <a:t>0° perpendicular</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6" name="TextBox 5"/>
          <p:cNvSpPr txBox="1"/>
          <p:nvPr/>
        </p:nvSpPr>
        <p:spPr>
          <a:xfrm>
            <a:off x="457200" y="5267152"/>
            <a:ext cx="8041217" cy="400110"/>
          </a:xfrm>
          <a:prstGeom prst="rect">
            <a:avLst/>
          </a:prstGeom>
          <a:noFill/>
        </p:spPr>
        <p:txBody>
          <a:bodyPr wrap="square" rtlCol="0">
            <a:spAutoFit/>
          </a:bodyPr>
          <a:lstStyle/>
          <a:p>
            <a:pPr lvl="0" algn="ctr"/>
            <a:r>
              <a:rPr lang="en-US" sz="2000" i="1" dirty="0"/>
              <a:t>Use Same System/Parameters for All Visits!</a:t>
            </a:r>
          </a:p>
        </p:txBody>
      </p:sp>
      <p:sp>
        <p:nvSpPr>
          <p:cNvPr id="8" name="Rectangle 2"/>
          <p:cNvSpPr txBox="1">
            <a:spLocks noChangeArrowheads="1"/>
          </p:cNvSpPr>
          <p:nvPr/>
        </p:nvSpPr>
        <p:spPr bwMode="auto">
          <a:xfrm>
            <a:off x="533400" y="0"/>
            <a:ext cx="8748713" cy="755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defTabSz="914400">
              <a:defRPr/>
            </a:pPr>
            <a:r>
              <a:rPr lang="en-US" sz="3200" dirty="0">
                <a:solidFill>
                  <a:schemeClr val="tx2"/>
                </a:solidFill>
              </a:rPr>
              <a:t>General Parameters</a:t>
            </a:r>
          </a:p>
        </p:txBody>
      </p:sp>
    </p:spTree>
    <p:extLst>
      <p:ext uri="{BB962C8B-B14F-4D97-AF65-F5344CB8AC3E}">
        <p14:creationId xmlns:p14="http://schemas.microsoft.com/office/powerpoint/2010/main" val="126990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2"/>
          <p:cNvSpPr txBox="1">
            <a:spLocks noChangeArrowheads="1"/>
          </p:cNvSpPr>
          <p:nvPr/>
        </p:nvSpPr>
        <p:spPr bwMode="auto">
          <a:xfrm>
            <a:off x="457200" y="1873510"/>
            <a:ext cx="8131967" cy="42506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65125" marR="0" lvl="0" indent="-255588" algn="l" defTabSz="914400" rtl="0" eaLnBrk="1" fontAlgn="base" latinLnBrk="0" hangingPunct="1">
              <a:lnSpc>
                <a:spcPct val="120000"/>
              </a:lnSpc>
              <a:spcBef>
                <a:spcPct val="0"/>
              </a:spcBef>
              <a:spcAft>
                <a:spcPts val="600"/>
              </a:spcAft>
              <a:buClr>
                <a:srgbClr val="304364"/>
              </a:buClr>
              <a:buSzTx/>
              <a:buFont typeface="Georgia" charset="0"/>
              <a:buChar char="•"/>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ＭＳ Ｐゴシック" pitchFamily="34" charset="-128"/>
                <a:cs typeface="Arial" panose="020B0604020202020204" pitchFamily="34" charset="0"/>
              </a:rPr>
              <a:t>Full anatomical coverage of target hip</a:t>
            </a:r>
          </a:p>
          <a:p>
            <a:pPr marL="365125" marR="0" lvl="0" indent="-255588" algn="l" defTabSz="914400" rtl="0" eaLnBrk="1" fontAlgn="base" latinLnBrk="0" hangingPunct="1">
              <a:lnSpc>
                <a:spcPct val="120000"/>
              </a:lnSpc>
              <a:spcBef>
                <a:spcPct val="0"/>
              </a:spcBef>
              <a:spcAft>
                <a:spcPts val="600"/>
              </a:spcAft>
              <a:buClr>
                <a:srgbClr val="304364"/>
              </a:buClr>
              <a:buSzTx/>
              <a:buFont typeface="Georgia" charset="0"/>
              <a:buChar char="•"/>
              <a:tabLst/>
              <a:defRPr/>
            </a:pPr>
            <a:r>
              <a:rPr lang="en-US" sz="2400" dirty="0">
                <a:latin typeface="Arial" panose="020B0604020202020204" pitchFamily="34" charset="0"/>
                <a:ea typeface="ＭＳ Ｐゴシック" pitchFamily="34" charset="-128"/>
                <a:cs typeface="Arial" panose="020B0604020202020204" pitchFamily="34" charset="0"/>
              </a:rPr>
              <a:t>Sharp cortical and </a:t>
            </a:r>
            <a:r>
              <a:rPr lang="en-US" sz="2400" dirty="0" err="1">
                <a:latin typeface="Arial" panose="020B0604020202020204" pitchFamily="34" charset="0"/>
                <a:ea typeface="ＭＳ Ｐゴシック" pitchFamily="34" charset="-128"/>
                <a:cs typeface="Arial" panose="020B0604020202020204" pitchFamily="34" charset="0"/>
              </a:rPr>
              <a:t>trabecular</a:t>
            </a:r>
            <a:r>
              <a:rPr lang="en-US" sz="2400" dirty="0">
                <a:latin typeface="Arial" panose="020B0604020202020204" pitchFamily="34" charset="0"/>
                <a:ea typeface="ＭＳ Ｐゴシック" pitchFamily="34" charset="-128"/>
                <a:cs typeface="Arial" panose="020B0604020202020204" pitchFamily="34" charset="0"/>
              </a:rPr>
              <a:t> lines</a:t>
            </a:r>
          </a:p>
          <a:p>
            <a:pPr marL="365125" marR="0" lvl="0" indent="-255588" algn="l" defTabSz="914400" rtl="0" eaLnBrk="1" fontAlgn="base" latinLnBrk="0" hangingPunct="1">
              <a:lnSpc>
                <a:spcPct val="120000"/>
              </a:lnSpc>
              <a:spcBef>
                <a:spcPct val="0"/>
              </a:spcBef>
              <a:spcAft>
                <a:spcPts val="600"/>
              </a:spcAft>
              <a:buClr>
                <a:srgbClr val="304364"/>
              </a:buClr>
              <a:buSzTx/>
              <a:buFont typeface="Georgia" charset="0"/>
              <a:buChar char="•"/>
              <a:tabLst/>
              <a:defRPr/>
            </a:pPr>
            <a:r>
              <a:rPr lang="en-US" sz="2400" dirty="0">
                <a:latin typeface="Arial" panose="020B0604020202020204" pitchFamily="34" charset="0"/>
                <a:ea typeface="ＭＳ Ｐゴシック" pitchFamily="34" charset="-128"/>
                <a:cs typeface="Arial" panose="020B0604020202020204" pitchFamily="34" charset="0"/>
              </a:rPr>
              <a:t>Good exposure, no artifacts</a:t>
            </a:r>
          </a:p>
          <a:p>
            <a:pPr marL="365125" marR="0" lvl="0" indent="-255588" algn="l" defTabSz="914400" rtl="0" eaLnBrk="1" fontAlgn="base" latinLnBrk="0" hangingPunct="1">
              <a:lnSpc>
                <a:spcPct val="120000"/>
              </a:lnSpc>
              <a:spcBef>
                <a:spcPct val="0"/>
              </a:spcBef>
              <a:spcAft>
                <a:spcPts val="600"/>
              </a:spcAft>
              <a:buClr>
                <a:srgbClr val="304364"/>
              </a:buClr>
              <a:buSzTx/>
              <a:buFont typeface="Georgia" charset="0"/>
              <a:buChar char="•"/>
              <a:tabLst/>
              <a:defRPr/>
            </a:pPr>
            <a:r>
              <a:rPr lang="en-US" sz="2400" dirty="0">
                <a:latin typeface="Arial" panose="020B0604020202020204" pitchFamily="34" charset="0"/>
                <a:ea typeface="ＭＳ Ｐゴシック" pitchFamily="34" charset="-128"/>
                <a:cs typeface="Arial" panose="020B0604020202020204" pitchFamily="34" charset="0"/>
              </a:rPr>
              <a:t>R</a:t>
            </a:r>
            <a:r>
              <a:rPr kumimoji="0" lang="en-US" sz="2400" b="0" i="0" u="none" strike="noStrike" kern="1200" cap="none" spc="0" normalizeH="0" baseline="0" noProof="0" dirty="0" err="1">
                <a:ln>
                  <a:noFill/>
                </a:ln>
                <a:solidFill>
                  <a:schemeClr val="tx1"/>
                </a:solidFill>
                <a:effectLst/>
                <a:uLnTx/>
                <a:uFillTx/>
                <a:latin typeface="Arial" panose="020B0604020202020204" pitchFamily="34" charset="0"/>
                <a:ea typeface="ＭＳ Ｐゴシック" pitchFamily="34" charset="-128"/>
                <a:cs typeface="Arial" panose="020B0604020202020204" pitchFamily="34" charset="0"/>
              </a:rPr>
              <a:t>eproducible</a:t>
            </a:r>
            <a:r>
              <a:rPr kumimoji="0" lang="en-US" sz="2400" b="0" i="0" u="none" strike="noStrike" kern="1200" cap="none" spc="0" normalizeH="0" noProof="0" dirty="0">
                <a:ln>
                  <a:noFill/>
                </a:ln>
                <a:solidFill>
                  <a:schemeClr val="tx1"/>
                </a:solidFill>
                <a:effectLst/>
                <a:uLnTx/>
                <a:uFillTx/>
                <a:latin typeface="Arial" panose="020B0604020202020204" pitchFamily="34" charset="0"/>
                <a:ea typeface="ＭＳ Ｐゴシック" pitchFamily="34" charset="-128"/>
                <a:cs typeface="Arial" panose="020B0604020202020204" pitchFamily="34" charset="0"/>
              </a:rPr>
              <a:t> projection of joint space on FU</a:t>
            </a: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43" name="Rectangle 2"/>
          <p:cNvSpPr txBox="1">
            <a:spLocks noChangeArrowheads="1"/>
          </p:cNvSpPr>
          <p:nvPr/>
        </p:nvSpPr>
        <p:spPr bwMode="auto">
          <a:xfrm>
            <a:off x="533400" y="39232"/>
            <a:ext cx="8443913" cy="755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defTabSz="914400">
              <a:defRPr/>
            </a:pPr>
            <a:r>
              <a:rPr lang="en-US" sz="3200" dirty="0">
                <a:solidFill>
                  <a:schemeClr val="tx2"/>
                </a:solidFill>
              </a:rPr>
              <a:t>Key Image Quality Criteria</a:t>
            </a:r>
          </a:p>
        </p:txBody>
      </p:sp>
    </p:spTree>
    <p:extLst>
      <p:ext uri="{BB962C8B-B14F-4D97-AF65-F5344CB8AC3E}">
        <p14:creationId xmlns:p14="http://schemas.microsoft.com/office/powerpoint/2010/main" val="426338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txEl>
                                              <p:pRg st="3" end="3"/>
                                            </p:txEl>
                                          </p:spTgt>
                                        </p:tgtEl>
                                        <p:attrNameLst>
                                          <p:attrName>style.visibility</p:attrName>
                                        </p:attrNameLst>
                                      </p:cBhvr>
                                      <p:to>
                                        <p:strVal val="visible"/>
                                      </p:to>
                                    </p:set>
                                    <p:animEffect transition="in" filter="wipe(left)">
                                      <p:cBhvr>
                                        <p:cTn id="7" dur="500"/>
                                        <p:tgtEl>
                                          <p:spTgt spid="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STICKYSTYLE" val="subtitl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lexion Slides">
  <a:themeElements>
    <a:clrScheme name="Flexion 1 2015">
      <a:dk1>
        <a:sysClr val="windowText" lastClr="000000"/>
      </a:dk1>
      <a:lt1>
        <a:sysClr val="window" lastClr="FFFFFF"/>
      </a:lt1>
      <a:dk2>
        <a:srgbClr val="373938"/>
      </a:dk2>
      <a:lt2>
        <a:srgbClr val="DADADC"/>
      </a:lt2>
      <a:accent1>
        <a:srgbClr val="81B73B"/>
      </a:accent1>
      <a:accent2>
        <a:srgbClr val="77787C"/>
      </a:accent2>
      <a:accent3>
        <a:srgbClr val="B0B1B4"/>
      </a:accent3>
      <a:accent4>
        <a:srgbClr val="505452"/>
      </a:accent4>
      <a:accent5>
        <a:srgbClr val="315A1C"/>
      </a:accent5>
      <a:accent6>
        <a:srgbClr val="F8183D"/>
      </a:accent6>
      <a:hlink>
        <a:srgbClr val="6EA732"/>
      </a:hlink>
      <a:folHlink>
        <a:srgbClr val="B0B1B4"/>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Arial" pitchFamily="34" charset="0"/>
            <a:ea typeface="MS PGothic" pitchFamily="34" charset="-128"/>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nchor="ctr">
        <a:spAutoFit/>
      </a:bodyPr>
      <a:lstStyle>
        <a:defPPr>
          <a:defRPr dirty="0" err="1" smtClean="0"/>
        </a:defPPr>
      </a:lstStyle>
    </a:txDef>
  </a:objectDefaults>
  <a:extraClrSchemeLst/>
  <a:extLst>
    <a:ext uri="{05A4C25C-085E-4340-85A3-A5531E510DB2}">
      <thm15:themeFamily xmlns:thm15="http://schemas.microsoft.com/office/thememl/2012/main" name="FLEXION_PPT_Template_4-3_2016_RCS_v7" id="{B6F8B545-5359-4AFA-BBBA-85046872EA37}" vid="{A22F25E5-B34D-41D9-83C2-8449F016AA44}"/>
    </a:ext>
  </a:extLst>
</a:theme>
</file>

<file path=ppt/theme/theme2.xml><?xml version="1.0" encoding="utf-8"?>
<a:theme xmlns:a="http://schemas.openxmlformats.org/drawingml/2006/main" name="1_Default Theme">
  <a:themeElements>
    <a:clrScheme name="Custom 1">
      <a:dk1>
        <a:srgbClr val="797979"/>
      </a:dk1>
      <a:lt1>
        <a:srgbClr val="FFFFFF"/>
      </a:lt1>
      <a:dk2>
        <a:srgbClr val="797979"/>
      </a:dk2>
      <a:lt2>
        <a:srgbClr val="B2B2B2"/>
      </a:lt2>
      <a:accent1>
        <a:srgbClr val="BBE0E3"/>
      </a:accent1>
      <a:accent2>
        <a:srgbClr val="333399"/>
      </a:accent2>
      <a:accent3>
        <a:srgbClr val="FFFFFF"/>
      </a:accent3>
      <a:accent4>
        <a:srgbClr val="666666"/>
      </a:accent4>
      <a:accent5>
        <a:srgbClr val="DAEDEF"/>
      </a:accent5>
      <a:accent6>
        <a:srgbClr val="2D2D8A"/>
      </a:accent6>
      <a:hlink>
        <a:srgbClr val="009999"/>
      </a:hlink>
      <a:folHlink>
        <a:srgbClr val="00B050"/>
      </a:folHlink>
    </a:clrScheme>
    <a:fontScheme name="Blank Presentation">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MS PGothic"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4D4D4D"/>
        </a:dk1>
        <a:lt1>
          <a:srgbClr val="FFFFFF"/>
        </a:lt1>
        <a:dk2>
          <a:srgbClr val="000000"/>
        </a:dk2>
        <a:lt2>
          <a:srgbClr val="808080"/>
        </a:lt2>
        <a:accent1>
          <a:srgbClr val="BBE0E3"/>
        </a:accent1>
        <a:accent2>
          <a:srgbClr val="333399"/>
        </a:accent2>
        <a:accent3>
          <a:srgbClr val="FFFFFF"/>
        </a:accent3>
        <a:accent4>
          <a:srgbClr val="404040"/>
        </a:accent4>
        <a:accent5>
          <a:srgbClr val="DAEDEF"/>
        </a:accent5>
        <a:accent6>
          <a:srgbClr val="2D2D8A"/>
        </a:accent6>
        <a:hlink>
          <a:srgbClr val="009999"/>
        </a:hlink>
        <a:folHlink>
          <a:srgbClr val="81B73B"/>
        </a:folHlink>
      </a:clrScheme>
      <a:clrMap bg1="lt1" tx1="dk1" bg2="lt2" tx2="dk2" accent1="accent1" accent2="accent2" accent3="accent3" accent4="accent4" accent5="accent5" accent6="accent6" hlink="hlink" folHlink="folHlink"/>
    </a:extraClrScheme>
    <a:extraClrScheme>
      <a:clrScheme name="Blank Presentation 14">
        <a:dk1>
          <a:srgbClr val="797979"/>
        </a:dk1>
        <a:lt1>
          <a:srgbClr val="FFFFFF"/>
        </a:lt1>
        <a:dk2>
          <a:srgbClr val="797979"/>
        </a:dk2>
        <a:lt2>
          <a:srgbClr val="808080"/>
        </a:lt2>
        <a:accent1>
          <a:srgbClr val="BBE0E3"/>
        </a:accent1>
        <a:accent2>
          <a:srgbClr val="333399"/>
        </a:accent2>
        <a:accent3>
          <a:srgbClr val="FFFFFF"/>
        </a:accent3>
        <a:accent4>
          <a:srgbClr val="666666"/>
        </a:accent4>
        <a:accent5>
          <a:srgbClr val="DAEDEF"/>
        </a:accent5>
        <a:accent6>
          <a:srgbClr val="2D2D8A"/>
        </a:accent6>
        <a:hlink>
          <a:srgbClr val="009999"/>
        </a:hlink>
        <a:folHlink>
          <a:srgbClr val="81B73B"/>
        </a:folHlink>
      </a:clrScheme>
      <a:clrMap bg1="lt1" tx1="dk1" bg2="lt2" tx2="dk2" accent1="accent1" accent2="accent2" accent3="accent3" accent4="accent4" accent5="accent5" accent6="accent6" hlink="hlink" folHlink="folHlink"/>
    </a:extraClrScheme>
    <a:extraClrScheme>
      <a:clrScheme name="Blank Presentation 15">
        <a:dk1>
          <a:srgbClr val="797979"/>
        </a:dk1>
        <a:lt1>
          <a:srgbClr val="FFFFFF"/>
        </a:lt1>
        <a:dk2>
          <a:srgbClr val="797979"/>
        </a:dk2>
        <a:lt2>
          <a:srgbClr val="B2B2B2"/>
        </a:lt2>
        <a:accent1>
          <a:srgbClr val="BBE0E3"/>
        </a:accent1>
        <a:accent2>
          <a:srgbClr val="333399"/>
        </a:accent2>
        <a:accent3>
          <a:srgbClr val="FFFFFF"/>
        </a:accent3>
        <a:accent4>
          <a:srgbClr val="666666"/>
        </a:accent4>
        <a:accent5>
          <a:srgbClr val="DAEDEF"/>
        </a:accent5>
        <a:accent6>
          <a:srgbClr val="2D2D8A"/>
        </a:accent6>
        <a:hlink>
          <a:srgbClr val="009999"/>
        </a:hlink>
        <a:folHlink>
          <a:srgbClr val="81B73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Theme">
  <a:themeElements>
    <a:clrScheme name="Custom 1">
      <a:dk1>
        <a:srgbClr val="797979"/>
      </a:dk1>
      <a:lt1>
        <a:srgbClr val="FFFFFF"/>
      </a:lt1>
      <a:dk2>
        <a:srgbClr val="797979"/>
      </a:dk2>
      <a:lt2>
        <a:srgbClr val="B2B2B2"/>
      </a:lt2>
      <a:accent1>
        <a:srgbClr val="BBE0E3"/>
      </a:accent1>
      <a:accent2>
        <a:srgbClr val="333399"/>
      </a:accent2>
      <a:accent3>
        <a:srgbClr val="FFFFFF"/>
      </a:accent3>
      <a:accent4>
        <a:srgbClr val="666666"/>
      </a:accent4>
      <a:accent5>
        <a:srgbClr val="DAEDEF"/>
      </a:accent5>
      <a:accent6>
        <a:srgbClr val="2D2D8A"/>
      </a:accent6>
      <a:hlink>
        <a:srgbClr val="009999"/>
      </a:hlink>
      <a:folHlink>
        <a:srgbClr val="00B050"/>
      </a:folHlink>
    </a:clrScheme>
    <a:fontScheme name="Blank Presentation">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MS PGothic"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4D4D4D"/>
        </a:dk1>
        <a:lt1>
          <a:srgbClr val="FFFFFF"/>
        </a:lt1>
        <a:dk2>
          <a:srgbClr val="000000"/>
        </a:dk2>
        <a:lt2>
          <a:srgbClr val="808080"/>
        </a:lt2>
        <a:accent1>
          <a:srgbClr val="BBE0E3"/>
        </a:accent1>
        <a:accent2>
          <a:srgbClr val="333399"/>
        </a:accent2>
        <a:accent3>
          <a:srgbClr val="FFFFFF"/>
        </a:accent3>
        <a:accent4>
          <a:srgbClr val="404040"/>
        </a:accent4>
        <a:accent5>
          <a:srgbClr val="DAEDEF"/>
        </a:accent5>
        <a:accent6>
          <a:srgbClr val="2D2D8A"/>
        </a:accent6>
        <a:hlink>
          <a:srgbClr val="009999"/>
        </a:hlink>
        <a:folHlink>
          <a:srgbClr val="81B73B"/>
        </a:folHlink>
      </a:clrScheme>
      <a:clrMap bg1="lt1" tx1="dk1" bg2="lt2" tx2="dk2" accent1="accent1" accent2="accent2" accent3="accent3" accent4="accent4" accent5="accent5" accent6="accent6" hlink="hlink" folHlink="folHlink"/>
    </a:extraClrScheme>
    <a:extraClrScheme>
      <a:clrScheme name="Blank Presentation 14">
        <a:dk1>
          <a:srgbClr val="797979"/>
        </a:dk1>
        <a:lt1>
          <a:srgbClr val="FFFFFF"/>
        </a:lt1>
        <a:dk2>
          <a:srgbClr val="797979"/>
        </a:dk2>
        <a:lt2>
          <a:srgbClr val="808080"/>
        </a:lt2>
        <a:accent1>
          <a:srgbClr val="BBE0E3"/>
        </a:accent1>
        <a:accent2>
          <a:srgbClr val="333399"/>
        </a:accent2>
        <a:accent3>
          <a:srgbClr val="FFFFFF"/>
        </a:accent3>
        <a:accent4>
          <a:srgbClr val="666666"/>
        </a:accent4>
        <a:accent5>
          <a:srgbClr val="DAEDEF"/>
        </a:accent5>
        <a:accent6>
          <a:srgbClr val="2D2D8A"/>
        </a:accent6>
        <a:hlink>
          <a:srgbClr val="009999"/>
        </a:hlink>
        <a:folHlink>
          <a:srgbClr val="81B73B"/>
        </a:folHlink>
      </a:clrScheme>
      <a:clrMap bg1="lt1" tx1="dk1" bg2="lt2" tx2="dk2" accent1="accent1" accent2="accent2" accent3="accent3" accent4="accent4" accent5="accent5" accent6="accent6" hlink="hlink" folHlink="folHlink"/>
    </a:extraClrScheme>
    <a:extraClrScheme>
      <a:clrScheme name="Blank Presentation 15">
        <a:dk1>
          <a:srgbClr val="797979"/>
        </a:dk1>
        <a:lt1>
          <a:srgbClr val="FFFFFF"/>
        </a:lt1>
        <a:dk2>
          <a:srgbClr val="797979"/>
        </a:dk2>
        <a:lt2>
          <a:srgbClr val="B2B2B2"/>
        </a:lt2>
        <a:accent1>
          <a:srgbClr val="BBE0E3"/>
        </a:accent1>
        <a:accent2>
          <a:srgbClr val="333399"/>
        </a:accent2>
        <a:accent3>
          <a:srgbClr val="FFFFFF"/>
        </a:accent3>
        <a:accent4>
          <a:srgbClr val="666666"/>
        </a:accent4>
        <a:accent5>
          <a:srgbClr val="DAEDEF"/>
        </a:accent5>
        <a:accent6>
          <a:srgbClr val="2D2D8A"/>
        </a:accent6>
        <a:hlink>
          <a:srgbClr val="009999"/>
        </a:hlink>
        <a:folHlink>
          <a:srgbClr val="81B73B"/>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FX006-2018-015-CRMG_SQV Slides</Template>
  <TotalTime>5090</TotalTime>
  <Words>10973</Words>
  <Application>Microsoft Office PowerPoint</Application>
  <PresentationFormat>On-screen Show (4:3)</PresentationFormat>
  <Paragraphs>1452</Paragraphs>
  <Slides>156</Slides>
  <Notes>31</Notes>
  <HiddenSlides>0</HiddenSlides>
  <MMClips>0</MMClips>
  <ScaleCrop>false</ScaleCrop>
  <HeadingPairs>
    <vt:vector size="8" baseType="variant">
      <vt:variant>
        <vt:lpstr>Fonts Used</vt:lpstr>
      </vt:variant>
      <vt:variant>
        <vt:i4>19</vt:i4>
      </vt:variant>
      <vt:variant>
        <vt:lpstr>Theme</vt:lpstr>
      </vt:variant>
      <vt:variant>
        <vt:i4>3</vt:i4>
      </vt:variant>
      <vt:variant>
        <vt:lpstr>Embedded OLE Servers</vt:lpstr>
      </vt:variant>
      <vt:variant>
        <vt:i4>1</vt:i4>
      </vt:variant>
      <vt:variant>
        <vt:lpstr>Slide Titles</vt:lpstr>
      </vt:variant>
      <vt:variant>
        <vt:i4>156</vt:i4>
      </vt:variant>
    </vt:vector>
  </HeadingPairs>
  <TitlesOfParts>
    <vt:vector size="179" baseType="lpstr">
      <vt:lpstr>Arial Unicode MS</vt:lpstr>
      <vt:lpstr>MS PGothic</vt:lpstr>
      <vt:lpstr>MS PGothic</vt:lpstr>
      <vt:lpstr>Arial</vt:lpstr>
      <vt:lpstr>Arial Narrow</vt:lpstr>
      <vt:lpstr>Calibri</vt:lpstr>
      <vt:lpstr>Century Gothic</vt:lpstr>
      <vt:lpstr>Courier New</vt:lpstr>
      <vt:lpstr>DINCondensed</vt:lpstr>
      <vt:lpstr>Georgia</vt:lpstr>
      <vt:lpstr>Raleway</vt:lpstr>
      <vt:lpstr>Segoe UI</vt:lpstr>
      <vt:lpstr>Tahoma</vt:lpstr>
      <vt:lpstr>Times New Roman</vt:lpstr>
      <vt:lpstr>Verdana</vt:lpstr>
      <vt:lpstr>Whitney Book</vt:lpstr>
      <vt:lpstr>Whitney Medium</vt:lpstr>
      <vt:lpstr>Wingdings</vt:lpstr>
      <vt:lpstr>Wingdings 3</vt:lpstr>
      <vt:lpstr>Flexion Slides</vt:lpstr>
      <vt:lpstr>1_Default Theme</vt:lpstr>
      <vt:lpstr>Default Theme</vt:lpstr>
      <vt:lpstr>Image</vt:lpstr>
      <vt:lpstr>FX006-2018-015 SIV Training</vt:lpstr>
      <vt:lpstr>CRMG Contact Information</vt:lpstr>
      <vt:lpstr>Flexion Team</vt:lpstr>
      <vt:lpstr>Site Communication</vt:lpstr>
      <vt:lpstr>Study Timelines</vt:lpstr>
      <vt:lpstr>FX006 Background &amp; Clinical Studies</vt:lpstr>
      <vt:lpstr>Objectives in designing an extended-release IA CS</vt:lpstr>
      <vt:lpstr>ZILRETTA:  The First and Only FDA-Approved Extended Release, Intra-articular Therapy for OA Knee Pain </vt:lpstr>
      <vt:lpstr>Clinical Experience with FX006</vt:lpstr>
      <vt:lpstr>PowerPoint Presentation</vt:lpstr>
      <vt:lpstr>PowerPoint Presentation</vt:lpstr>
      <vt:lpstr>PowerPoint Presentation</vt:lpstr>
      <vt:lpstr>Plasma (Systemic) PK in Patients with OA of the Knee</vt:lpstr>
      <vt:lpstr>Synovial Fluid (Local) PK in Patients with OA of the Knee</vt:lpstr>
      <vt:lpstr>PowerPoint Presentation</vt:lpstr>
      <vt:lpstr>FX006-2015-010: PD in Patients with OA of the Knee</vt:lpstr>
      <vt:lpstr>PowerPoint Presentation</vt:lpstr>
      <vt:lpstr>Clinical Studies: Efficacy in Patients with OA of the Knee</vt:lpstr>
      <vt:lpstr>Clinical Studies: Efficacy in Patients with OA of the Knee (cont.)</vt:lpstr>
      <vt:lpstr>PowerPoint Presentation</vt:lpstr>
      <vt:lpstr>Clinical Studies: Safety in Patients with OA of the Knee</vt:lpstr>
      <vt:lpstr>Clinical Studies: Safety in Patients with OA of the Knee</vt:lpstr>
      <vt:lpstr>FX006 Safety as Seen by X-Ray Assessment Analysis</vt:lpstr>
      <vt:lpstr>FX006-2018-015 Protocol</vt:lpstr>
      <vt:lpstr>Site Overview and Enrollment Expectations </vt:lpstr>
      <vt:lpstr>Study Design</vt:lpstr>
      <vt:lpstr>Study Design (Continued)</vt:lpstr>
      <vt:lpstr>Study Flow Chart</vt:lpstr>
      <vt:lpstr>Study Objectives – Double Blind Phase</vt:lpstr>
      <vt:lpstr>Study Objectives – Open Label Extension Phase</vt:lpstr>
      <vt:lpstr>Blinding</vt:lpstr>
      <vt:lpstr>Breaking the Blind</vt:lpstr>
      <vt:lpstr>Staffing Requirements – Unblinded Pharmacist/Coordinator</vt:lpstr>
      <vt:lpstr>Staffing Requirements – Unblinded Injector</vt:lpstr>
      <vt:lpstr>Staffing Requirements – Blinded Assessor </vt:lpstr>
      <vt:lpstr>Unblinded Team Responsibilities</vt:lpstr>
      <vt:lpstr>Unblinded Pharmacist/Coordinator</vt:lpstr>
      <vt:lpstr>Unblinded Pharmacist/Coordinator (Continued)</vt:lpstr>
      <vt:lpstr>Unblinded Injector</vt:lpstr>
      <vt:lpstr>Unblinded Sponsor Representatives</vt:lpstr>
      <vt:lpstr>Unblinded Personnel </vt:lpstr>
      <vt:lpstr>Inclusion Criteria for Double Blind Phase</vt:lpstr>
      <vt:lpstr>Inclusion Criteria for Double Blind Phase (Continued)</vt:lpstr>
      <vt:lpstr>Inclusion Criteria for Double Blind Phase (Continued)</vt:lpstr>
      <vt:lpstr>Exclusion Criteria for Double Blind Phase</vt:lpstr>
      <vt:lpstr>Exclusion Criteria for Double Blind Phase (Continued)</vt:lpstr>
      <vt:lpstr>Exclusion Criteria for Double Blind Phase (Continued)</vt:lpstr>
      <vt:lpstr>Exclusion Criteria for Double Blind Phase (Continued)</vt:lpstr>
      <vt:lpstr>Exclusion Criteria for Double Blind Phase (Continued)</vt:lpstr>
      <vt:lpstr>Exclusion Criteria for Double Blind Phase (Continued)</vt:lpstr>
      <vt:lpstr>Exclusion Criteria for Double Blind Phase (Continued)</vt:lpstr>
      <vt:lpstr>Exclusion Criteria for Double Blind Phase (Continued)</vt:lpstr>
      <vt:lpstr>Exclusion Criteria for Double Blind Phase (Continued)</vt:lpstr>
      <vt:lpstr>Second Injection Inclusion Criteria</vt:lpstr>
      <vt:lpstr>Second Injection Exclusion Criteria</vt:lpstr>
      <vt:lpstr>Second Injection Exclusion Criteria (Continued)</vt:lpstr>
      <vt:lpstr>Withdrawals/Screen Failures</vt:lpstr>
      <vt:lpstr>Study Assessments – Double Blind Phase</vt:lpstr>
      <vt:lpstr>Study Assessments Footnotes – Double Blind Phase</vt:lpstr>
      <vt:lpstr>Study Assessments – Open Label Extension Phase</vt:lpstr>
      <vt:lpstr>Study Assessments Footnotes – Open Label Extension Phase</vt:lpstr>
      <vt:lpstr>Procedures and Assessments – Patient Questionnaires</vt:lpstr>
      <vt:lpstr>Questionnaires</vt:lpstr>
      <vt:lpstr>Study Procedures</vt:lpstr>
      <vt:lpstr>Study Procedures</vt:lpstr>
      <vt:lpstr>Study Procedures</vt:lpstr>
      <vt:lpstr>Study Procedures</vt:lpstr>
      <vt:lpstr>Study Procedures – Central Lab PPD</vt:lpstr>
      <vt:lpstr>Study Procedures – Central Lab PPD</vt:lpstr>
      <vt:lpstr>Study Procedures</vt:lpstr>
      <vt:lpstr>Allowable Medications / Non-Pharmacologic Therapies</vt:lpstr>
      <vt:lpstr>Restricted Medications / Non-Pharmacologic Therapies</vt:lpstr>
      <vt:lpstr>Restricted Medications / Non-Pharmacologic Therapies Contd.</vt:lpstr>
      <vt:lpstr>Rescue Medications</vt:lpstr>
      <vt:lpstr>Investigator/Site Qualifications and Responsibilities</vt:lpstr>
      <vt:lpstr>Study Staff and Delegation of Tasks</vt:lpstr>
      <vt:lpstr>Investigator / Site Responsibilities</vt:lpstr>
      <vt:lpstr>Study Tools</vt:lpstr>
      <vt:lpstr>Vendors involved with Study</vt:lpstr>
      <vt:lpstr>Tools provided to Sites</vt:lpstr>
      <vt:lpstr>Regulatory Binder/ISF – Blinded </vt:lpstr>
      <vt:lpstr>Pharmacy Binder - Unblinded</vt:lpstr>
      <vt:lpstr>Complaint Notification Form</vt:lpstr>
      <vt:lpstr>Temperature Excursion Form</vt:lpstr>
      <vt:lpstr>Supplies Sent to Site</vt:lpstr>
      <vt:lpstr>Source Documents</vt:lpstr>
      <vt:lpstr>Source Documents</vt:lpstr>
      <vt:lpstr>Record Retention for Sites</vt:lpstr>
      <vt:lpstr>Regulatory Authority Inspections</vt:lpstr>
      <vt:lpstr>Informed Consent </vt:lpstr>
      <vt:lpstr>Monitoring Visits Frequency</vt:lpstr>
      <vt:lpstr>Spire X-Ray Imaging Overview</vt:lpstr>
      <vt:lpstr>Spire Sciences’ Role in FX006-2018-015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5-Step Site Qualification</vt:lpstr>
      <vt:lpstr>5-Step Site Qualification</vt:lpstr>
      <vt:lpstr>PPD Central Lab</vt:lpstr>
      <vt:lpstr>PPD Supplies and Logistics</vt:lpstr>
      <vt:lpstr>PPD Central Lab Supplies</vt:lpstr>
      <vt:lpstr>Collection Flow Chart</vt:lpstr>
      <vt:lpstr>PowerPoint Presentation</vt:lpstr>
      <vt:lpstr>Pre-labelled Specimen Collection Kits</vt:lpstr>
      <vt:lpstr>PPD Laboratories: Pre-labelled Kits</vt:lpstr>
      <vt:lpstr>Supply Management</vt:lpstr>
      <vt:lpstr>Initial and Resupply Orders </vt:lpstr>
      <vt:lpstr>PPD Portals</vt:lpstr>
      <vt:lpstr>PPD Preclarus® Investigator Site Portal Study Sites Web-based – LINK: http:// preclaruslabdata.ppdi.com </vt:lpstr>
      <vt:lpstr>PPD Preclarus® Investigator Site Portal Study Sites</vt:lpstr>
      <vt:lpstr>Analgesic Solutions</vt:lpstr>
      <vt:lpstr>PowerPoint Presentation</vt:lpstr>
      <vt:lpstr>Staff Accounts</vt:lpstr>
      <vt:lpstr>Staff Accounts</vt:lpstr>
      <vt:lpstr>Staff Training Activities</vt:lpstr>
      <vt:lpstr>Staff Training Activities</vt:lpstr>
      <vt:lpstr>Staff Training Activities</vt:lpstr>
      <vt:lpstr>Staff Training Activities</vt:lpstr>
      <vt:lpstr>Subject Accounts</vt:lpstr>
      <vt:lpstr>Subject Training Activities</vt:lpstr>
      <vt:lpstr>PowerPoint Presentation</vt:lpstr>
      <vt:lpstr>Helpdesk</vt:lpstr>
      <vt:lpstr>Study Medication</vt:lpstr>
      <vt:lpstr>Study Medication – Dose and Mode of Administration</vt:lpstr>
      <vt:lpstr>FX006 &amp; Diluent</vt:lpstr>
      <vt:lpstr>Materials for IA Injection of the Hip</vt:lpstr>
      <vt:lpstr>Packaging and Labeling of Study Medication</vt:lpstr>
      <vt:lpstr>Initial Drug Supply</vt:lpstr>
      <vt:lpstr>Ancillary Supplies and Rescue Medication</vt:lpstr>
      <vt:lpstr>Receipt, Dispensing, and Storage </vt:lpstr>
      <vt:lpstr>Accountability and Returns</vt:lpstr>
      <vt:lpstr>IP Reconstitution</vt:lpstr>
      <vt:lpstr>Drug Prep Video</vt:lpstr>
      <vt:lpstr>IP Preparation Instructions </vt:lpstr>
      <vt:lpstr>IP Administration Procedure</vt:lpstr>
      <vt:lpstr>IP Administration Procedure (Continued)</vt:lpstr>
      <vt:lpstr>FX006 Preparation</vt:lpstr>
      <vt:lpstr>SAE Reporting Process and Notifications</vt:lpstr>
      <vt:lpstr>Adverse Events</vt:lpstr>
      <vt:lpstr>Serious Adverse Events (SAE)</vt:lpstr>
      <vt:lpstr>Adverse Events - Severity</vt:lpstr>
      <vt:lpstr>Adverse Events – Relationship to Drug</vt:lpstr>
      <vt:lpstr>AE timing </vt:lpstr>
      <vt:lpstr>SAE Reporting  </vt:lpstr>
      <vt:lpstr>Offline forms available</vt:lpstr>
      <vt:lpstr>Offline forms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 McDonough</dc:creator>
  <cp:lastModifiedBy>Meghan Stanley</cp:lastModifiedBy>
  <cp:revision>142</cp:revision>
  <cp:lastPrinted>2019-02-04T19:44:38Z</cp:lastPrinted>
  <dcterms:created xsi:type="dcterms:W3CDTF">2018-10-23T18:53:15Z</dcterms:created>
  <dcterms:modified xsi:type="dcterms:W3CDTF">2019-04-15T15:36:55Z</dcterms:modified>
</cp:coreProperties>
</file>